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8" r:id="rId4"/>
    <p:sldId id="263" r:id="rId5"/>
    <p:sldId id="262" r:id="rId6"/>
    <p:sldId id="270" r:id="rId7"/>
    <p:sldId id="261" r:id="rId8"/>
    <p:sldId id="260" r:id="rId9"/>
    <p:sldId id="264" r:id="rId10"/>
    <p:sldId id="267" r:id="rId11"/>
    <p:sldId id="276" r:id="rId12"/>
    <p:sldId id="269" r:id="rId13"/>
    <p:sldId id="266" r:id="rId14"/>
    <p:sldId id="259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>
      <p:cViewPr>
        <p:scale>
          <a:sx n="106" d="100"/>
          <a:sy n="106" d="100"/>
        </p:scale>
        <p:origin x="-168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283D-C62A-4D6F-A1B6-F95EC166EA05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AB53-5D2A-48F8-A557-6A3AC90F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64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AB53-5D2A-48F8-A557-6A3AC90F18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9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AB53-5D2A-48F8-A557-6A3AC90F18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3BC5-E062-4EDF-973E-8D6AEDCC9999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6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CAFF-0A46-4733-8E4F-A7EBF8C5683B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9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DFCB-D25A-4D4A-A9A5-3AD08FD3A9D2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9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1CE-B12D-4D34-B966-B13AF5BB8BF3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1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81DB-E2DC-490C-92A3-F22539324619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8AA-1E3C-4EED-908A-3DA1BA883B33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3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09-7DB0-4FA3-9A23-773B746B3F41}" type="datetime1">
              <a:rPr lang="fr-FR" smtClean="0"/>
              <a:t>23/09/2019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97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9213-66D1-4800-9EAA-1191FD245520}" type="datetime1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6FA-ACC9-4EB5-B151-8533D7C6C43D}" type="datetime1">
              <a:rPr lang="fr-FR" smtClean="0"/>
              <a:t>23/09/2019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E807-B694-426F-9B14-E5AF2E8A9165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466B-F6D6-42AB-865E-BB901636E2ED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B751-FF42-484C-A0A1-8A864B023117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5516-F34D-4C62-8242-B37A117EA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ja-JP" sz="2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ja-JP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skywin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4792"/>
            <a:ext cx="1767482" cy="8084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age 9" descr="logo-entreprise-ISSeP-reduction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792"/>
            <a:ext cx="829366" cy="10128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347688" y="5813493"/>
            <a:ext cx="465383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b="1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Position Paper en Observation de la Terre</a:t>
            </a:r>
          </a:p>
          <a:p>
            <a:pPr algn="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2060"/>
                </a:solidFill>
                <a:latin typeface="Lucida Console" panose="020B0609040504020204" pitchFamily="49" charset="0"/>
              </a:rPr>
              <a:t>Eric</a:t>
            </a:r>
            <a:r>
              <a:rPr lang="fr-FR" sz="1200" b="1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latin typeface="Lucida Console" panose="020B0609040504020204" pitchFamily="49" charset="0"/>
              </a:rPr>
              <a:t>Hallot</a:t>
            </a:r>
            <a:r>
              <a:rPr lang="fr-FR" sz="1200" b="1" dirty="0">
                <a:solidFill>
                  <a:srgbClr val="002060"/>
                </a:solidFill>
                <a:latin typeface="Lucida Console" panose="020B0609040504020204" pitchFamily="49" charset="0"/>
              </a:rPr>
              <a:t> </a:t>
            </a:r>
            <a:r>
              <a:rPr lang="fr-FR" sz="1200" b="1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- </a:t>
            </a:r>
            <a:r>
              <a:rPr lang="fr-FR" sz="1200" b="1" dirty="0" err="1" smtClean="0">
                <a:solidFill>
                  <a:srgbClr val="002060"/>
                </a:solidFill>
                <a:latin typeface="Lucida Console" panose="020B0609040504020204" pitchFamily="49" charset="0"/>
              </a:rPr>
              <a:t>ISSeP</a:t>
            </a:r>
            <a:endParaRPr lang="fr-FR" sz="1200" b="1" dirty="0" smtClean="0">
              <a:solidFill>
                <a:srgbClr val="002060"/>
              </a:solidFill>
              <a:latin typeface="Lucida Console" panose="020B0609040504020204" pitchFamily="49" charset="0"/>
            </a:endParaRPr>
          </a:p>
          <a:p>
            <a:pPr algn="r">
              <a:lnSpc>
                <a:spcPct val="150000"/>
              </a:lnSpc>
            </a:pPr>
            <a:r>
              <a:rPr lang="fr-FR" sz="12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Parlement </a:t>
            </a:r>
            <a:r>
              <a:rPr lang="fr-FR" sz="1200" dirty="0">
                <a:solidFill>
                  <a:srgbClr val="002060"/>
                </a:solidFill>
                <a:latin typeface="Lucida Console" panose="020B0609040504020204" pitchFamily="49" charset="0"/>
              </a:rPr>
              <a:t>de Wallonie </a:t>
            </a:r>
            <a:r>
              <a:rPr lang="fr-FR" sz="12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- 23 </a:t>
            </a:r>
            <a:r>
              <a:rPr lang="fr-FR" sz="1200" dirty="0">
                <a:solidFill>
                  <a:srgbClr val="002060"/>
                </a:solidFill>
                <a:latin typeface="Lucida Console" panose="020B0609040504020204" pitchFamily="49" charset="0"/>
              </a:rPr>
              <a:t>septembre </a:t>
            </a:r>
            <a:r>
              <a:rPr lang="fr-FR" sz="12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2019</a:t>
            </a:r>
            <a:endParaRPr lang="fr-FR" sz="12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050" name="Picture 2" descr="http://sgsw.ubiwhere.com/static/images/base/sgsw_logoexhibition_f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32" y="6021288"/>
            <a:ext cx="2857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86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14 recommandations pour renforcer l'utilisation de l’observation de la Terre (OT) en Wallonie</a:t>
            </a:r>
          </a:p>
        </p:txBody>
      </p:sp>
      <p:pic>
        <p:nvPicPr>
          <p:cNvPr id="7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4" name="Groupe 6143"/>
          <p:cNvGrpSpPr/>
          <p:nvPr/>
        </p:nvGrpSpPr>
        <p:grpSpPr>
          <a:xfrm>
            <a:off x="226586" y="1268760"/>
            <a:ext cx="8593886" cy="720000"/>
            <a:chOff x="226586" y="1196752"/>
            <a:chExt cx="8593886" cy="648072"/>
          </a:xfrm>
        </p:grpSpPr>
        <p:sp>
          <p:nvSpPr>
            <p:cNvPr id="2" name="Rectangle 1"/>
            <p:cNvSpPr/>
            <p:nvPr/>
          </p:nvSpPr>
          <p:spPr>
            <a:xfrm>
              <a:off x="226586" y="1196752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46" name="Picture 2" descr="École secondaire Icons gratui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94" y="130478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899592" y="1260049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Institutionnaliser l’utilisation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des données d’observation de la Terre au sein des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administrations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Plan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Opérationnel Géomatique pour la Wallonie (POGW)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26586" y="2258870"/>
            <a:ext cx="8593886" cy="720000"/>
            <a:chOff x="226586" y="1904831"/>
            <a:chExt cx="8593886" cy="648072"/>
          </a:xfrm>
        </p:grpSpPr>
        <p:sp>
          <p:nvSpPr>
            <p:cNvPr id="15" name="Rectangle 14"/>
            <p:cNvSpPr/>
            <p:nvPr/>
          </p:nvSpPr>
          <p:spPr>
            <a:xfrm>
              <a:off x="226586" y="1904831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48" name="Picture 4" descr="Relayeurs Icons gratui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94" y="2012867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899592" y="1927768"/>
              <a:ext cx="7848872" cy="52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Renforcer et pérenniser les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relais entre les acteurs publics et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privés - Ecosystème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dual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(</a:t>
              </a:r>
              <a:r>
                <a:rPr lang="fr-FR" sz="1600" dirty="0" err="1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GTCoWal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+ GTEO)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avec les Services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Publics, les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Industriels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et les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Scientifiques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26586" y="3248980"/>
            <a:ext cx="8593886" cy="720000"/>
            <a:chOff x="226586" y="2612910"/>
            <a:chExt cx="8593886" cy="648072"/>
          </a:xfrm>
        </p:grpSpPr>
        <p:sp>
          <p:nvSpPr>
            <p:cNvPr id="16" name="Rectangle 15"/>
            <p:cNvSpPr/>
            <p:nvPr/>
          </p:nvSpPr>
          <p:spPr>
            <a:xfrm>
              <a:off x="226586" y="2612910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8" descr="Presse-papiers avec une liste Icons gratui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15" y="2720946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899592" y="2622719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Poursuivre les inventaires en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expertises et en besoins au sein des services publics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Spécifier les  caractéristiques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techniques  des  services 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à développer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26586" y="4239090"/>
            <a:ext cx="8593886" cy="720000"/>
            <a:chOff x="226586" y="3320989"/>
            <a:chExt cx="8593886" cy="648072"/>
          </a:xfrm>
        </p:grpSpPr>
        <p:sp>
          <p:nvSpPr>
            <p:cNvPr id="17" name="Rectangle 16"/>
            <p:cNvSpPr/>
            <p:nvPr/>
          </p:nvSpPr>
          <p:spPr>
            <a:xfrm>
              <a:off x="226586" y="3320989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50" name="Picture 6" descr="Plan Icons gratuit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00" y="3429025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899592" y="3338890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Développer des </a:t>
              </a:r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prototypes - F</a:t>
              </a:r>
              <a:r>
                <a:rPr lang="fr-FR" sz="1600" dirty="0" err="1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aciliter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les synergies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entre les acteurs académiques et privés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dans les marchés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publics pour le développement de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prototypes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26586" y="5229200"/>
            <a:ext cx="8593886" cy="720000"/>
            <a:chOff x="226586" y="4029068"/>
            <a:chExt cx="8593886" cy="648072"/>
          </a:xfrm>
        </p:grpSpPr>
        <p:sp>
          <p:nvSpPr>
            <p:cNvPr id="18" name="Rectangle 17"/>
            <p:cNvSpPr/>
            <p:nvPr/>
          </p:nvSpPr>
          <p:spPr>
            <a:xfrm>
              <a:off x="226586" y="4029068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52" name="Picture 8" descr="Le profit Icons gratuit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15" y="41491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899592" y="4052005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Se donner les moyens de mettre en œuvre les services validés retenus </a:t>
              </a:r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- Di</a:t>
              </a:r>
              <a:r>
                <a:rPr lang="fr-FR" sz="1600" dirty="0" err="1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sponibilité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des budgets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pour la conversion des prototypes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en services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opérationnels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10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9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86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14 recommandations pour renforcer l'utilisation de l’observation de la Terre (OT) en Wallonie</a:t>
            </a:r>
          </a:p>
        </p:txBody>
      </p:sp>
      <p:pic>
        <p:nvPicPr>
          <p:cNvPr id="7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11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9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226586" y="1268760"/>
            <a:ext cx="8593886" cy="720000"/>
            <a:chOff x="226586" y="4737147"/>
            <a:chExt cx="8593886" cy="648072"/>
          </a:xfrm>
        </p:grpSpPr>
        <p:sp>
          <p:nvSpPr>
            <p:cNvPr id="36" name="Rectangle 35"/>
            <p:cNvSpPr/>
            <p:nvPr/>
          </p:nvSpPr>
          <p:spPr>
            <a:xfrm>
              <a:off x="226586" y="4737147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Picture 10" descr="Pointage de bande dessinée mâle tableau blanc Icons gratui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97" y="4845183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899592" y="4760084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Sensibiliser et former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nos services publics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Actions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 sensibilisation,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outils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 vulgarisation (guides de bonnes pratiques) et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formation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à ces technologies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26586" y="2258870"/>
            <a:ext cx="8593886" cy="720000"/>
            <a:chOff x="226586" y="5445224"/>
            <a:chExt cx="8593886" cy="648072"/>
          </a:xfrm>
        </p:grpSpPr>
        <p:sp>
          <p:nvSpPr>
            <p:cNvPr id="40" name="Rectangle 39"/>
            <p:cNvSpPr/>
            <p:nvPr/>
          </p:nvSpPr>
          <p:spPr>
            <a:xfrm>
              <a:off x="226586" y="5445224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Picture 12" descr="Objectif de l'auditoire Icons gratui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71" y="554454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ZoneTexte 41"/>
            <p:cNvSpPr txBox="1"/>
            <p:nvPr/>
          </p:nvSpPr>
          <p:spPr>
            <a:xfrm>
              <a:off x="899592" y="5468161"/>
              <a:ext cx="7920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Élargir notre démarche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et notre audience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–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utres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acteurs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publics (Provinces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, Communes, Intercommunales...) afin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mutualiser les moyens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disponibles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26586" y="5229200"/>
            <a:ext cx="8593886" cy="720000"/>
            <a:chOff x="226586" y="2612910"/>
            <a:chExt cx="8593886" cy="648072"/>
          </a:xfrm>
        </p:grpSpPr>
        <p:sp>
          <p:nvSpPr>
            <p:cNvPr id="44" name="Rectangle 43"/>
            <p:cNvSpPr/>
            <p:nvPr/>
          </p:nvSpPr>
          <p:spPr>
            <a:xfrm>
              <a:off x="226586" y="2612910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5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048" y="2720946"/>
              <a:ext cx="497328" cy="432000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899592" y="2622719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Appels à projets </a:t>
              </a:r>
              <a:r>
                <a:rPr lang="fr-BE" sz="1600" dirty="0" err="1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Skywin</a:t>
              </a:r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comme outil de </a:t>
              </a:r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développement -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Projets utilisant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des données d’OT devraient être plus largement supportés par le Gouvernement Wallon 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226586" y="3248980"/>
            <a:ext cx="8593886" cy="720000"/>
            <a:chOff x="226586" y="1196752"/>
            <a:chExt cx="8593886" cy="648072"/>
          </a:xfrm>
        </p:grpSpPr>
        <p:sp>
          <p:nvSpPr>
            <p:cNvPr id="48" name="Rectangle 47"/>
            <p:cNvSpPr/>
            <p:nvPr/>
          </p:nvSpPr>
          <p:spPr>
            <a:xfrm>
              <a:off x="226586" y="1196752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99592" y="1260049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Le challenge du </a:t>
              </a:r>
              <a:r>
                <a:rPr lang="fr-BE" sz="1600" dirty="0" err="1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Big</a:t>
              </a:r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Data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et de l’Intelligence Artificielle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Permettre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le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développement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et  l’intégration 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 l’OT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pour l’administration et l’ensemble des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acteurs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wallons.</a:t>
              </a:r>
            </a:p>
          </p:txBody>
        </p:sp>
        <p:pic>
          <p:nvPicPr>
            <p:cNvPr id="50" name="Picture 2" descr="L'esprit de robot Icons gratuit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130478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e 50"/>
          <p:cNvGrpSpPr/>
          <p:nvPr/>
        </p:nvGrpSpPr>
        <p:grpSpPr>
          <a:xfrm>
            <a:off x="226586" y="4239090"/>
            <a:ext cx="8593886" cy="720000"/>
            <a:chOff x="226586" y="1904831"/>
            <a:chExt cx="8593886" cy="648072"/>
          </a:xfrm>
        </p:grpSpPr>
        <p:sp>
          <p:nvSpPr>
            <p:cNvPr id="52" name="Rectangle 51"/>
            <p:cNvSpPr/>
            <p:nvPr/>
          </p:nvSpPr>
          <p:spPr>
            <a:xfrm>
              <a:off x="226586" y="1904831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99592" y="1927768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Poursuivre la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 comparaison et le réseautage avec d’autres pays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- Multiplier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nos sources d’inspiration auprès d’autres régions et pays. </a:t>
              </a:r>
            </a:p>
          </p:txBody>
        </p:sp>
        <p:pic>
          <p:nvPicPr>
            <p:cNvPr id="54" name="Picture 4" descr="Réseau d'affiliés d'affaires Icons gratuit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2012867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65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586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14 recommandations pour renforcer l'utilisation de l’observation de la Terre (OT) en Wallonie</a:t>
            </a:r>
          </a:p>
        </p:txBody>
      </p:sp>
      <p:sp>
        <p:nvSpPr>
          <p:cNvPr id="10" name="AutoShape 6" descr="Résultat de recherche d'images pour &quot;skywin&quot;"/>
          <p:cNvSpPr>
            <a:spLocks noChangeAspect="1" noChangeArrowheads="1"/>
          </p:cNvSpPr>
          <p:nvPr/>
        </p:nvSpPr>
        <p:spPr bwMode="auto">
          <a:xfrm>
            <a:off x="155575" y="-1766888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1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226586" y="1268760"/>
            <a:ext cx="8593886" cy="720000"/>
            <a:chOff x="226586" y="3320989"/>
            <a:chExt cx="8593886" cy="648072"/>
          </a:xfrm>
        </p:grpSpPr>
        <p:sp>
          <p:nvSpPr>
            <p:cNvPr id="19" name="Rectangle 18"/>
            <p:cNvSpPr/>
            <p:nvPr/>
          </p:nvSpPr>
          <p:spPr>
            <a:xfrm>
              <a:off x="226586" y="3320989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77" name="Picture 9" descr="Panneau d'affichage Icons gratuit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3466916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899592" y="3338890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Promotion de notre </a:t>
              </a:r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démarche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Promouvoir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notre stratégie de développement concertée entre nos 2 GT pour s’assurer de l’obtention de budgets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et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financements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26586" y="2276872"/>
            <a:ext cx="8593886" cy="720000"/>
            <a:chOff x="226586" y="4029068"/>
            <a:chExt cx="8593886" cy="648072"/>
          </a:xfrm>
        </p:grpSpPr>
        <p:sp>
          <p:nvSpPr>
            <p:cNvPr id="20" name="Rectangle 19"/>
            <p:cNvSpPr/>
            <p:nvPr/>
          </p:nvSpPr>
          <p:spPr>
            <a:xfrm>
              <a:off x="226586" y="4029068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81" name="Picture 13" descr="Mortier Icons gratui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4127555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899592" y="4052005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Renforcer nos compétences scientifiques en </a:t>
              </a:r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OT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Mutualisation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accrue des compétences universitaires et partant de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former 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les  "data  </a:t>
              </a:r>
              <a:r>
                <a:rPr lang="fr-FR" sz="1600" dirty="0" err="1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scientists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"  de  demain </a:t>
              </a:r>
            </a:p>
          </p:txBody>
        </p:sp>
      </p:grpSp>
      <p:grpSp>
        <p:nvGrpSpPr>
          <p:cNvPr id="7168" name="Groupe 7167"/>
          <p:cNvGrpSpPr/>
          <p:nvPr/>
        </p:nvGrpSpPr>
        <p:grpSpPr>
          <a:xfrm>
            <a:off x="226586" y="3284984"/>
            <a:ext cx="8593886" cy="720000"/>
            <a:chOff x="226586" y="4737147"/>
            <a:chExt cx="8593886" cy="648072"/>
          </a:xfrm>
        </p:grpSpPr>
        <p:sp>
          <p:nvSpPr>
            <p:cNvPr id="21" name="Rectangle 20"/>
            <p:cNvSpPr/>
            <p:nvPr/>
          </p:nvSpPr>
          <p:spPr>
            <a:xfrm>
              <a:off x="226586" y="4737147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85" name="Picture 17" descr="Analytique Icons gratui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4869160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899592" y="4760084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Soutenir notre secteur privé =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assurer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un soutien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régional complémentaire adéquat afin de permettre le développement et la validation de services en Wallonie</a:t>
              </a:r>
            </a:p>
          </p:txBody>
        </p:sp>
      </p:grpSp>
      <p:grpSp>
        <p:nvGrpSpPr>
          <p:cNvPr id="7169" name="Groupe 7168"/>
          <p:cNvGrpSpPr/>
          <p:nvPr/>
        </p:nvGrpSpPr>
        <p:grpSpPr>
          <a:xfrm>
            <a:off x="226586" y="4293096"/>
            <a:ext cx="8593886" cy="720000"/>
            <a:chOff x="226586" y="5445224"/>
            <a:chExt cx="8593886" cy="648072"/>
          </a:xfrm>
        </p:grpSpPr>
        <p:sp>
          <p:nvSpPr>
            <p:cNvPr id="22" name="Rectangle 21"/>
            <p:cNvSpPr/>
            <p:nvPr/>
          </p:nvSpPr>
          <p:spPr>
            <a:xfrm>
              <a:off x="226586" y="5445224"/>
              <a:ext cx="8593886" cy="648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87" name="Picture 19" descr="Terre Icons gratui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2" y="5553260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899592" y="5468161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Se positionner au niveau belge et international -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Solutions développées en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Wallonie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doivent devenir des sources </a:t>
              </a:r>
              <a:r>
                <a:rPr lang="fr-FR" sz="1600" dirty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potentielles d’exportation de notre </a:t>
              </a:r>
              <a:r>
                <a:rPr lang="fr-FR" sz="1600" dirty="0" smtClean="0">
                  <a:solidFill>
                    <a:srgbClr val="002060"/>
                  </a:solidFill>
                  <a:latin typeface="Bahnschrift" panose="020B0502040204020203" pitchFamily="34" charset="0"/>
                  <a:ea typeface="Yu Gothic Light" panose="020B0300000000000000" pitchFamily="34" charset="-128"/>
                </a:rPr>
                <a:t>savoir-faire</a:t>
              </a:r>
              <a:endParaRPr lang="fr-FR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endParaRPr>
            </a:p>
          </p:txBody>
        </p:sp>
      </p:grpSp>
      <p:sp>
        <p:nvSpPr>
          <p:cNvPr id="4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12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1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868088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052736"/>
            <a:ext cx="54006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Michel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Stassart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–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Skywin</a:t>
            </a:r>
            <a:endParaRPr lang="fr-FR" b="1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Benjamin Beaumont et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Eric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Hallot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–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ISSeP</a:t>
            </a:r>
            <a:endParaRPr lang="fr-FR" b="1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Pierre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Defourny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et Julien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Radoux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 -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UCLouvain</a:t>
            </a:r>
            <a:endParaRPr lang="fr-FR" b="1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Viviane Planchon et Yannick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Curnel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 - 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CRA-W</a:t>
            </a: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Vincent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Tigny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 - 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GIM</a:t>
            </a: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Thierry Engels -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Walphot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</a:p>
          <a:p>
            <a:pPr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Nathalie Stephenne  -  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SPW-DGEO  / </a:t>
            </a:r>
            <a:r>
              <a:rPr lang="fr-FR" b="1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 </a:t>
            </a:r>
            <a:endParaRPr lang="fr-FR" b="1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332656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Comité de rédaction</a:t>
            </a:r>
          </a:p>
        </p:txBody>
      </p:sp>
      <p:pic>
        <p:nvPicPr>
          <p:cNvPr id="9" name="Image 8" descr="skywi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868" y="926768"/>
            <a:ext cx="1767482" cy="82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4" name="Picture 2" descr="Résultat de recherche d'images pour &quot;logo uclouvain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13" y="2576722"/>
            <a:ext cx="172819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527002" y="3232034"/>
            <a:ext cx="1657350" cy="828000"/>
            <a:chOff x="7010283" y="3951137"/>
            <a:chExt cx="1657350" cy="952500"/>
          </a:xfrm>
        </p:grpSpPr>
        <p:sp>
          <p:nvSpPr>
            <p:cNvPr id="2" name="Rectangle 1"/>
            <p:cNvSpPr/>
            <p:nvPr/>
          </p:nvSpPr>
          <p:spPr>
            <a:xfrm>
              <a:off x="7010283" y="3951137"/>
              <a:ext cx="165735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76" name="Picture 4" descr="http://www.cra.wallonie.be/assets/images/logo-medium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283" y="3951137"/>
              <a:ext cx="16573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6" descr="Logo gim"/>
          <p:cNvSpPr>
            <a:spLocks noChangeAspect="1" noChangeArrowheads="1"/>
          </p:cNvSpPr>
          <p:nvPr/>
        </p:nvSpPr>
        <p:spPr bwMode="auto">
          <a:xfrm>
            <a:off x="155575" y="-503238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Logo gim"/>
          <p:cNvSpPr>
            <a:spLocks noChangeAspect="1" noChangeArrowheads="1"/>
          </p:cNvSpPr>
          <p:nvPr/>
        </p:nvSpPr>
        <p:spPr bwMode="auto">
          <a:xfrm>
            <a:off x="307975" y="-350838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1" descr="Logo gim"/>
          <p:cNvSpPr>
            <a:spLocks noChangeAspect="1" noChangeArrowheads="1"/>
          </p:cNvSpPr>
          <p:nvPr/>
        </p:nvSpPr>
        <p:spPr bwMode="auto">
          <a:xfrm>
            <a:off x="460375" y="-198438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5" descr="Résultat de recherche d'images pour &quot;logo gi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7" descr="Résultat de recherche d'images pour &quot;logo gim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79" y="3887346"/>
            <a:ext cx="1356061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0" descr="Résultat de recherche d'images pour &quot;walphot log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22" descr="Résultat de recherche d'images pour &quot;walphot logo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253" y="4542658"/>
            <a:ext cx="1102848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logo-entreprise-ISSeP-reduction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30" y="1556792"/>
            <a:ext cx="955894" cy="11673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85" name="Picture 13" descr="Résultat de recherche d'images pour &quot;gtcowal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707" y="5197969"/>
            <a:ext cx="2027805" cy="11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13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4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76" y="836712"/>
            <a:ext cx="83159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Institutionnaliser </a:t>
            </a:r>
            <a:r>
              <a:rPr lang="fr-BE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 </a:t>
            </a:r>
            <a:r>
              <a:rPr lang="fr-BE" b="1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endParaRPr lang="fr-BE" b="1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fr-BE" sz="500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Pérenniser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relais actuels entre les 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acteurs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l’écosystème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dual créé (</a:t>
            </a:r>
            <a:r>
              <a:rPr lang="fr-BE" sz="1600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+ 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GTEO)</a:t>
            </a:r>
            <a:endParaRPr lang="fr-BE" sz="1600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réer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des synergies gagnantes-gagnantes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Poursuivre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l’inventaire des besoins dans les services publics, le développement de prototypes fonctionnels, validés, testés et accessibles.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Accroitre la sensibilisation et la formation au sein des administrations 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à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tous les échelons des pouvoirs publics (des provinces aux communes</a:t>
            </a:r>
            <a:r>
              <a:rPr lang="fr-BE" sz="1600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)</a:t>
            </a:r>
            <a:endParaRPr lang="fr-FR" sz="1600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475" y="4194954"/>
            <a:ext cx="8315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défis du </a:t>
            </a:r>
            <a:r>
              <a:rPr lang="fr-BE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Big</a:t>
            </a:r>
            <a:r>
              <a:rPr lang="fr-BE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Data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de l’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Intelligence </a:t>
            </a: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Artificielle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500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Gestion des gros volumes de données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Compétences scientifiques en IA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Concurrence internationale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Outils </a:t>
            </a:r>
            <a:r>
              <a:rPr lang="fr-BE" sz="1600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d’innovation existants comme les appels à projets </a:t>
            </a:r>
            <a:r>
              <a:rPr lang="fr-BE" sz="1600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Skywin</a:t>
            </a:r>
            <a:endParaRPr lang="fr-FR" sz="1600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9727" y="332656"/>
            <a:ext cx="509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Et si on </a:t>
            </a:r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ne devait qu’en retenir deux…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14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dawoodfoundation.org/wp-content/uploads/2019/02/DSC_8132-1024x6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2894"/>
          <a:stretch/>
        </p:blipFill>
        <p:spPr bwMode="auto">
          <a:xfrm>
            <a:off x="0" y="-27384"/>
            <a:ext cx="9144000" cy="69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08956" y="6359450"/>
            <a:ext cx="637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Etudiantes de </a:t>
            </a:r>
            <a:r>
              <a:rPr lang="fr-FR" sz="1400" b="1" dirty="0" err="1" smtClean="0">
                <a:solidFill>
                  <a:schemeClr val="bg1"/>
                </a:solidFill>
                <a:latin typeface="+mj-lt"/>
              </a:rPr>
              <a:t>Khatoon</a:t>
            </a:r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-e-Pakistan - Fondation Dawood &amp; Consulat d’Italie à Karachi</a:t>
            </a:r>
            <a:endParaRPr lang="fr-F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727" y="33265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Merci de votre attention</a:t>
            </a:r>
            <a:endParaRPr lang="fr-FR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8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2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0" b="97521" l="3289" r="95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70" y="1379835"/>
            <a:ext cx="3847282" cy="36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3804" y="3356992"/>
            <a:ext cx="457200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600" dirty="0" smtClean="0">
                <a:solidFill>
                  <a:srgbClr val="002060"/>
                </a:solidFill>
              </a:rPr>
              <a:t>Informer les décideurs publics wallons et toutes les personnes intéressées à la croissance de l’utilisation des données </a:t>
            </a:r>
            <a:r>
              <a:rPr lang="fr-BE" sz="1600" dirty="0" smtClean="0">
                <a:solidFill>
                  <a:srgbClr val="002060"/>
                </a:solidFill>
              </a:rPr>
              <a:t>d’Observation </a:t>
            </a:r>
            <a:r>
              <a:rPr lang="fr-BE" sz="1600" dirty="0" smtClean="0">
                <a:solidFill>
                  <a:srgbClr val="002060"/>
                </a:solidFill>
              </a:rPr>
              <a:t>de la Terre dans l’aide à la décision en Wallonie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0255" y="5013176"/>
            <a:ext cx="4571999" cy="8992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600" dirty="0">
                <a:solidFill>
                  <a:srgbClr val="002060"/>
                </a:solidFill>
              </a:rPr>
              <a:t>Placer la Wallonie à la pointe dans la dynamique de modernisation </a:t>
            </a:r>
            <a:r>
              <a:rPr lang="fr-BE" sz="1600" dirty="0" smtClean="0">
                <a:solidFill>
                  <a:srgbClr val="002060"/>
                </a:solidFill>
              </a:rPr>
              <a:t>digitale 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3795" y="692696"/>
            <a:ext cx="48320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ja-JP" b="1" i="1" dirty="0">
                <a:solidFill>
                  <a:srgbClr val="002060"/>
                </a:solidFill>
              </a:rPr>
              <a:t>Vers une utilisation renforcée des technologies </a:t>
            </a:r>
            <a:br>
              <a:rPr lang="fr-FR" altLang="ja-JP" b="1" i="1" dirty="0">
                <a:solidFill>
                  <a:srgbClr val="002060"/>
                </a:solidFill>
              </a:rPr>
            </a:br>
            <a:r>
              <a:rPr lang="fr-FR" altLang="ja-JP" b="1" i="1" dirty="0">
                <a:solidFill>
                  <a:srgbClr val="002060"/>
                </a:solidFill>
              </a:rPr>
              <a:t>d'Observation de la Terre </a:t>
            </a:r>
          </a:p>
          <a:p>
            <a:pPr algn="ctr">
              <a:lnSpc>
                <a:spcPct val="150000"/>
              </a:lnSpc>
            </a:pPr>
            <a:r>
              <a:rPr lang="fr-FR" altLang="ja-JP" b="1" i="1" dirty="0">
                <a:solidFill>
                  <a:srgbClr val="002060"/>
                </a:solidFill>
              </a:rPr>
              <a:t>par les Services Publics wallons </a:t>
            </a:r>
          </a:p>
          <a:p>
            <a:pPr algn="ctr">
              <a:lnSpc>
                <a:spcPct val="150000"/>
              </a:lnSpc>
            </a:pPr>
            <a:r>
              <a:rPr lang="fr-FR" altLang="ja-JP" b="1" i="1" dirty="0">
                <a:solidFill>
                  <a:srgbClr val="002060"/>
                </a:solidFill>
              </a:rPr>
              <a:t>au bénéfice des citoyens </a:t>
            </a:r>
            <a:br>
              <a:rPr lang="fr-FR" altLang="ja-JP" b="1" i="1" dirty="0">
                <a:solidFill>
                  <a:srgbClr val="002060"/>
                </a:solidFill>
              </a:rPr>
            </a:br>
            <a:r>
              <a:rPr lang="fr-FR" altLang="ja-JP" b="1" i="1" dirty="0">
                <a:solidFill>
                  <a:srgbClr val="002060"/>
                </a:solidFill>
              </a:rPr>
              <a:t>dans la Wallonie digitale de demain</a:t>
            </a:r>
          </a:p>
        </p:txBody>
      </p:sp>
    </p:spTree>
    <p:extLst>
      <p:ext uri="{BB962C8B-B14F-4D97-AF65-F5344CB8AC3E}">
        <p14:creationId xmlns:p14="http://schemas.microsoft.com/office/powerpoint/2010/main" val="4495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Groupe </a:t>
            </a:r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de Travail en Observation de la Terre </a:t>
            </a:r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 - GTEO</a:t>
            </a:r>
            <a:endParaRPr lang="fr-BE" sz="2400" dirty="0" smtClean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273" y="119675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2009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- Inventorier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compétences et expériences des acteurs privés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académiques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dans le domaine de l’observation satellitaire de la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Terre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timuler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la création de projets collaboratifs dans ce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domaine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2010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- brochure « L’Observation de la Terre au service de l’Afrique »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ompétences et développements réalisés en Wallonie pour le marché africain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istribuée internationalement via le réseau de l’AWEX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3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953975"/>
            <a:ext cx="85689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2015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- Les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données satellitaires en Wallonie 4.0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 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(</a:t>
            </a:r>
            <a:r>
              <a:rPr lang="fr-FR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Skywin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et </a:t>
            </a:r>
            <a:r>
              <a:rPr lang="fr-FR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ISSeP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)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nformer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utilisateurs publics de l’expérience de la communauté existante et des possibilités offertes par ces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ccroître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la valorisation des images satellitaires pour les besoins de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Administration ne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dispose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pas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 suffisamment de ressources humaines et de compétences techniques pour se tenir en permanence informée des avancées.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Besoins en démonstration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 prototypes validés conjointement par son personnel et les prestataires des services d’OT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165101"/>
            <a:ext cx="54726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2014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- Réunion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organisée à l’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ISSeP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Secteur public = utilisateur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important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des données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satellitaires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ucun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lien structurel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entre ces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mondes 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GTEO </a:t>
            </a:r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et </a:t>
            </a:r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Secteur </a:t>
            </a:r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Public : « </a:t>
            </a:r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Objectif Rapprochement »</a:t>
            </a:r>
            <a:endParaRPr lang="fr-BE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  <p:pic>
        <p:nvPicPr>
          <p:cNvPr id="3074" name="Picture 2" descr="https://4.bp.blogspot.com/-LkqbZW-eNKE/WYXHG65iiPI/AAAAAAAA2MQ/7dLoqmwVEDwJPiq1MmCGoilI0bI5fUXDwCLcBGAs/s400/Les%2BAventures%2Bde%2BTintin%2B%25E2%2580%2593%2BObjectif%2BLune%2Bextrait%2B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607" y="980728"/>
            <a:ext cx="1856745" cy="18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4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08920" y="-12515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19" y="332656"/>
            <a:ext cx="3656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Nouvelle version du </a:t>
            </a:r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GTEO</a:t>
            </a:r>
            <a:endParaRPr lang="fr-FR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  <a:p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 </a:t>
            </a:r>
            <a:endParaRPr lang="fr-FR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227" y="980728"/>
            <a:ext cx="8249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2015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 - «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 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GTEO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 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étendu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»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élargi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aux acteurs de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l’Administration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Développer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produire des services utilisant des données d’OT au sens large (satellitaires, aéroportées et issues de drones)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S’insérer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directement dans la chaîne de décision des administrations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devient un objectif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prioritaire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cet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«écosystème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Adéquation entre l’offre des producteurs de services issus de données d’OT et la demande des nombreux acteurs publics wallons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2280" y="4531772"/>
            <a:ext cx="1800200" cy="12014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+ 200 ETP </a:t>
            </a:r>
            <a:endParaRPr lang="fr-FR" dirty="0" smtClean="0">
              <a:solidFill>
                <a:srgbClr val="002060"/>
              </a:solidFill>
            </a:endParaRP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+/-</a:t>
            </a:r>
            <a:r>
              <a:rPr lang="fr-FR" dirty="0">
                <a:solidFill>
                  <a:srgbClr val="002060"/>
                </a:solidFill>
              </a:rPr>
              <a:t>23 </a:t>
            </a:r>
            <a:r>
              <a:rPr lang="fr-FR" dirty="0" smtClean="0">
                <a:solidFill>
                  <a:srgbClr val="002060"/>
                </a:solidFill>
              </a:rPr>
              <a:t>M. € de CA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5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532" y="4947848"/>
            <a:ext cx="14841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+ 10 </a:t>
            </a:r>
            <a:r>
              <a:rPr lang="fr-FR" dirty="0">
                <a:solidFill>
                  <a:srgbClr val="002060"/>
                </a:solidFill>
              </a:rPr>
              <a:t>réunions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784" y="4531772"/>
            <a:ext cx="34563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+ </a:t>
            </a:r>
            <a:r>
              <a:rPr lang="fr-FR" dirty="0">
                <a:solidFill>
                  <a:srgbClr val="002060"/>
                </a:solidFill>
              </a:rPr>
              <a:t>10 entités publiques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4716" y="4947848"/>
            <a:ext cx="34563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+ 20 entreprises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4" y="5363924"/>
            <a:ext cx="34563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+ 10 </a:t>
            </a:r>
            <a:r>
              <a:rPr lang="fr-FR" dirty="0" smtClean="0">
                <a:solidFill>
                  <a:srgbClr val="002060"/>
                </a:solidFill>
              </a:rPr>
              <a:t>universités, HE </a:t>
            </a:r>
            <a:r>
              <a:rPr lang="fr-FR" dirty="0">
                <a:solidFill>
                  <a:srgbClr val="002060"/>
                </a:solidFill>
              </a:rPr>
              <a:t>et CR en F.W.B.</a:t>
            </a:r>
          </a:p>
        </p:txBody>
      </p:sp>
      <p:pic>
        <p:nvPicPr>
          <p:cNvPr id="1026" name="Picture 2" descr="Discussion en séance Icons gratui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68" y="47725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loi en ligne symbole de recherche Icons gratui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64" y="47725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047" y="98072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Au sein du GTEO, les rôles de 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Skywin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et de l’</a:t>
            </a:r>
            <a:r>
              <a:rPr lang="fr-FR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ISSeP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en tant qu’animateurs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sont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complémentaires :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Pour 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Skywin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 </a:t>
            </a:r>
            <a:r>
              <a:rPr lang="fr-FR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Fédérer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acteurs industriels et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scientifiques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Identifier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opportunités pour développer des projets collaboratifs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Définir les moyens pour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promouvoir l’adéquation des offres de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acteurs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industriels et académiques aux besoins de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l’administration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Pour l’</a:t>
            </a:r>
            <a:r>
              <a:rPr lang="fr-FR" b="1" dirty="0" err="1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ISSeP</a:t>
            </a: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: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Compétences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techniques dans le suivi environnemental, principal destinataire des données spatiales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Informer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acteurs publics wallons 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Promouvoir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l’utilisation de ces données d’une manière transversale, structurante et économiquement avantageuse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19" y="188640"/>
            <a:ext cx="642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Nouvelle </a:t>
            </a:r>
            <a:r>
              <a:rPr lang="fr-BE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animation du GTEO - </a:t>
            </a:r>
            <a:r>
              <a:rPr lang="fr-BE" sz="2400" b="1" dirty="0" err="1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Skywin</a:t>
            </a:r>
            <a:r>
              <a:rPr lang="fr-BE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 et </a:t>
            </a:r>
            <a:r>
              <a:rPr lang="fr-BE" sz="2400" b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ISSeP</a:t>
            </a:r>
            <a:endParaRPr lang="fr-FR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6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4472" y="260648"/>
            <a:ext cx="162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GTCoWAL</a:t>
            </a:r>
            <a:endParaRPr lang="fr-FR" sz="2400" b="1" dirty="0">
              <a:solidFill>
                <a:schemeClr val="bg1"/>
              </a:solidFill>
              <a:latin typeface="Bahnschrift" panose="020B0502040204020203" pitchFamily="34" charset="0"/>
              <a:ea typeface="Yu Gothic" panose="020B0400000000000000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474" y="836712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2015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– analyse des besoins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 l’administration wallonne démontre la nécessité d’une plus grande concertation interne des différents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services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Avril 2016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: « Groupe de Travail Commun en Observation de la Terre des services du Gouvernement Wallon » </a:t>
            </a:r>
            <a:r>
              <a:rPr lang="fr-FR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endParaRPr lang="fr-FR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Intérêts et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utilisations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existantes au niveau du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SPW (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Directions générales du Service public de Wallonie,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OIP…) 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Nourrir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d’approfondir la réflexion au sein du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SPW sur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une intégration renforcée de l’Observation de la Terre dans les différents métiers de l’Administration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Remplir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ses missions de façon encore plus efficace et d'en informer le Gouvernement Wallon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AutoShape 2" descr="Résultat de recherche d'images pour &quot;gtcowal logo&quot;"/>
          <p:cNvSpPr>
            <a:spLocks noChangeAspect="1" noChangeArrowheads="1"/>
          </p:cNvSpPr>
          <p:nvPr/>
        </p:nvSpPr>
        <p:spPr bwMode="auto">
          <a:xfrm>
            <a:off x="155575" y="-585788"/>
            <a:ext cx="21431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4" name="Picture 4" descr="Résultat de recherche d'images pour &quot;gtcowal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383088"/>
            <a:ext cx="1515149" cy="8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7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986" y="302476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Traduire les objectifs et </a:t>
            </a:r>
            <a:r>
              <a:rPr lang="fr-FR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les </a:t>
            </a:r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besoins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612" y="1124744"/>
            <a:ext cx="81618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Bilan de près de 3 années de réunions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du GTEO étendu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000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Accroître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les interactions entre les acteurs industriels et scientifiques et les services publics wallons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Nourrir et approfondir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l’intégration de l’Observation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 la Terre dans les différents métiers de l’Administration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publique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Fournir des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recommandations en vue d’accroître l’utilisation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des données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d’Observation de la Terre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(satellitaires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,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aéroportées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et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drones)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au bénéfice de la Wallonie digitale de demain et de ses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administrations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Promouvoir les compétences de toute la filière privée wallonne dans le secteur de l’Observation de la 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Terre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8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08720"/>
            <a:ext cx="82809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Co-écrit par le GTEO et  </a:t>
            </a:r>
            <a:r>
              <a:rPr lang="fr-FR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 </a:t>
            </a:r>
            <a:endParaRPr lang="fr-BE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Rassemble </a:t>
            </a:r>
            <a:r>
              <a:rPr lang="fr-BE" b="1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14 </a:t>
            </a:r>
            <a:r>
              <a:rPr lang="fr-BE" b="1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recommandations </a:t>
            </a:r>
            <a:r>
              <a:rPr lang="fr-BE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sur l’utilisation des données d’OT </a:t>
            </a:r>
            <a:endParaRPr lang="fr-BE" dirty="0" smtClean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Liste </a:t>
            </a: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visée et approuvée par les représentants du </a:t>
            </a:r>
            <a:r>
              <a:rPr lang="fr-FR" dirty="0" err="1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GTCoWAL</a:t>
            </a:r>
            <a:r>
              <a:rPr lang="fr-FR" dirty="0" smtClean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. </a:t>
            </a:r>
            <a:endParaRPr lang="fr-FR" dirty="0">
              <a:solidFill>
                <a:srgbClr val="002060"/>
              </a:solidFill>
              <a:latin typeface="Bahnschrift" panose="020B0502040204020203" pitchFamily="34" charset="0"/>
              <a:ea typeface="Yu Gothic Light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Bahnschrift" panose="020B0502040204020203" pitchFamily="34" charset="0"/>
                <a:ea typeface="Yu Gothic Light" panose="020B0300000000000000" pitchFamily="34" charset="-128"/>
              </a:rPr>
              <a:t>Objectif commun de l’accroissement de l’utilisation des données d’OT par les services publics wallons.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284584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Bahnschrift" panose="020B0502040204020203" pitchFamily="34" charset="0"/>
                <a:ea typeface="Yu Gothic" panose="020B0400000000000000" pitchFamily="34" charset="-128"/>
              </a:rPr>
              <a:t>Position Paper</a:t>
            </a:r>
          </a:p>
        </p:txBody>
      </p:sp>
      <p:pic>
        <p:nvPicPr>
          <p:cNvPr id="14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143285" y="3429000"/>
            <a:ext cx="2952328" cy="1107008"/>
            <a:chOff x="971600" y="3840148"/>
            <a:chExt cx="2952328" cy="1107008"/>
          </a:xfrm>
        </p:grpSpPr>
        <p:sp>
          <p:nvSpPr>
            <p:cNvPr id="5" name="Rectangle 4"/>
            <p:cNvSpPr/>
            <p:nvPr/>
          </p:nvSpPr>
          <p:spPr>
            <a:xfrm>
              <a:off x="971600" y="3840148"/>
              <a:ext cx="2952328" cy="1107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 descr="Groupe Icons gratui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46" y="403365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835696" y="3965689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L’expérience et le travail de plus de </a:t>
              </a:r>
              <a:r>
                <a:rPr lang="fr-FR" sz="1600" b="1" dirty="0"/>
                <a:t>140 </a:t>
              </a:r>
              <a:r>
                <a:rPr lang="fr-FR" sz="1600" b="1" dirty="0" smtClean="0"/>
                <a:t>personnes</a:t>
              </a:r>
              <a:endParaRPr lang="fr-FR" sz="1600" b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15616" y="4796178"/>
            <a:ext cx="2952328" cy="1107008"/>
            <a:chOff x="971600" y="5064338"/>
            <a:chExt cx="2952328" cy="1107008"/>
          </a:xfrm>
        </p:grpSpPr>
        <p:sp>
          <p:nvSpPr>
            <p:cNvPr id="21" name="Rectangle 20"/>
            <p:cNvSpPr/>
            <p:nvPr/>
          </p:nvSpPr>
          <p:spPr>
            <a:xfrm>
              <a:off x="971600" y="5064338"/>
              <a:ext cx="2952328" cy="1107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4" name="Picture 6" descr="Recherche de données symbole d'interface graphique d'un bar avec un outil de loupe Icons gratui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96" y="525784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1835046" y="544856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Analyse </a:t>
              </a:r>
              <a:r>
                <a:rPr lang="fr-FR" sz="1600" b="1" dirty="0"/>
                <a:t>AFOM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716016" y="4796178"/>
            <a:ext cx="2952328" cy="1107008"/>
            <a:chOff x="4532285" y="4898444"/>
            <a:chExt cx="2952328" cy="1107008"/>
          </a:xfrm>
        </p:grpSpPr>
        <p:sp>
          <p:nvSpPr>
            <p:cNvPr id="28" name="Rectangle 27"/>
            <p:cNvSpPr/>
            <p:nvPr/>
          </p:nvSpPr>
          <p:spPr>
            <a:xfrm>
              <a:off x="4532285" y="4898444"/>
              <a:ext cx="2952328" cy="1107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6" name="Picture 8" descr="Presse-papiers avec une liste Icons gratui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713" y="509194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5508104" y="4913339"/>
              <a:ext cx="18722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inventaire des besoins </a:t>
              </a:r>
              <a:r>
                <a:rPr lang="fr-FR" sz="1600" b="1" dirty="0" smtClean="0"/>
                <a:t/>
              </a:r>
              <a:br>
                <a:rPr lang="fr-FR" sz="1600" b="1" dirty="0" smtClean="0"/>
              </a:br>
              <a:r>
                <a:rPr lang="fr-FR" sz="1600" dirty="0" smtClean="0"/>
                <a:t>exprimés </a:t>
              </a:r>
              <a:r>
                <a:rPr lang="fr-FR" sz="1600" dirty="0"/>
                <a:t>par les administrations </a:t>
              </a:r>
            </a:p>
          </p:txBody>
        </p:sp>
      </p:grpSp>
      <p:sp>
        <p:nvSpPr>
          <p:cNvPr id="3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30776"/>
            <a:ext cx="2133600" cy="365125"/>
          </a:xfrm>
        </p:spPr>
        <p:txBody>
          <a:bodyPr/>
          <a:lstStyle/>
          <a:p>
            <a:fld id="{A5F45516-F34D-4C62-8242-B37A117EAC06}" type="slidenum">
              <a:rPr lang="fr-FR" b="1" smtClean="0">
                <a:solidFill>
                  <a:srgbClr val="002060"/>
                </a:solidFill>
              </a:rPr>
              <a:t>9</a:t>
            </a:fld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3" name="Picture 2" descr="http://sgsw.ubiwhere.com/static/images/base/sgsw_logoexhibition_f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32" y="6213301"/>
            <a:ext cx="57884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808956" y="6359450"/>
            <a:ext cx="6978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Parlement de Wallonie - 23 septembre </a:t>
            </a:r>
            <a:r>
              <a:rPr lang="fr-FR" sz="14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2019 - Position Paper en Observation de la Terre</a:t>
            </a:r>
            <a:endParaRPr lang="fr-FR" sz="1400" b="1" dirty="0">
              <a:latin typeface="Bahnschrift SemiLight" panose="020B050204020402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716016" y="3429000"/>
            <a:ext cx="2952328" cy="1107008"/>
            <a:chOff x="4716016" y="3429000"/>
            <a:chExt cx="2952328" cy="1107008"/>
          </a:xfrm>
        </p:grpSpPr>
        <p:sp>
          <p:nvSpPr>
            <p:cNvPr id="17" name="Rectangle 16"/>
            <p:cNvSpPr/>
            <p:nvPr/>
          </p:nvSpPr>
          <p:spPr>
            <a:xfrm>
              <a:off x="4716016" y="3429000"/>
              <a:ext cx="2952328" cy="1107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868145" y="3690117"/>
              <a:ext cx="158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80 acteurs </a:t>
              </a:r>
              <a:r>
                <a:rPr lang="fr-FR" sz="1600" dirty="0"/>
                <a:t>différents</a:t>
              </a:r>
            </a:p>
          </p:txBody>
        </p:sp>
        <p:pic>
          <p:nvPicPr>
            <p:cNvPr id="1028" name="Picture 4" descr="Dents, un grand et deux petits Icons gratu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640504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3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1093</Words>
  <Application>Microsoft Office PowerPoint</Application>
  <PresentationFormat>Affichage à l'écran (4:3)</PresentationFormat>
  <Paragraphs>142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HALLOT Eric</dc:creator>
  <cp:lastModifiedBy>HALLOT Eric</cp:lastModifiedBy>
  <cp:revision>52</cp:revision>
  <dcterms:created xsi:type="dcterms:W3CDTF">2019-09-12T15:17:47Z</dcterms:created>
  <dcterms:modified xsi:type="dcterms:W3CDTF">2019-09-23T09:35:58Z</dcterms:modified>
</cp:coreProperties>
</file>