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61" r:id="rId4"/>
    <p:sldId id="287" r:id="rId5"/>
    <p:sldId id="294" r:id="rId6"/>
    <p:sldId id="283" r:id="rId7"/>
    <p:sldId id="288" r:id="rId8"/>
    <p:sldId id="290" r:id="rId9"/>
    <p:sldId id="292" r:id="rId10"/>
    <p:sldId id="293" r:id="rId11"/>
    <p:sldId id="289" r:id="rId12"/>
    <p:sldId id="281" r:id="rId13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0E2F"/>
    <a:srgbClr val="002D59"/>
    <a:srgbClr val="89898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96" y="2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2BB330-4571-4FBE-9511-2FDFEFBF41DA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BE"/>
        </a:p>
      </dgm:t>
    </dgm:pt>
    <dgm:pt modelId="{E58E614C-9602-46E4-8D24-DB66635BB163}">
      <dgm:prSet phldrT="[Texte]" custT="1"/>
      <dgm:spPr/>
      <dgm:t>
        <a:bodyPr/>
        <a:lstStyle/>
        <a:p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Contexte</a:t>
          </a:r>
        </a:p>
      </dgm:t>
    </dgm:pt>
    <dgm:pt modelId="{BE0AD1CB-521F-4097-B634-8B2E3C97289F}" type="parTrans" cxnId="{EEEF235D-D66B-49A6-B480-A02CD6F32166}">
      <dgm:prSet/>
      <dgm:spPr/>
      <dgm:t>
        <a:bodyPr/>
        <a:lstStyle/>
        <a:p>
          <a:endParaRPr lang="fr-BE" sz="1600"/>
        </a:p>
      </dgm:t>
    </dgm:pt>
    <dgm:pt modelId="{BFA08EA6-7635-4001-87C6-481275FDB8B5}" type="sibTrans" cxnId="{EEEF235D-D66B-49A6-B480-A02CD6F32166}">
      <dgm:prSet/>
      <dgm:spPr/>
      <dgm:t>
        <a:bodyPr/>
        <a:lstStyle/>
        <a:p>
          <a:endParaRPr lang="fr-BE" sz="1600"/>
        </a:p>
      </dgm:t>
    </dgm:pt>
    <dgm:pt modelId="{7A7C5087-99CF-4484-809B-659F2E099F3B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GTEO</a:t>
          </a:r>
        </a:p>
      </dgm:t>
    </dgm:pt>
    <dgm:pt modelId="{BD1CD7BD-32D4-424D-9BE1-28993E9B9CFB}" type="parTrans" cxnId="{A171B08E-5D67-4AC0-B7FE-E078BE0232D2}">
      <dgm:prSet/>
      <dgm:spPr/>
      <dgm:t>
        <a:bodyPr/>
        <a:lstStyle/>
        <a:p>
          <a:endParaRPr lang="fr-BE" sz="1600"/>
        </a:p>
      </dgm:t>
    </dgm:pt>
    <dgm:pt modelId="{9032E33B-E9EA-42EF-97E9-7A6C6953E4B0}" type="sibTrans" cxnId="{A171B08E-5D67-4AC0-B7FE-E078BE0232D2}">
      <dgm:prSet/>
      <dgm:spPr/>
      <dgm:t>
        <a:bodyPr/>
        <a:lstStyle/>
        <a:p>
          <a:endParaRPr lang="fr-BE" sz="1600"/>
        </a:p>
      </dgm:t>
    </dgm:pt>
    <dgm:pt modelId="{8D6AF367-80B0-4C35-A747-6A1518D3433A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GTCOWAL</a:t>
          </a:r>
        </a:p>
      </dgm:t>
    </dgm:pt>
    <dgm:pt modelId="{2686670A-185E-4B87-9973-153CC2AFDAF4}" type="parTrans" cxnId="{FA2A30F4-C026-409F-8C04-492EF0ACBA6E}">
      <dgm:prSet/>
      <dgm:spPr/>
      <dgm:t>
        <a:bodyPr/>
        <a:lstStyle/>
        <a:p>
          <a:endParaRPr lang="fr-BE" sz="1600"/>
        </a:p>
      </dgm:t>
    </dgm:pt>
    <dgm:pt modelId="{23ADB55E-1D4D-4A16-9B0B-6351537083F5}" type="sibTrans" cxnId="{FA2A30F4-C026-409F-8C04-492EF0ACBA6E}">
      <dgm:prSet/>
      <dgm:spPr/>
      <dgm:t>
        <a:bodyPr/>
        <a:lstStyle/>
        <a:p>
          <a:endParaRPr lang="fr-BE" sz="1600"/>
        </a:p>
      </dgm:t>
    </dgm:pt>
    <dgm:pt modelId="{9F4D6483-DDFD-4C44-A099-BC5160AC311D}">
      <dgm:prSet phldrT="[Texte]" custT="1"/>
      <dgm:spPr/>
      <dgm:t>
        <a:bodyPr/>
        <a:lstStyle/>
        <a:p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14 propositions</a:t>
          </a:r>
        </a:p>
      </dgm:t>
    </dgm:pt>
    <dgm:pt modelId="{3815D1D5-FD43-4ED0-A0EC-8CFB4FCB1154}" type="parTrans" cxnId="{8B2F1E55-1232-409B-B0DB-0CE05DA2A857}">
      <dgm:prSet/>
      <dgm:spPr/>
      <dgm:t>
        <a:bodyPr/>
        <a:lstStyle/>
        <a:p>
          <a:endParaRPr lang="fr-BE" sz="1600"/>
        </a:p>
      </dgm:t>
    </dgm:pt>
    <dgm:pt modelId="{77CDE4DA-87EB-487D-B0EB-C6F2BD37ABE5}" type="sibTrans" cxnId="{8B2F1E55-1232-409B-B0DB-0CE05DA2A857}">
      <dgm:prSet/>
      <dgm:spPr/>
      <dgm:t>
        <a:bodyPr/>
        <a:lstStyle/>
        <a:p>
          <a:endParaRPr lang="fr-BE" sz="1600"/>
        </a:p>
      </dgm:t>
    </dgm:pt>
    <dgm:pt modelId="{5C67CCF6-DB6D-4E95-B254-51C7DB41F508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Institutionaliser </a:t>
          </a:r>
        </a:p>
      </dgm:t>
    </dgm:pt>
    <dgm:pt modelId="{5322C60C-8459-4E6E-B62B-190C29C59381}" type="parTrans" cxnId="{7EACFB0A-0F04-4C25-BEF7-338C65944B41}">
      <dgm:prSet/>
      <dgm:spPr/>
      <dgm:t>
        <a:bodyPr/>
        <a:lstStyle/>
        <a:p>
          <a:endParaRPr lang="fr-BE" sz="1600"/>
        </a:p>
      </dgm:t>
    </dgm:pt>
    <dgm:pt modelId="{1A28DC2A-1048-412C-8F44-A32823BB147E}" type="sibTrans" cxnId="{7EACFB0A-0F04-4C25-BEF7-338C65944B41}">
      <dgm:prSet/>
      <dgm:spPr/>
      <dgm:t>
        <a:bodyPr/>
        <a:lstStyle/>
        <a:p>
          <a:endParaRPr lang="fr-BE" sz="1600"/>
        </a:p>
      </dgm:t>
    </dgm:pt>
    <dgm:pt modelId="{09C8FA79-6566-4B6A-8E70-01D12D7ECD2A}">
      <dgm:prSet phldrT="[Texte]" custT="1"/>
      <dgm:spPr/>
      <dgm:t>
        <a:bodyPr/>
        <a:lstStyle/>
        <a:p>
          <a:r>
            <a:rPr lang="fr-BE" sz="900" kern="1200" dirty="0">
              <a:latin typeface="+mn-lt"/>
            </a:rPr>
            <a:t>Stratégie </a:t>
          </a:r>
          <a:r>
            <a:rPr lang="fr-BE" sz="900" kern="1200" dirty="0">
              <a:solidFill>
                <a:srgbClr val="FFFFFF"/>
              </a:solidFill>
              <a:latin typeface="+mn-lt"/>
              <a:ea typeface="+mn-ea"/>
              <a:cs typeface="+mn-cs"/>
            </a:rPr>
            <a:t>GTCOWAL</a:t>
          </a:r>
        </a:p>
      </dgm:t>
    </dgm:pt>
    <dgm:pt modelId="{8CF9FEB2-25F5-4467-867D-CA8E3D6E8950}" type="parTrans" cxnId="{C8A1AE35-62E9-4601-9567-B4F202F439DD}">
      <dgm:prSet/>
      <dgm:spPr/>
      <dgm:t>
        <a:bodyPr/>
        <a:lstStyle/>
        <a:p>
          <a:endParaRPr lang="fr-BE" sz="1600"/>
        </a:p>
      </dgm:t>
    </dgm:pt>
    <dgm:pt modelId="{E297539D-400F-488A-9F54-7D76A598BEE1}" type="sibTrans" cxnId="{C8A1AE35-62E9-4601-9567-B4F202F439DD}">
      <dgm:prSet/>
      <dgm:spPr/>
      <dgm:t>
        <a:bodyPr/>
        <a:lstStyle/>
        <a:p>
          <a:endParaRPr lang="fr-BE" sz="1600"/>
        </a:p>
      </dgm:t>
    </dgm:pt>
    <dgm:pt modelId="{0922D286-1C8A-4532-BE2F-DA914CDD75D1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Projet Action PSGW</a:t>
          </a:r>
        </a:p>
      </dgm:t>
    </dgm:pt>
    <dgm:pt modelId="{32742916-DC1C-456B-B042-AC4B6396F402}" type="parTrans" cxnId="{1B0F4827-FA6C-4073-BA54-9817DD7BC188}">
      <dgm:prSet/>
      <dgm:spPr/>
      <dgm:t>
        <a:bodyPr/>
        <a:lstStyle/>
        <a:p>
          <a:endParaRPr lang="fr-BE" sz="1600"/>
        </a:p>
      </dgm:t>
    </dgm:pt>
    <dgm:pt modelId="{B41902EB-E98C-4EEA-8C82-CFAC9CD35E16}" type="sibTrans" cxnId="{1B0F4827-FA6C-4073-BA54-9817DD7BC188}">
      <dgm:prSet/>
      <dgm:spPr/>
      <dgm:t>
        <a:bodyPr/>
        <a:lstStyle/>
        <a:p>
          <a:endParaRPr lang="fr-BE" sz="1600"/>
        </a:p>
      </dgm:t>
    </dgm:pt>
    <dgm:pt modelId="{2D97C767-7F0A-4509-A853-55C4931F00F9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Soumission CSG et GW</a:t>
          </a:r>
        </a:p>
      </dgm:t>
    </dgm:pt>
    <dgm:pt modelId="{74FE05C0-5C58-471C-89A5-D4F578F6121A}" type="parTrans" cxnId="{5D202675-3C3A-4BC8-9916-35970AC3168C}">
      <dgm:prSet/>
      <dgm:spPr/>
      <dgm:t>
        <a:bodyPr/>
        <a:lstStyle/>
        <a:p>
          <a:endParaRPr lang="fr-BE" sz="1600"/>
        </a:p>
      </dgm:t>
    </dgm:pt>
    <dgm:pt modelId="{772C4763-63AA-4016-8347-F0EA79BBA9EB}" type="sibTrans" cxnId="{5D202675-3C3A-4BC8-9916-35970AC3168C}">
      <dgm:prSet/>
      <dgm:spPr/>
      <dgm:t>
        <a:bodyPr/>
        <a:lstStyle/>
        <a:p>
          <a:endParaRPr lang="fr-BE" sz="1600"/>
        </a:p>
      </dgm:t>
    </dgm:pt>
    <dgm:pt modelId="{DA24CF5F-22D3-4E66-8D35-8C5CED9F3883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Inventaire besoins</a:t>
          </a:r>
        </a:p>
      </dgm:t>
    </dgm:pt>
    <dgm:pt modelId="{3C35CA02-0B49-4F7D-9E8F-0312FA85A0AB}" type="parTrans" cxnId="{AEFFA30C-7FAC-47D9-A284-A473E0B527E4}">
      <dgm:prSet/>
      <dgm:spPr/>
      <dgm:t>
        <a:bodyPr/>
        <a:lstStyle/>
        <a:p>
          <a:endParaRPr lang="fr-BE" sz="1600"/>
        </a:p>
      </dgm:t>
    </dgm:pt>
    <dgm:pt modelId="{48DD8A12-ACBA-4E8A-BC01-36B7D7B4B603}" type="sibTrans" cxnId="{AEFFA30C-7FAC-47D9-A284-A473E0B527E4}">
      <dgm:prSet/>
      <dgm:spPr/>
      <dgm:t>
        <a:bodyPr/>
        <a:lstStyle/>
        <a:p>
          <a:endParaRPr lang="fr-BE" sz="1600"/>
        </a:p>
      </dgm:t>
    </dgm:pt>
    <dgm:pt modelId="{A77FB9F0-6F75-4E1E-949C-4AE0BE06F899}">
      <dgm:prSet custT="1"/>
      <dgm:spPr/>
      <dgm:t>
        <a:bodyPr/>
        <a:lstStyle/>
        <a:p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Stratégie</a:t>
          </a:r>
        </a:p>
      </dgm:t>
    </dgm:pt>
    <dgm:pt modelId="{936D4B88-677A-4690-9D50-72AFC9B179F7}" type="sibTrans" cxnId="{61E773D5-01D9-4A4C-A28C-FA1052E36122}">
      <dgm:prSet/>
      <dgm:spPr/>
      <dgm:t>
        <a:bodyPr/>
        <a:lstStyle/>
        <a:p>
          <a:endParaRPr lang="fr-BE" sz="1600"/>
        </a:p>
      </dgm:t>
    </dgm:pt>
    <dgm:pt modelId="{0FCC2CA1-4787-4600-A7FE-DC295503FD80}" type="parTrans" cxnId="{61E773D5-01D9-4A4C-A28C-FA1052E36122}">
      <dgm:prSet/>
      <dgm:spPr/>
      <dgm:t>
        <a:bodyPr/>
        <a:lstStyle/>
        <a:p>
          <a:endParaRPr lang="fr-BE" sz="1600"/>
        </a:p>
      </dgm:t>
    </dgm:pt>
    <dgm:pt modelId="{7EFD1DFE-7E1D-420A-96C3-2006AF43877A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Prototypes validés</a:t>
          </a:r>
        </a:p>
      </dgm:t>
    </dgm:pt>
    <dgm:pt modelId="{0F1A0F87-1729-4491-A18D-D38DDB94CE27}" type="parTrans" cxnId="{D2856DCD-CDBA-43FA-BC9E-116881A03998}">
      <dgm:prSet/>
      <dgm:spPr/>
      <dgm:t>
        <a:bodyPr/>
        <a:lstStyle/>
        <a:p>
          <a:endParaRPr lang="fr-FR" sz="1600"/>
        </a:p>
      </dgm:t>
    </dgm:pt>
    <dgm:pt modelId="{6032A207-F886-469E-9064-7F94A16CCA42}" type="sibTrans" cxnId="{D2856DCD-CDBA-43FA-BC9E-116881A03998}">
      <dgm:prSet/>
      <dgm:spPr/>
      <dgm:t>
        <a:bodyPr/>
        <a:lstStyle/>
        <a:p>
          <a:endParaRPr lang="fr-FR" sz="1600"/>
        </a:p>
      </dgm:t>
    </dgm:pt>
    <dgm:pt modelId="{9A19269A-395E-468D-9D94-24223A710F1F}">
      <dgm:prSet phldrT="[Texte]" custT="1"/>
      <dgm:spPr/>
      <dgm:t>
        <a:bodyPr/>
        <a:lstStyle/>
        <a:p>
          <a:r>
            <a:rPr lang="fr-BE" sz="800" dirty="0">
              <a:latin typeface="Verdana" panose="020B0604030504040204" pitchFamily="34" charset="0"/>
              <a:ea typeface="Verdana" panose="020B0604030504040204" pitchFamily="34" charset="0"/>
            </a:rPr>
            <a:t>PSGW</a:t>
          </a:r>
        </a:p>
      </dgm:t>
    </dgm:pt>
    <dgm:pt modelId="{DB4CF64C-80E7-4C57-99B2-43F3212C90C6}" type="parTrans" cxnId="{F851934E-E344-445E-B8DD-25C627FD4AFD}">
      <dgm:prSet/>
      <dgm:spPr/>
      <dgm:t>
        <a:bodyPr/>
        <a:lstStyle/>
        <a:p>
          <a:endParaRPr lang="fr-FR" sz="1600"/>
        </a:p>
      </dgm:t>
    </dgm:pt>
    <dgm:pt modelId="{C7FA0763-78C5-472D-A4C1-EAC07717FE2E}" type="sibTrans" cxnId="{F851934E-E344-445E-B8DD-25C627FD4AFD}">
      <dgm:prSet/>
      <dgm:spPr/>
      <dgm:t>
        <a:bodyPr/>
        <a:lstStyle/>
        <a:p>
          <a:endParaRPr lang="fr-FR" sz="1600"/>
        </a:p>
      </dgm:t>
    </dgm:pt>
    <dgm:pt modelId="{9C4DE428-AEB0-4714-891B-D603FD2076A8}">
      <dgm:prSet custT="1"/>
      <dgm:spPr/>
      <dgm:t>
        <a:bodyPr/>
        <a:lstStyle/>
        <a:p>
          <a:r>
            <a:rPr lang="fr-BE" sz="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Responsabilités GW</a:t>
          </a:r>
        </a:p>
      </dgm:t>
    </dgm:pt>
    <dgm:pt modelId="{19D72C5F-F68C-4ACF-9961-80CBBFAA771D}" type="parTrans" cxnId="{3AECD7DA-60A7-4672-9565-24308DB3D73A}">
      <dgm:prSet/>
      <dgm:spPr/>
      <dgm:t>
        <a:bodyPr/>
        <a:lstStyle/>
        <a:p>
          <a:endParaRPr lang="fr-FR" sz="1600"/>
        </a:p>
      </dgm:t>
    </dgm:pt>
    <dgm:pt modelId="{3A34CFCC-DD70-47CB-9E30-D1A3DDC2D638}" type="sibTrans" cxnId="{3AECD7DA-60A7-4672-9565-24308DB3D73A}">
      <dgm:prSet/>
      <dgm:spPr/>
      <dgm:t>
        <a:bodyPr/>
        <a:lstStyle/>
        <a:p>
          <a:endParaRPr lang="fr-FR" sz="1600"/>
        </a:p>
      </dgm:t>
    </dgm:pt>
    <dgm:pt modelId="{9821A9F5-95F2-403D-81C2-D36CF8926C8A}">
      <dgm:prSet custT="1"/>
      <dgm:spPr/>
      <dgm:t>
        <a:bodyPr/>
        <a:lstStyle/>
        <a:p>
          <a:r>
            <a:rPr lang="fr-BE" sz="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DPR spatiale et digitale</a:t>
          </a:r>
        </a:p>
      </dgm:t>
    </dgm:pt>
    <dgm:pt modelId="{03BE0401-30B9-4F28-8476-38AB92E1CAFE}" type="parTrans" cxnId="{F579250F-5D57-4A16-A3C9-784C6F0769A7}">
      <dgm:prSet/>
      <dgm:spPr/>
      <dgm:t>
        <a:bodyPr/>
        <a:lstStyle/>
        <a:p>
          <a:endParaRPr lang="fr-FR"/>
        </a:p>
      </dgm:t>
    </dgm:pt>
    <dgm:pt modelId="{DDF418C4-F327-40A2-885A-3CAA14250D8D}" type="sibTrans" cxnId="{F579250F-5D57-4A16-A3C9-784C6F0769A7}">
      <dgm:prSet/>
      <dgm:spPr/>
      <dgm:t>
        <a:bodyPr/>
        <a:lstStyle/>
        <a:p>
          <a:endParaRPr lang="fr-FR"/>
        </a:p>
      </dgm:t>
    </dgm:pt>
    <dgm:pt modelId="{2BDD0C96-FA6D-49C6-9075-6993C69D64C2}" type="pres">
      <dgm:prSet presAssocID="{3D2BB330-4571-4FBE-9511-2FDFEFBF41DA}" presName="linearFlow" presStyleCnt="0">
        <dgm:presLayoutVars>
          <dgm:dir/>
          <dgm:animLvl val="lvl"/>
          <dgm:resizeHandles val="exact"/>
        </dgm:presLayoutVars>
      </dgm:prSet>
      <dgm:spPr/>
    </dgm:pt>
    <dgm:pt modelId="{6256E603-B077-4E54-B26C-5F869A50E21F}" type="pres">
      <dgm:prSet presAssocID="{E58E614C-9602-46E4-8D24-DB66635BB163}" presName="composite" presStyleCnt="0"/>
      <dgm:spPr/>
    </dgm:pt>
    <dgm:pt modelId="{8CC1DE8F-51A6-4406-B3FA-EDD94070E508}" type="pres">
      <dgm:prSet presAssocID="{E58E614C-9602-46E4-8D24-DB66635BB163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F5B4C541-7029-4DAD-9F68-570E6347F037}" type="pres">
      <dgm:prSet presAssocID="{E58E614C-9602-46E4-8D24-DB66635BB163}" presName="descendantText" presStyleLbl="alignAcc1" presStyleIdx="0" presStyleCnt="4">
        <dgm:presLayoutVars>
          <dgm:bulletEnabled val="1"/>
        </dgm:presLayoutVars>
      </dgm:prSet>
      <dgm:spPr/>
    </dgm:pt>
    <dgm:pt modelId="{A6C7C436-D638-4E9F-B6D2-CEBD4EF615A5}" type="pres">
      <dgm:prSet presAssocID="{BFA08EA6-7635-4001-87C6-481275FDB8B5}" presName="sp" presStyleCnt="0"/>
      <dgm:spPr/>
    </dgm:pt>
    <dgm:pt modelId="{28688577-9085-4115-B0CE-8A9EF85A94CE}" type="pres">
      <dgm:prSet presAssocID="{9F4D6483-DDFD-4C44-A099-BC5160AC311D}" presName="composite" presStyleCnt="0"/>
      <dgm:spPr/>
    </dgm:pt>
    <dgm:pt modelId="{2D262087-CDD1-4B7A-9CE1-007E7EECE887}" type="pres">
      <dgm:prSet presAssocID="{9F4D6483-DDFD-4C44-A099-BC5160AC311D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BE4D037A-615F-44CF-A2AD-A8F4A3EAEFDF}" type="pres">
      <dgm:prSet presAssocID="{9F4D6483-DDFD-4C44-A099-BC5160AC311D}" presName="descendantText" presStyleLbl="alignAcc1" presStyleIdx="1" presStyleCnt="4">
        <dgm:presLayoutVars>
          <dgm:bulletEnabled val="1"/>
        </dgm:presLayoutVars>
      </dgm:prSet>
      <dgm:spPr/>
    </dgm:pt>
    <dgm:pt modelId="{F24BE1C2-88D3-4EC7-B6CF-636DA5AE02CB}" type="pres">
      <dgm:prSet presAssocID="{77CDE4DA-87EB-487D-B0EB-C6F2BD37ABE5}" presName="sp" presStyleCnt="0"/>
      <dgm:spPr/>
    </dgm:pt>
    <dgm:pt modelId="{A81A4916-39F0-476B-9AE1-FDC0813508BD}" type="pres">
      <dgm:prSet presAssocID="{09C8FA79-6566-4B6A-8E70-01D12D7ECD2A}" presName="composite" presStyleCnt="0"/>
      <dgm:spPr/>
    </dgm:pt>
    <dgm:pt modelId="{942F3B98-D8D5-4FCC-8D3A-304A335CCD7A}" type="pres">
      <dgm:prSet presAssocID="{09C8FA79-6566-4B6A-8E70-01D12D7ECD2A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48152282-D229-4BF7-BB18-19F679B2BA1F}" type="pres">
      <dgm:prSet presAssocID="{09C8FA79-6566-4B6A-8E70-01D12D7ECD2A}" presName="descendantText" presStyleLbl="alignAcc1" presStyleIdx="2" presStyleCnt="4">
        <dgm:presLayoutVars>
          <dgm:bulletEnabled val="1"/>
        </dgm:presLayoutVars>
      </dgm:prSet>
      <dgm:spPr/>
    </dgm:pt>
    <dgm:pt modelId="{2ECB3F6F-A2CD-422A-AB9A-62092867C24D}" type="pres">
      <dgm:prSet presAssocID="{E297539D-400F-488A-9F54-7D76A598BEE1}" presName="sp" presStyleCnt="0"/>
      <dgm:spPr/>
    </dgm:pt>
    <dgm:pt modelId="{60AF0D89-E687-4CA8-8A25-97974EDDFA34}" type="pres">
      <dgm:prSet presAssocID="{A77FB9F0-6F75-4E1E-949C-4AE0BE06F899}" presName="composite" presStyleCnt="0"/>
      <dgm:spPr/>
    </dgm:pt>
    <dgm:pt modelId="{E05A95E7-EE67-4CE3-9E02-3A244EF4DA7E}" type="pres">
      <dgm:prSet presAssocID="{A77FB9F0-6F75-4E1E-949C-4AE0BE06F899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5A685BA-9D2B-4C4E-9E86-47278C00C3E0}" type="pres">
      <dgm:prSet presAssocID="{A77FB9F0-6F75-4E1E-949C-4AE0BE06F899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1BB63707-ADB2-4DF7-A304-9DC5348A5FE6}" type="presOf" srcId="{8D6AF367-80B0-4C35-A747-6A1518D3433A}" destId="{F5B4C541-7029-4DAD-9F68-570E6347F037}" srcOrd="0" destOrd="1" presId="urn:microsoft.com/office/officeart/2005/8/layout/chevron2"/>
    <dgm:cxn modelId="{7EACFB0A-0F04-4C25-BEF7-338C65944B41}" srcId="{9F4D6483-DDFD-4C44-A099-BC5160AC311D}" destId="{5C67CCF6-DB6D-4E95-B254-51C7DB41F508}" srcOrd="0" destOrd="0" parTransId="{5322C60C-8459-4E6E-B62B-190C29C59381}" sibTransId="{1A28DC2A-1048-412C-8F44-A32823BB147E}"/>
    <dgm:cxn modelId="{AEFFA30C-7FAC-47D9-A284-A473E0B527E4}" srcId="{9F4D6483-DDFD-4C44-A099-BC5160AC311D}" destId="{DA24CF5F-22D3-4E66-8D35-8C5CED9F3883}" srcOrd="1" destOrd="0" parTransId="{3C35CA02-0B49-4F7D-9E8F-0312FA85A0AB}" sibTransId="{48DD8A12-ACBA-4E8A-BC01-36B7D7B4B603}"/>
    <dgm:cxn modelId="{F579250F-5D57-4A16-A3C9-784C6F0769A7}" srcId="{A77FB9F0-6F75-4E1E-949C-4AE0BE06F899}" destId="{9821A9F5-95F2-403D-81C2-D36CF8926C8A}" srcOrd="1" destOrd="0" parTransId="{03BE0401-30B9-4F28-8476-38AB92E1CAFE}" sibTransId="{DDF418C4-F327-40A2-885A-3CAA14250D8D}"/>
    <dgm:cxn modelId="{64C2BC16-B7A1-4289-8C98-A92E88D5F810}" type="presOf" srcId="{7A7C5087-99CF-4484-809B-659F2E099F3B}" destId="{F5B4C541-7029-4DAD-9F68-570E6347F037}" srcOrd="0" destOrd="0" presId="urn:microsoft.com/office/officeart/2005/8/layout/chevron2"/>
    <dgm:cxn modelId="{70FD5D18-4CB1-4ACD-B751-1DC2078A42F9}" type="presOf" srcId="{2D97C767-7F0A-4509-A853-55C4931F00F9}" destId="{48152282-D229-4BF7-BB18-19F679B2BA1F}" srcOrd="0" destOrd="1" presId="urn:microsoft.com/office/officeart/2005/8/layout/chevron2"/>
    <dgm:cxn modelId="{9E77811B-0CE0-48A0-8431-CB28F6D892A6}" type="presOf" srcId="{E58E614C-9602-46E4-8D24-DB66635BB163}" destId="{8CC1DE8F-51A6-4406-B3FA-EDD94070E508}" srcOrd="0" destOrd="0" presId="urn:microsoft.com/office/officeart/2005/8/layout/chevron2"/>
    <dgm:cxn modelId="{1B0F4827-FA6C-4073-BA54-9817DD7BC188}" srcId="{09C8FA79-6566-4B6A-8E70-01D12D7ECD2A}" destId="{0922D286-1C8A-4532-BE2F-DA914CDD75D1}" srcOrd="0" destOrd="0" parTransId="{32742916-DC1C-456B-B042-AC4B6396F402}" sibTransId="{B41902EB-E98C-4EEA-8C82-CFAC9CD35E16}"/>
    <dgm:cxn modelId="{C8ABC327-7B56-4799-9A01-43CF01C317D8}" type="presOf" srcId="{0922D286-1C8A-4532-BE2F-DA914CDD75D1}" destId="{48152282-D229-4BF7-BB18-19F679B2BA1F}" srcOrd="0" destOrd="0" presId="urn:microsoft.com/office/officeart/2005/8/layout/chevron2"/>
    <dgm:cxn modelId="{ED0AA62E-91A1-4D97-AF3F-3F0D64EB4CFB}" type="presOf" srcId="{9821A9F5-95F2-403D-81C2-D36CF8926C8A}" destId="{A5A685BA-9D2B-4C4E-9E86-47278C00C3E0}" srcOrd="0" destOrd="1" presId="urn:microsoft.com/office/officeart/2005/8/layout/chevron2"/>
    <dgm:cxn modelId="{C8A1AE35-62E9-4601-9567-B4F202F439DD}" srcId="{3D2BB330-4571-4FBE-9511-2FDFEFBF41DA}" destId="{09C8FA79-6566-4B6A-8E70-01D12D7ECD2A}" srcOrd="2" destOrd="0" parTransId="{8CF9FEB2-25F5-4467-867D-CA8E3D6E8950}" sibTransId="{E297539D-400F-488A-9F54-7D76A598BEE1}"/>
    <dgm:cxn modelId="{EEEF235D-D66B-49A6-B480-A02CD6F32166}" srcId="{3D2BB330-4571-4FBE-9511-2FDFEFBF41DA}" destId="{E58E614C-9602-46E4-8D24-DB66635BB163}" srcOrd="0" destOrd="0" parTransId="{BE0AD1CB-521F-4097-B634-8B2E3C97289F}" sibTransId="{BFA08EA6-7635-4001-87C6-481275FDB8B5}"/>
    <dgm:cxn modelId="{6D0D1762-5F8F-4B34-95E1-B1F3B31A7630}" type="presOf" srcId="{09C8FA79-6566-4B6A-8E70-01D12D7ECD2A}" destId="{942F3B98-D8D5-4FCC-8D3A-304A335CCD7A}" srcOrd="0" destOrd="0" presId="urn:microsoft.com/office/officeart/2005/8/layout/chevron2"/>
    <dgm:cxn modelId="{F851934E-E344-445E-B8DD-25C627FD4AFD}" srcId="{E58E614C-9602-46E4-8D24-DB66635BB163}" destId="{9A19269A-395E-468D-9D94-24223A710F1F}" srcOrd="2" destOrd="0" parTransId="{DB4CF64C-80E7-4C57-99B2-43F3212C90C6}" sibTransId="{C7FA0763-78C5-472D-A4C1-EAC07717FE2E}"/>
    <dgm:cxn modelId="{A0072470-2739-4B10-8F09-9A66C5425850}" type="presOf" srcId="{3D2BB330-4571-4FBE-9511-2FDFEFBF41DA}" destId="{2BDD0C96-FA6D-49C6-9075-6993C69D64C2}" srcOrd="0" destOrd="0" presId="urn:microsoft.com/office/officeart/2005/8/layout/chevron2"/>
    <dgm:cxn modelId="{8B2F1E55-1232-409B-B0DB-0CE05DA2A857}" srcId="{3D2BB330-4571-4FBE-9511-2FDFEFBF41DA}" destId="{9F4D6483-DDFD-4C44-A099-BC5160AC311D}" srcOrd="1" destOrd="0" parTransId="{3815D1D5-FD43-4ED0-A0EC-8CFB4FCB1154}" sibTransId="{77CDE4DA-87EB-487D-B0EB-C6F2BD37ABE5}"/>
    <dgm:cxn modelId="{5D202675-3C3A-4BC8-9916-35970AC3168C}" srcId="{09C8FA79-6566-4B6A-8E70-01D12D7ECD2A}" destId="{2D97C767-7F0A-4509-A853-55C4931F00F9}" srcOrd="1" destOrd="0" parTransId="{74FE05C0-5C58-471C-89A5-D4F578F6121A}" sibTransId="{772C4763-63AA-4016-8347-F0EA79BBA9EB}"/>
    <dgm:cxn modelId="{53A1598D-C88F-46E1-B9DA-BBF292FEABAF}" type="presOf" srcId="{9F4D6483-DDFD-4C44-A099-BC5160AC311D}" destId="{2D262087-CDD1-4B7A-9CE1-007E7EECE887}" srcOrd="0" destOrd="0" presId="urn:microsoft.com/office/officeart/2005/8/layout/chevron2"/>
    <dgm:cxn modelId="{A171B08E-5D67-4AC0-B7FE-E078BE0232D2}" srcId="{E58E614C-9602-46E4-8D24-DB66635BB163}" destId="{7A7C5087-99CF-4484-809B-659F2E099F3B}" srcOrd="0" destOrd="0" parTransId="{BD1CD7BD-32D4-424D-9BE1-28993E9B9CFB}" sibTransId="{9032E33B-E9EA-42EF-97E9-7A6C6953E4B0}"/>
    <dgm:cxn modelId="{EF792391-82E3-4A48-878B-D88FF7F35F37}" type="presOf" srcId="{9A19269A-395E-468D-9D94-24223A710F1F}" destId="{F5B4C541-7029-4DAD-9F68-570E6347F037}" srcOrd="0" destOrd="2" presId="urn:microsoft.com/office/officeart/2005/8/layout/chevron2"/>
    <dgm:cxn modelId="{E969869A-02BB-4288-B722-C478F56A698F}" type="presOf" srcId="{5C67CCF6-DB6D-4E95-B254-51C7DB41F508}" destId="{BE4D037A-615F-44CF-A2AD-A8F4A3EAEFDF}" srcOrd="0" destOrd="0" presId="urn:microsoft.com/office/officeart/2005/8/layout/chevron2"/>
    <dgm:cxn modelId="{F458A9B0-1BE0-435D-9445-49EB00124F5B}" type="presOf" srcId="{9C4DE428-AEB0-4714-891B-D603FD2076A8}" destId="{A5A685BA-9D2B-4C4E-9E86-47278C00C3E0}" srcOrd="0" destOrd="0" presId="urn:microsoft.com/office/officeart/2005/8/layout/chevron2"/>
    <dgm:cxn modelId="{B701A8BA-0967-47D0-A148-1964C65C2F34}" type="presOf" srcId="{A77FB9F0-6F75-4E1E-949C-4AE0BE06F899}" destId="{E05A95E7-EE67-4CE3-9E02-3A244EF4DA7E}" srcOrd="0" destOrd="0" presId="urn:microsoft.com/office/officeart/2005/8/layout/chevron2"/>
    <dgm:cxn modelId="{9BF0D2C8-2D81-4911-AA8D-4C499C952DE9}" type="presOf" srcId="{7EFD1DFE-7E1D-420A-96C3-2006AF43877A}" destId="{BE4D037A-615F-44CF-A2AD-A8F4A3EAEFDF}" srcOrd="0" destOrd="2" presId="urn:microsoft.com/office/officeart/2005/8/layout/chevron2"/>
    <dgm:cxn modelId="{D2856DCD-CDBA-43FA-BC9E-116881A03998}" srcId="{9F4D6483-DDFD-4C44-A099-BC5160AC311D}" destId="{7EFD1DFE-7E1D-420A-96C3-2006AF43877A}" srcOrd="2" destOrd="0" parTransId="{0F1A0F87-1729-4491-A18D-D38DDB94CE27}" sibTransId="{6032A207-F886-469E-9064-7F94A16CCA42}"/>
    <dgm:cxn modelId="{61E773D5-01D9-4A4C-A28C-FA1052E36122}" srcId="{3D2BB330-4571-4FBE-9511-2FDFEFBF41DA}" destId="{A77FB9F0-6F75-4E1E-949C-4AE0BE06F899}" srcOrd="3" destOrd="0" parTransId="{0FCC2CA1-4787-4600-A7FE-DC295503FD80}" sibTransId="{936D4B88-677A-4690-9D50-72AFC9B179F7}"/>
    <dgm:cxn modelId="{3AECD7DA-60A7-4672-9565-24308DB3D73A}" srcId="{A77FB9F0-6F75-4E1E-949C-4AE0BE06F899}" destId="{9C4DE428-AEB0-4714-891B-D603FD2076A8}" srcOrd="0" destOrd="0" parTransId="{19D72C5F-F68C-4ACF-9961-80CBBFAA771D}" sibTransId="{3A34CFCC-DD70-47CB-9E30-D1A3DDC2D638}"/>
    <dgm:cxn modelId="{6781A1F0-BD91-4719-8B01-A5E3D51D35BB}" type="presOf" srcId="{DA24CF5F-22D3-4E66-8D35-8C5CED9F3883}" destId="{BE4D037A-615F-44CF-A2AD-A8F4A3EAEFDF}" srcOrd="0" destOrd="1" presId="urn:microsoft.com/office/officeart/2005/8/layout/chevron2"/>
    <dgm:cxn modelId="{FA2A30F4-C026-409F-8C04-492EF0ACBA6E}" srcId="{E58E614C-9602-46E4-8D24-DB66635BB163}" destId="{8D6AF367-80B0-4C35-A747-6A1518D3433A}" srcOrd="1" destOrd="0" parTransId="{2686670A-185E-4B87-9973-153CC2AFDAF4}" sibTransId="{23ADB55E-1D4D-4A16-9B0B-6351537083F5}"/>
    <dgm:cxn modelId="{7D6908A1-400D-4655-A889-1776219C7BF6}" type="presParOf" srcId="{2BDD0C96-FA6D-49C6-9075-6993C69D64C2}" destId="{6256E603-B077-4E54-B26C-5F869A50E21F}" srcOrd="0" destOrd="0" presId="urn:microsoft.com/office/officeart/2005/8/layout/chevron2"/>
    <dgm:cxn modelId="{F95764C7-B00D-4B5A-A8BE-85426979350C}" type="presParOf" srcId="{6256E603-B077-4E54-B26C-5F869A50E21F}" destId="{8CC1DE8F-51A6-4406-B3FA-EDD94070E508}" srcOrd="0" destOrd="0" presId="urn:microsoft.com/office/officeart/2005/8/layout/chevron2"/>
    <dgm:cxn modelId="{7E6EE039-3983-4E27-8320-4AE1B4117849}" type="presParOf" srcId="{6256E603-B077-4E54-B26C-5F869A50E21F}" destId="{F5B4C541-7029-4DAD-9F68-570E6347F037}" srcOrd="1" destOrd="0" presId="urn:microsoft.com/office/officeart/2005/8/layout/chevron2"/>
    <dgm:cxn modelId="{AFFEFAE8-47C7-4DEA-82BB-888026A5AD19}" type="presParOf" srcId="{2BDD0C96-FA6D-49C6-9075-6993C69D64C2}" destId="{A6C7C436-D638-4E9F-B6D2-CEBD4EF615A5}" srcOrd="1" destOrd="0" presId="urn:microsoft.com/office/officeart/2005/8/layout/chevron2"/>
    <dgm:cxn modelId="{AB82E932-B6A2-4AC3-8C82-671B1F539855}" type="presParOf" srcId="{2BDD0C96-FA6D-49C6-9075-6993C69D64C2}" destId="{28688577-9085-4115-B0CE-8A9EF85A94CE}" srcOrd="2" destOrd="0" presId="urn:microsoft.com/office/officeart/2005/8/layout/chevron2"/>
    <dgm:cxn modelId="{E3CC4185-AE6C-48CB-9C99-8793F3C8D128}" type="presParOf" srcId="{28688577-9085-4115-B0CE-8A9EF85A94CE}" destId="{2D262087-CDD1-4B7A-9CE1-007E7EECE887}" srcOrd="0" destOrd="0" presId="urn:microsoft.com/office/officeart/2005/8/layout/chevron2"/>
    <dgm:cxn modelId="{B6DB6DF5-F11B-40EC-8AED-A686569217B8}" type="presParOf" srcId="{28688577-9085-4115-B0CE-8A9EF85A94CE}" destId="{BE4D037A-615F-44CF-A2AD-A8F4A3EAEFDF}" srcOrd="1" destOrd="0" presId="urn:microsoft.com/office/officeart/2005/8/layout/chevron2"/>
    <dgm:cxn modelId="{E7CDCF66-7EB7-4C08-9B87-3628A8EAA02C}" type="presParOf" srcId="{2BDD0C96-FA6D-49C6-9075-6993C69D64C2}" destId="{F24BE1C2-88D3-4EC7-B6CF-636DA5AE02CB}" srcOrd="3" destOrd="0" presId="urn:microsoft.com/office/officeart/2005/8/layout/chevron2"/>
    <dgm:cxn modelId="{352EED17-174E-46F3-BA3E-05ABF55B299A}" type="presParOf" srcId="{2BDD0C96-FA6D-49C6-9075-6993C69D64C2}" destId="{A81A4916-39F0-476B-9AE1-FDC0813508BD}" srcOrd="4" destOrd="0" presId="urn:microsoft.com/office/officeart/2005/8/layout/chevron2"/>
    <dgm:cxn modelId="{799BE892-701C-4C36-8594-582CBCA0287E}" type="presParOf" srcId="{A81A4916-39F0-476B-9AE1-FDC0813508BD}" destId="{942F3B98-D8D5-4FCC-8D3A-304A335CCD7A}" srcOrd="0" destOrd="0" presId="urn:microsoft.com/office/officeart/2005/8/layout/chevron2"/>
    <dgm:cxn modelId="{2390EA79-0AE2-45EB-8731-3464443B1F25}" type="presParOf" srcId="{A81A4916-39F0-476B-9AE1-FDC0813508BD}" destId="{48152282-D229-4BF7-BB18-19F679B2BA1F}" srcOrd="1" destOrd="0" presId="urn:microsoft.com/office/officeart/2005/8/layout/chevron2"/>
    <dgm:cxn modelId="{3E99F158-A818-4D3D-BBCF-55265F677A17}" type="presParOf" srcId="{2BDD0C96-FA6D-49C6-9075-6993C69D64C2}" destId="{2ECB3F6F-A2CD-422A-AB9A-62092867C24D}" srcOrd="5" destOrd="0" presId="urn:microsoft.com/office/officeart/2005/8/layout/chevron2"/>
    <dgm:cxn modelId="{813EA343-A24C-4D59-8BB5-3FB4EAAD34F1}" type="presParOf" srcId="{2BDD0C96-FA6D-49C6-9075-6993C69D64C2}" destId="{60AF0D89-E687-4CA8-8A25-97974EDDFA34}" srcOrd="6" destOrd="0" presId="urn:microsoft.com/office/officeart/2005/8/layout/chevron2"/>
    <dgm:cxn modelId="{BE96C6E3-7D74-46CC-A06B-A52182B68D38}" type="presParOf" srcId="{60AF0D89-E687-4CA8-8A25-97974EDDFA34}" destId="{E05A95E7-EE67-4CE3-9E02-3A244EF4DA7E}" srcOrd="0" destOrd="0" presId="urn:microsoft.com/office/officeart/2005/8/layout/chevron2"/>
    <dgm:cxn modelId="{C56417CD-BB9A-4F02-9AB8-394693F90E03}" type="presParOf" srcId="{60AF0D89-E687-4CA8-8A25-97974EDDFA34}" destId="{A5A685BA-9D2B-4C4E-9E86-47278C00C3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2BB330-4571-4FBE-9511-2FDFEFBF41DA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fr-BE"/>
        </a:p>
      </dgm:t>
    </dgm:pt>
    <dgm:pt modelId="{E58E614C-9602-46E4-8D24-DB66635BB163}">
      <dgm:prSet phldrT="[Texte]" custT="1"/>
      <dgm:spPr/>
      <dgm:t>
        <a:bodyPr/>
        <a:lstStyle/>
        <a:p>
          <a:r>
            <a:rPr lang="fr-BE" sz="7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Contexte</a:t>
          </a:r>
        </a:p>
      </dgm:t>
    </dgm:pt>
    <dgm:pt modelId="{BE0AD1CB-521F-4097-B634-8B2E3C97289F}" type="parTrans" cxnId="{EEEF235D-D66B-49A6-B480-A02CD6F32166}">
      <dgm:prSet/>
      <dgm:spPr/>
      <dgm:t>
        <a:bodyPr/>
        <a:lstStyle/>
        <a:p>
          <a:endParaRPr lang="fr-BE"/>
        </a:p>
      </dgm:t>
    </dgm:pt>
    <dgm:pt modelId="{BFA08EA6-7635-4001-87C6-481275FDB8B5}" type="sibTrans" cxnId="{EEEF235D-D66B-49A6-B480-A02CD6F32166}">
      <dgm:prSet/>
      <dgm:spPr/>
      <dgm:t>
        <a:bodyPr/>
        <a:lstStyle/>
        <a:p>
          <a:endParaRPr lang="fr-BE"/>
        </a:p>
      </dgm:t>
    </dgm:pt>
    <dgm:pt modelId="{9F4D6483-DDFD-4C44-A099-BC5160AC311D}">
      <dgm:prSet phldrT="[Texte]" custT="1"/>
      <dgm:spPr/>
      <dgm:t>
        <a:bodyPr/>
        <a:lstStyle/>
        <a:p>
          <a:r>
            <a:rPr lang="fr-BE" sz="700" kern="1200" dirty="0">
              <a:solidFill>
                <a:schemeClr val="accent4"/>
              </a:solidFill>
              <a:latin typeface="Verdana"/>
              <a:ea typeface="+mn-ea"/>
              <a:cs typeface="+mn-cs"/>
            </a:rPr>
            <a:t>14 propositions</a:t>
          </a:r>
        </a:p>
      </dgm:t>
    </dgm:pt>
    <dgm:pt modelId="{3815D1D5-FD43-4ED0-A0EC-8CFB4FCB1154}" type="parTrans" cxnId="{8B2F1E55-1232-409B-B0DB-0CE05DA2A857}">
      <dgm:prSet/>
      <dgm:spPr/>
      <dgm:t>
        <a:bodyPr/>
        <a:lstStyle/>
        <a:p>
          <a:endParaRPr lang="fr-BE"/>
        </a:p>
      </dgm:t>
    </dgm:pt>
    <dgm:pt modelId="{77CDE4DA-87EB-487D-B0EB-C6F2BD37ABE5}" type="sibTrans" cxnId="{8B2F1E55-1232-409B-B0DB-0CE05DA2A857}">
      <dgm:prSet/>
      <dgm:spPr/>
      <dgm:t>
        <a:bodyPr/>
        <a:lstStyle/>
        <a:p>
          <a:endParaRPr lang="fr-BE"/>
        </a:p>
      </dgm:t>
    </dgm:pt>
    <dgm:pt modelId="{09C8FA79-6566-4B6A-8E70-01D12D7ECD2A}">
      <dgm:prSet phldrT="[Texte]" custT="1"/>
      <dgm:spPr/>
      <dgm:t>
        <a:bodyPr/>
        <a:lstStyle/>
        <a:p>
          <a:r>
            <a:rPr lang="fr-BE" sz="700" kern="1200" dirty="0">
              <a:solidFill>
                <a:schemeClr val="accent5">
                  <a:lumMod val="75000"/>
                </a:schemeClr>
              </a:solidFill>
              <a:latin typeface="+mn-lt"/>
            </a:rPr>
            <a:t>Stratégie </a:t>
          </a:r>
          <a:r>
            <a:rPr lang="fr-BE" sz="700" kern="1200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rPr>
            <a:t>GTCOWAL</a:t>
          </a:r>
        </a:p>
      </dgm:t>
    </dgm:pt>
    <dgm:pt modelId="{8CF9FEB2-25F5-4467-867D-CA8E3D6E8950}" type="parTrans" cxnId="{C8A1AE35-62E9-4601-9567-B4F202F439DD}">
      <dgm:prSet/>
      <dgm:spPr/>
      <dgm:t>
        <a:bodyPr/>
        <a:lstStyle/>
        <a:p>
          <a:endParaRPr lang="fr-BE"/>
        </a:p>
      </dgm:t>
    </dgm:pt>
    <dgm:pt modelId="{E297539D-400F-488A-9F54-7D76A598BEE1}" type="sibTrans" cxnId="{C8A1AE35-62E9-4601-9567-B4F202F439DD}">
      <dgm:prSet/>
      <dgm:spPr/>
      <dgm:t>
        <a:bodyPr/>
        <a:lstStyle/>
        <a:p>
          <a:endParaRPr lang="fr-BE"/>
        </a:p>
      </dgm:t>
    </dgm:pt>
    <dgm:pt modelId="{A77FB9F0-6F75-4E1E-949C-4AE0BE06F899}">
      <dgm:prSet custT="1"/>
      <dgm:spPr/>
      <dgm:t>
        <a:bodyPr/>
        <a:lstStyle/>
        <a:p>
          <a:r>
            <a:rPr lang="fr-BE" sz="700" kern="1200" dirty="0">
              <a:solidFill>
                <a:schemeClr val="accent5"/>
              </a:solidFill>
              <a:latin typeface="Verdana"/>
              <a:ea typeface="+mn-ea"/>
              <a:cs typeface="+mn-cs"/>
            </a:rPr>
            <a:t>Com</a:t>
          </a:r>
        </a:p>
      </dgm:t>
    </dgm:pt>
    <dgm:pt modelId="{936D4B88-677A-4690-9D50-72AFC9B179F7}" type="sibTrans" cxnId="{61E773D5-01D9-4A4C-A28C-FA1052E36122}">
      <dgm:prSet/>
      <dgm:spPr/>
      <dgm:t>
        <a:bodyPr/>
        <a:lstStyle/>
        <a:p>
          <a:endParaRPr lang="fr-BE"/>
        </a:p>
      </dgm:t>
    </dgm:pt>
    <dgm:pt modelId="{0FCC2CA1-4787-4600-A7FE-DC295503FD80}" type="parTrans" cxnId="{61E773D5-01D9-4A4C-A28C-FA1052E36122}">
      <dgm:prSet/>
      <dgm:spPr/>
      <dgm:t>
        <a:bodyPr/>
        <a:lstStyle/>
        <a:p>
          <a:endParaRPr lang="fr-BE"/>
        </a:p>
      </dgm:t>
    </dgm:pt>
    <dgm:pt modelId="{2BDD0C96-FA6D-49C6-9075-6993C69D64C2}" type="pres">
      <dgm:prSet presAssocID="{3D2BB330-4571-4FBE-9511-2FDFEFBF41DA}" presName="linearFlow" presStyleCnt="0">
        <dgm:presLayoutVars>
          <dgm:dir/>
          <dgm:animLvl val="lvl"/>
          <dgm:resizeHandles val="exact"/>
        </dgm:presLayoutVars>
      </dgm:prSet>
      <dgm:spPr/>
    </dgm:pt>
    <dgm:pt modelId="{6256E603-B077-4E54-B26C-5F869A50E21F}" type="pres">
      <dgm:prSet presAssocID="{E58E614C-9602-46E4-8D24-DB66635BB163}" presName="composite" presStyleCnt="0"/>
      <dgm:spPr/>
    </dgm:pt>
    <dgm:pt modelId="{8CC1DE8F-51A6-4406-B3FA-EDD94070E508}" type="pres">
      <dgm:prSet presAssocID="{E58E614C-9602-46E4-8D24-DB66635BB163}" presName="parentText" presStyleLbl="alignNode1" presStyleIdx="0" presStyleCnt="4" custLinFactNeighborX="-1534">
        <dgm:presLayoutVars>
          <dgm:chMax val="1"/>
          <dgm:bulletEnabled val="1"/>
        </dgm:presLayoutVars>
      </dgm:prSet>
      <dgm:spPr/>
    </dgm:pt>
    <dgm:pt modelId="{F5B4C541-7029-4DAD-9F68-570E6347F037}" type="pres">
      <dgm:prSet presAssocID="{E58E614C-9602-46E4-8D24-DB66635BB163}" presName="descendantText" presStyleLbl="alignAcc1" presStyleIdx="0" presStyleCnt="4" custScaleX="4223">
        <dgm:presLayoutVars>
          <dgm:bulletEnabled val="1"/>
        </dgm:presLayoutVars>
      </dgm:prSet>
      <dgm:spPr>
        <a:ln>
          <a:noFill/>
        </a:ln>
      </dgm:spPr>
    </dgm:pt>
    <dgm:pt modelId="{A6C7C436-D638-4E9F-B6D2-CEBD4EF615A5}" type="pres">
      <dgm:prSet presAssocID="{BFA08EA6-7635-4001-87C6-481275FDB8B5}" presName="sp" presStyleCnt="0"/>
      <dgm:spPr/>
    </dgm:pt>
    <dgm:pt modelId="{28688577-9085-4115-B0CE-8A9EF85A94CE}" type="pres">
      <dgm:prSet presAssocID="{9F4D6483-DDFD-4C44-A099-BC5160AC311D}" presName="composite" presStyleCnt="0"/>
      <dgm:spPr/>
    </dgm:pt>
    <dgm:pt modelId="{2D262087-CDD1-4B7A-9CE1-007E7EECE887}" type="pres">
      <dgm:prSet presAssocID="{9F4D6483-DDFD-4C44-A099-BC5160AC311D}" presName="parentText" presStyleLbl="alignNode1" presStyleIdx="1" presStyleCnt="4" custLinFactNeighborX="-1534">
        <dgm:presLayoutVars>
          <dgm:chMax val="1"/>
          <dgm:bulletEnabled val="1"/>
        </dgm:presLayoutVars>
      </dgm:prSet>
      <dgm:spPr/>
    </dgm:pt>
    <dgm:pt modelId="{BE4D037A-615F-44CF-A2AD-A8F4A3EAEFDF}" type="pres">
      <dgm:prSet presAssocID="{9F4D6483-DDFD-4C44-A099-BC5160AC311D}" presName="descendantText" presStyleLbl="alignAcc1" presStyleIdx="1" presStyleCnt="4" custScaleX="4959">
        <dgm:presLayoutVars>
          <dgm:bulletEnabled val="1"/>
        </dgm:presLayoutVars>
      </dgm:prSet>
      <dgm:spPr>
        <a:noFill/>
        <a:ln>
          <a:noFill/>
        </a:ln>
      </dgm:spPr>
    </dgm:pt>
    <dgm:pt modelId="{F24BE1C2-88D3-4EC7-B6CF-636DA5AE02CB}" type="pres">
      <dgm:prSet presAssocID="{77CDE4DA-87EB-487D-B0EB-C6F2BD37ABE5}" presName="sp" presStyleCnt="0"/>
      <dgm:spPr/>
    </dgm:pt>
    <dgm:pt modelId="{A81A4916-39F0-476B-9AE1-FDC0813508BD}" type="pres">
      <dgm:prSet presAssocID="{09C8FA79-6566-4B6A-8E70-01D12D7ECD2A}" presName="composite" presStyleCnt="0"/>
      <dgm:spPr/>
    </dgm:pt>
    <dgm:pt modelId="{942F3B98-D8D5-4FCC-8D3A-304A335CCD7A}" type="pres">
      <dgm:prSet presAssocID="{09C8FA79-6566-4B6A-8E70-01D12D7ECD2A}" presName="parentText" presStyleLbl="alignNode1" presStyleIdx="2" presStyleCnt="4" custLinFactNeighborX="-1534">
        <dgm:presLayoutVars>
          <dgm:chMax val="1"/>
          <dgm:bulletEnabled val="1"/>
        </dgm:presLayoutVars>
      </dgm:prSet>
      <dgm:spPr/>
    </dgm:pt>
    <dgm:pt modelId="{48152282-D229-4BF7-BB18-19F679B2BA1F}" type="pres">
      <dgm:prSet presAssocID="{09C8FA79-6566-4B6A-8E70-01D12D7ECD2A}" presName="descendantText" presStyleLbl="alignAcc1" presStyleIdx="2" presStyleCnt="4" custFlipVert="0" custScaleX="3017">
        <dgm:presLayoutVars>
          <dgm:bulletEnabled val="1"/>
        </dgm:presLayoutVars>
      </dgm:prSet>
      <dgm:spPr>
        <a:ln>
          <a:noFill/>
        </a:ln>
      </dgm:spPr>
    </dgm:pt>
    <dgm:pt modelId="{2ECB3F6F-A2CD-422A-AB9A-62092867C24D}" type="pres">
      <dgm:prSet presAssocID="{E297539D-400F-488A-9F54-7D76A598BEE1}" presName="sp" presStyleCnt="0"/>
      <dgm:spPr/>
    </dgm:pt>
    <dgm:pt modelId="{60AF0D89-E687-4CA8-8A25-97974EDDFA34}" type="pres">
      <dgm:prSet presAssocID="{A77FB9F0-6F75-4E1E-949C-4AE0BE06F899}" presName="composite" presStyleCnt="0"/>
      <dgm:spPr/>
    </dgm:pt>
    <dgm:pt modelId="{E05A95E7-EE67-4CE3-9E02-3A244EF4DA7E}" type="pres">
      <dgm:prSet presAssocID="{A77FB9F0-6F75-4E1E-949C-4AE0BE06F899}" presName="parentText" presStyleLbl="alignNode1" presStyleIdx="3" presStyleCnt="4" custLinFactNeighborX="-1534">
        <dgm:presLayoutVars>
          <dgm:chMax val="1"/>
          <dgm:bulletEnabled val="1"/>
        </dgm:presLayoutVars>
      </dgm:prSet>
      <dgm:spPr/>
    </dgm:pt>
    <dgm:pt modelId="{A5A685BA-9D2B-4C4E-9E86-47278C00C3E0}" type="pres">
      <dgm:prSet presAssocID="{A77FB9F0-6F75-4E1E-949C-4AE0BE06F899}" presName="descendantText" presStyleLbl="alignAcc1" presStyleIdx="3" presStyleCnt="4" custScaleX="4959">
        <dgm:presLayoutVars>
          <dgm:bulletEnabled val="1"/>
        </dgm:presLayoutVars>
      </dgm:prSet>
      <dgm:spPr>
        <a:ln>
          <a:noFill/>
        </a:ln>
      </dgm:spPr>
    </dgm:pt>
  </dgm:ptLst>
  <dgm:cxnLst>
    <dgm:cxn modelId="{9E77811B-0CE0-48A0-8431-CB28F6D892A6}" type="presOf" srcId="{E58E614C-9602-46E4-8D24-DB66635BB163}" destId="{8CC1DE8F-51A6-4406-B3FA-EDD94070E508}" srcOrd="0" destOrd="0" presId="urn:microsoft.com/office/officeart/2005/8/layout/chevron2"/>
    <dgm:cxn modelId="{C8A1AE35-62E9-4601-9567-B4F202F439DD}" srcId="{3D2BB330-4571-4FBE-9511-2FDFEFBF41DA}" destId="{09C8FA79-6566-4B6A-8E70-01D12D7ECD2A}" srcOrd="2" destOrd="0" parTransId="{8CF9FEB2-25F5-4467-867D-CA8E3D6E8950}" sibTransId="{E297539D-400F-488A-9F54-7D76A598BEE1}"/>
    <dgm:cxn modelId="{EEEF235D-D66B-49A6-B480-A02CD6F32166}" srcId="{3D2BB330-4571-4FBE-9511-2FDFEFBF41DA}" destId="{E58E614C-9602-46E4-8D24-DB66635BB163}" srcOrd="0" destOrd="0" parTransId="{BE0AD1CB-521F-4097-B634-8B2E3C97289F}" sibTransId="{BFA08EA6-7635-4001-87C6-481275FDB8B5}"/>
    <dgm:cxn modelId="{6D0D1762-5F8F-4B34-95E1-B1F3B31A7630}" type="presOf" srcId="{09C8FA79-6566-4B6A-8E70-01D12D7ECD2A}" destId="{942F3B98-D8D5-4FCC-8D3A-304A335CCD7A}" srcOrd="0" destOrd="0" presId="urn:microsoft.com/office/officeart/2005/8/layout/chevron2"/>
    <dgm:cxn modelId="{A0072470-2739-4B10-8F09-9A66C5425850}" type="presOf" srcId="{3D2BB330-4571-4FBE-9511-2FDFEFBF41DA}" destId="{2BDD0C96-FA6D-49C6-9075-6993C69D64C2}" srcOrd="0" destOrd="0" presId="urn:microsoft.com/office/officeart/2005/8/layout/chevron2"/>
    <dgm:cxn modelId="{8B2F1E55-1232-409B-B0DB-0CE05DA2A857}" srcId="{3D2BB330-4571-4FBE-9511-2FDFEFBF41DA}" destId="{9F4D6483-DDFD-4C44-A099-BC5160AC311D}" srcOrd="1" destOrd="0" parTransId="{3815D1D5-FD43-4ED0-A0EC-8CFB4FCB1154}" sibTransId="{77CDE4DA-87EB-487D-B0EB-C6F2BD37ABE5}"/>
    <dgm:cxn modelId="{53A1598D-C88F-46E1-B9DA-BBF292FEABAF}" type="presOf" srcId="{9F4D6483-DDFD-4C44-A099-BC5160AC311D}" destId="{2D262087-CDD1-4B7A-9CE1-007E7EECE887}" srcOrd="0" destOrd="0" presId="urn:microsoft.com/office/officeart/2005/8/layout/chevron2"/>
    <dgm:cxn modelId="{B701A8BA-0967-47D0-A148-1964C65C2F34}" type="presOf" srcId="{A77FB9F0-6F75-4E1E-949C-4AE0BE06F899}" destId="{E05A95E7-EE67-4CE3-9E02-3A244EF4DA7E}" srcOrd="0" destOrd="0" presId="urn:microsoft.com/office/officeart/2005/8/layout/chevron2"/>
    <dgm:cxn modelId="{61E773D5-01D9-4A4C-A28C-FA1052E36122}" srcId="{3D2BB330-4571-4FBE-9511-2FDFEFBF41DA}" destId="{A77FB9F0-6F75-4E1E-949C-4AE0BE06F899}" srcOrd="3" destOrd="0" parTransId="{0FCC2CA1-4787-4600-A7FE-DC295503FD80}" sibTransId="{936D4B88-677A-4690-9D50-72AFC9B179F7}"/>
    <dgm:cxn modelId="{7D6908A1-400D-4655-A889-1776219C7BF6}" type="presParOf" srcId="{2BDD0C96-FA6D-49C6-9075-6993C69D64C2}" destId="{6256E603-B077-4E54-B26C-5F869A50E21F}" srcOrd="0" destOrd="0" presId="urn:microsoft.com/office/officeart/2005/8/layout/chevron2"/>
    <dgm:cxn modelId="{F95764C7-B00D-4B5A-A8BE-85426979350C}" type="presParOf" srcId="{6256E603-B077-4E54-B26C-5F869A50E21F}" destId="{8CC1DE8F-51A6-4406-B3FA-EDD94070E508}" srcOrd="0" destOrd="0" presId="urn:microsoft.com/office/officeart/2005/8/layout/chevron2"/>
    <dgm:cxn modelId="{7E6EE039-3983-4E27-8320-4AE1B4117849}" type="presParOf" srcId="{6256E603-B077-4E54-B26C-5F869A50E21F}" destId="{F5B4C541-7029-4DAD-9F68-570E6347F037}" srcOrd="1" destOrd="0" presId="urn:microsoft.com/office/officeart/2005/8/layout/chevron2"/>
    <dgm:cxn modelId="{AFFEFAE8-47C7-4DEA-82BB-888026A5AD19}" type="presParOf" srcId="{2BDD0C96-FA6D-49C6-9075-6993C69D64C2}" destId="{A6C7C436-D638-4E9F-B6D2-CEBD4EF615A5}" srcOrd="1" destOrd="0" presId="urn:microsoft.com/office/officeart/2005/8/layout/chevron2"/>
    <dgm:cxn modelId="{AB82E932-B6A2-4AC3-8C82-671B1F539855}" type="presParOf" srcId="{2BDD0C96-FA6D-49C6-9075-6993C69D64C2}" destId="{28688577-9085-4115-B0CE-8A9EF85A94CE}" srcOrd="2" destOrd="0" presId="urn:microsoft.com/office/officeart/2005/8/layout/chevron2"/>
    <dgm:cxn modelId="{E3CC4185-AE6C-48CB-9C99-8793F3C8D128}" type="presParOf" srcId="{28688577-9085-4115-B0CE-8A9EF85A94CE}" destId="{2D262087-CDD1-4B7A-9CE1-007E7EECE887}" srcOrd="0" destOrd="0" presId="urn:microsoft.com/office/officeart/2005/8/layout/chevron2"/>
    <dgm:cxn modelId="{B6DB6DF5-F11B-40EC-8AED-A686569217B8}" type="presParOf" srcId="{28688577-9085-4115-B0CE-8A9EF85A94CE}" destId="{BE4D037A-615F-44CF-A2AD-A8F4A3EAEFDF}" srcOrd="1" destOrd="0" presId="urn:microsoft.com/office/officeart/2005/8/layout/chevron2"/>
    <dgm:cxn modelId="{E7CDCF66-7EB7-4C08-9B87-3628A8EAA02C}" type="presParOf" srcId="{2BDD0C96-FA6D-49C6-9075-6993C69D64C2}" destId="{F24BE1C2-88D3-4EC7-B6CF-636DA5AE02CB}" srcOrd="3" destOrd="0" presId="urn:microsoft.com/office/officeart/2005/8/layout/chevron2"/>
    <dgm:cxn modelId="{352EED17-174E-46F3-BA3E-05ABF55B299A}" type="presParOf" srcId="{2BDD0C96-FA6D-49C6-9075-6993C69D64C2}" destId="{A81A4916-39F0-476B-9AE1-FDC0813508BD}" srcOrd="4" destOrd="0" presId="urn:microsoft.com/office/officeart/2005/8/layout/chevron2"/>
    <dgm:cxn modelId="{799BE892-701C-4C36-8594-582CBCA0287E}" type="presParOf" srcId="{A81A4916-39F0-476B-9AE1-FDC0813508BD}" destId="{942F3B98-D8D5-4FCC-8D3A-304A335CCD7A}" srcOrd="0" destOrd="0" presId="urn:microsoft.com/office/officeart/2005/8/layout/chevron2"/>
    <dgm:cxn modelId="{2390EA79-0AE2-45EB-8731-3464443B1F25}" type="presParOf" srcId="{A81A4916-39F0-476B-9AE1-FDC0813508BD}" destId="{48152282-D229-4BF7-BB18-19F679B2BA1F}" srcOrd="1" destOrd="0" presId="urn:microsoft.com/office/officeart/2005/8/layout/chevron2"/>
    <dgm:cxn modelId="{3E99F158-A818-4D3D-BBCF-55265F677A17}" type="presParOf" srcId="{2BDD0C96-FA6D-49C6-9075-6993C69D64C2}" destId="{2ECB3F6F-A2CD-422A-AB9A-62092867C24D}" srcOrd="5" destOrd="0" presId="urn:microsoft.com/office/officeart/2005/8/layout/chevron2"/>
    <dgm:cxn modelId="{813EA343-A24C-4D59-8BB5-3FB4EAAD34F1}" type="presParOf" srcId="{2BDD0C96-FA6D-49C6-9075-6993C69D64C2}" destId="{60AF0D89-E687-4CA8-8A25-97974EDDFA34}" srcOrd="6" destOrd="0" presId="urn:microsoft.com/office/officeart/2005/8/layout/chevron2"/>
    <dgm:cxn modelId="{BE96C6E3-7D74-46CC-A06B-A52182B68D38}" type="presParOf" srcId="{60AF0D89-E687-4CA8-8A25-97974EDDFA34}" destId="{E05A95E7-EE67-4CE3-9E02-3A244EF4DA7E}" srcOrd="0" destOrd="0" presId="urn:microsoft.com/office/officeart/2005/8/layout/chevron2"/>
    <dgm:cxn modelId="{C56417CD-BB9A-4F02-9AB8-394693F90E03}" type="presParOf" srcId="{60AF0D89-E687-4CA8-8A25-97974EDDFA34}" destId="{A5A685BA-9D2B-4C4E-9E86-47278C00C3E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1DE8F-51A6-4406-B3FA-EDD94070E508}">
      <dsp:nvSpPr>
        <dsp:cNvPr id="0" name=""/>
        <dsp:cNvSpPr/>
      </dsp:nvSpPr>
      <dsp:spPr>
        <a:xfrm rot="5400000">
          <a:off x="-156524" y="157108"/>
          <a:ext cx="1043497" cy="730448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Contexte</a:t>
          </a:r>
        </a:p>
      </dsp:txBody>
      <dsp:txXfrm rot="-5400000">
        <a:off x="1" y="365807"/>
        <a:ext cx="730448" cy="313049"/>
      </dsp:txXfrm>
    </dsp:sp>
    <dsp:sp modelId="{F5B4C541-7029-4DAD-9F68-570E6347F037}">
      <dsp:nvSpPr>
        <dsp:cNvPr id="0" name=""/>
        <dsp:cNvSpPr/>
      </dsp:nvSpPr>
      <dsp:spPr>
        <a:xfrm rot="5400000">
          <a:off x="998195" y="-267164"/>
          <a:ext cx="678273" cy="1213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GTEO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GTCOWAL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PSGW</a:t>
          </a:r>
        </a:p>
      </dsp:txBody>
      <dsp:txXfrm rot="-5400000">
        <a:off x="730448" y="33694"/>
        <a:ext cx="1180657" cy="612051"/>
      </dsp:txXfrm>
    </dsp:sp>
    <dsp:sp modelId="{2D262087-CDD1-4B7A-9CE1-007E7EECE887}">
      <dsp:nvSpPr>
        <dsp:cNvPr id="0" name=""/>
        <dsp:cNvSpPr/>
      </dsp:nvSpPr>
      <dsp:spPr>
        <a:xfrm rot="5400000">
          <a:off x="-156524" y="961014"/>
          <a:ext cx="1043497" cy="730448"/>
        </a:xfrm>
        <a:prstGeom prst="chevron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14 propositions</a:t>
          </a:r>
        </a:p>
      </dsp:txBody>
      <dsp:txXfrm rot="-5400000">
        <a:off x="1" y="1169713"/>
        <a:ext cx="730448" cy="313049"/>
      </dsp:txXfrm>
    </dsp:sp>
    <dsp:sp modelId="{BE4D037A-615F-44CF-A2AD-A8F4A3EAEFDF}">
      <dsp:nvSpPr>
        <dsp:cNvPr id="0" name=""/>
        <dsp:cNvSpPr/>
      </dsp:nvSpPr>
      <dsp:spPr>
        <a:xfrm rot="5400000">
          <a:off x="998195" y="536742"/>
          <a:ext cx="678273" cy="1213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Institutionaliser 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Inventaire besoins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Prototypes validés</a:t>
          </a:r>
        </a:p>
      </dsp:txBody>
      <dsp:txXfrm rot="-5400000">
        <a:off x="730448" y="837601"/>
        <a:ext cx="1180657" cy="612051"/>
      </dsp:txXfrm>
    </dsp:sp>
    <dsp:sp modelId="{942F3B98-D8D5-4FCC-8D3A-304A335CCD7A}">
      <dsp:nvSpPr>
        <dsp:cNvPr id="0" name=""/>
        <dsp:cNvSpPr/>
      </dsp:nvSpPr>
      <dsp:spPr>
        <a:xfrm rot="5400000">
          <a:off x="-156524" y="1764921"/>
          <a:ext cx="1043497" cy="730448"/>
        </a:xfrm>
        <a:prstGeom prst="chevron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900" kern="1200" dirty="0">
              <a:latin typeface="+mn-lt"/>
            </a:rPr>
            <a:t>Stratégie </a:t>
          </a:r>
          <a:r>
            <a:rPr lang="fr-BE" sz="900" kern="1200" dirty="0">
              <a:solidFill>
                <a:srgbClr val="FFFFFF"/>
              </a:solidFill>
              <a:latin typeface="+mn-lt"/>
              <a:ea typeface="+mn-ea"/>
              <a:cs typeface="+mn-cs"/>
            </a:rPr>
            <a:t>GTCOWAL</a:t>
          </a:r>
        </a:p>
      </dsp:txBody>
      <dsp:txXfrm rot="-5400000">
        <a:off x="1" y="1973620"/>
        <a:ext cx="730448" cy="313049"/>
      </dsp:txXfrm>
    </dsp:sp>
    <dsp:sp modelId="{48152282-D229-4BF7-BB18-19F679B2BA1F}">
      <dsp:nvSpPr>
        <dsp:cNvPr id="0" name=""/>
        <dsp:cNvSpPr/>
      </dsp:nvSpPr>
      <dsp:spPr>
        <a:xfrm rot="5400000">
          <a:off x="998195" y="1340648"/>
          <a:ext cx="678273" cy="1213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Projet Action PSGW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latin typeface="Verdana" panose="020B0604030504040204" pitchFamily="34" charset="0"/>
              <a:ea typeface="Verdana" panose="020B0604030504040204" pitchFamily="34" charset="0"/>
            </a:rPr>
            <a:t>Soumission CSG et GW</a:t>
          </a:r>
        </a:p>
      </dsp:txBody>
      <dsp:txXfrm rot="-5400000">
        <a:off x="730448" y="1641507"/>
        <a:ext cx="1180657" cy="612051"/>
      </dsp:txXfrm>
    </dsp:sp>
    <dsp:sp modelId="{E05A95E7-EE67-4CE3-9E02-3A244EF4DA7E}">
      <dsp:nvSpPr>
        <dsp:cNvPr id="0" name=""/>
        <dsp:cNvSpPr/>
      </dsp:nvSpPr>
      <dsp:spPr>
        <a:xfrm rot="5400000">
          <a:off x="-156524" y="2568827"/>
          <a:ext cx="1043497" cy="730448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9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Stratégie</a:t>
          </a:r>
        </a:p>
      </dsp:txBody>
      <dsp:txXfrm rot="-5400000">
        <a:off x="1" y="2777526"/>
        <a:ext cx="730448" cy="313049"/>
      </dsp:txXfrm>
    </dsp:sp>
    <dsp:sp modelId="{A5A685BA-9D2B-4C4E-9E86-47278C00C3E0}">
      <dsp:nvSpPr>
        <dsp:cNvPr id="0" name=""/>
        <dsp:cNvSpPr/>
      </dsp:nvSpPr>
      <dsp:spPr>
        <a:xfrm rot="5400000">
          <a:off x="998195" y="2144555"/>
          <a:ext cx="678273" cy="12137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896" tIns="5080" rIns="5080" bIns="5080" numCol="1" spcCol="1270" anchor="ctr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Responsabilités GW</a:t>
          </a:r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BE" sz="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Verdana"/>
              <a:ea typeface="+mn-ea"/>
              <a:cs typeface="+mn-cs"/>
            </a:rPr>
            <a:t>DPR spatiale et digitale</a:t>
          </a:r>
        </a:p>
      </dsp:txBody>
      <dsp:txXfrm rot="-5400000">
        <a:off x="730448" y="2445414"/>
        <a:ext cx="1180657" cy="612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C1DE8F-51A6-4406-B3FA-EDD94070E508}">
      <dsp:nvSpPr>
        <dsp:cNvPr id="0" name=""/>
        <dsp:cNvSpPr/>
      </dsp:nvSpPr>
      <dsp:spPr>
        <a:xfrm rot="5400000">
          <a:off x="4969" y="282975"/>
          <a:ext cx="1180817" cy="621069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700" kern="1200" dirty="0">
              <a:solidFill>
                <a:srgbClr val="FFFFFF"/>
              </a:solidFill>
              <a:latin typeface="Verdana"/>
              <a:ea typeface="+mn-ea"/>
              <a:cs typeface="+mn-cs"/>
            </a:rPr>
            <a:t>Contexte</a:t>
          </a:r>
        </a:p>
      </dsp:txBody>
      <dsp:txXfrm rot="-5400000">
        <a:off x="284844" y="313636"/>
        <a:ext cx="621069" cy="559748"/>
      </dsp:txXfrm>
    </dsp:sp>
    <dsp:sp modelId="{F5B4C541-7029-4DAD-9F68-570E6347F037}">
      <dsp:nvSpPr>
        <dsp:cNvPr id="0" name=""/>
        <dsp:cNvSpPr/>
      </dsp:nvSpPr>
      <dsp:spPr>
        <a:xfrm rot="5400000">
          <a:off x="506526" y="437134"/>
          <a:ext cx="870283" cy="221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262087-CDD1-4B7A-9CE1-007E7EECE887}">
      <dsp:nvSpPr>
        <dsp:cNvPr id="0" name=""/>
        <dsp:cNvSpPr/>
      </dsp:nvSpPr>
      <dsp:spPr>
        <a:xfrm rot="5400000">
          <a:off x="4969" y="1039430"/>
          <a:ext cx="1180817" cy="621069"/>
        </a:xfrm>
        <a:prstGeom prst="chevron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accent4">
              <a:hueOff val="-1488257"/>
              <a:satOff val="8966"/>
              <a:lumOff val="7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700" kern="1200" dirty="0">
              <a:solidFill>
                <a:schemeClr val="accent4"/>
              </a:solidFill>
              <a:latin typeface="Verdana"/>
              <a:ea typeface="+mn-ea"/>
              <a:cs typeface="+mn-cs"/>
            </a:rPr>
            <a:t>14 propositions</a:t>
          </a:r>
        </a:p>
      </dsp:txBody>
      <dsp:txXfrm rot="-5400000">
        <a:off x="284844" y="1070091"/>
        <a:ext cx="621069" cy="559748"/>
      </dsp:txXfrm>
    </dsp:sp>
    <dsp:sp modelId="{BE4D037A-615F-44CF-A2AD-A8F4A3EAEFDF}">
      <dsp:nvSpPr>
        <dsp:cNvPr id="0" name=""/>
        <dsp:cNvSpPr/>
      </dsp:nvSpPr>
      <dsp:spPr>
        <a:xfrm rot="5400000">
          <a:off x="511097" y="1193169"/>
          <a:ext cx="870283" cy="3054"/>
        </a:xfrm>
        <a:prstGeom prst="round2Same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2F3B98-D8D5-4FCC-8D3A-304A335CCD7A}">
      <dsp:nvSpPr>
        <dsp:cNvPr id="0" name=""/>
        <dsp:cNvSpPr/>
      </dsp:nvSpPr>
      <dsp:spPr>
        <a:xfrm rot="5400000">
          <a:off x="4969" y="1795884"/>
          <a:ext cx="1180817" cy="621069"/>
        </a:xfrm>
        <a:prstGeom prst="chevron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accent4">
              <a:hueOff val="-2976513"/>
              <a:satOff val="17933"/>
              <a:lumOff val="14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700" kern="1200" dirty="0">
              <a:solidFill>
                <a:schemeClr val="accent5">
                  <a:lumMod val="75000"/>
                </a:schemeClr>
              </a:solidFill>
              <a:latin typeface="+mn-lt"/>
            </a:rPr>
            <a:t>Stratégie </a:t>
          </a:r>
          <a:r>
            <a:rPr lang="fr-BE" sz="700" kern="1200" dirty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rPr>
            <a:t>GTCOWAL</a:t>
          </a:r>
        </a:p>
      </dsp:txBody>
      <dsp:txXfrm rot="-5400000">
        <a:off x="284844" y="1826545"/>
        <a:ext cx="621069" cy="559748"/>
      </dsp:txXfrm>
    </dsp:sp>
    <dsp:sp modelId="{48152282-D229-4BF7-BB18-19F679B2BA1F}">
      <dsp:nvSpPr>
        <dsp:cNvPr id="0" name=""/>
        <dsp:cNvSpPr/>
      </dsp:nvSpPr>
      <dsp:spPr>
        <a:xfrm rot="5400000">
          <a:off x="499036" y="1950586"/>
          <a:ext cx="870283" cy="11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5A95E7-EE67-4CE3-9E02-3A244EF4DA7E}">
      <dsp:nvSpPr>
        <dsp:cNvPr id="0" name=""/>
        <dsp:cNvSpPr/>
      </dsp:nvSpPr>
      <dsp:spPr>
        <a:xfrm rot="5400000">
          <a:off x="4969" y="2552339"/>
          <a:ext cx="1180817" cy="621069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700" kern="1200" dirty="0">
              <a:solidFill>
                <a:schemeClr val="accent5"/>
              </a:solidFill>
              <a:latin typeface="Verdana"/>
              <a:ea typeface="+mn-ea"/>
              <a:cs typeface="+mn-cs"/>
            </a:rPr>
            <a:t>Com</a:t>
          </a:r>
        </a:p>
      </dsp:txBody>
      <dsp:txXfrm rot="-5400000">
        <a:off x="284844" y="2583000"/>
        <a:ext cx="621069" cy="559748"/>
      </dsp:txXfrm>
    </dsp:sp>
    <dsp:sp modelId="{A5A685BA-9D2B-4C4E-9E86-47278C00C3E0}">
      <dsp:nvSpPr>
        <dsp:cNvPr id="0" name=""/>
        <dsp:cNvSpPr/>
      </dsp:nvSpPr>
      <dsp:spPr>
        <a:xfrm rot="5400000">
          <a:off x="511097" y="2706079"/>
          <a:ext cx="870283" cy="305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F78D6-0E6D-44B3-8207-447E047F76E0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8FF937-1C70-4344-91BD-14024B8056C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41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D6AA95-7794-40B9-AA0A-75BB9C7CF768}" type="slidenum">
              <a:rPr lang="fr-FR"/>
              <a:pPr/>
              <a:t>1</a:t>
            </a:fld>
            <a:endParaRPr lang="fr-FR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>
              <a:latin typeface="Times New Roman" pitchFamily="18" charset="0"/>
              <a:ea typeface="Geneva" pitchFamily="6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EE99CE-95DB-40B8-B34E-B861EF4EF6DA}" type="slidenum">
              <a:rPr lang="fr-FR"/>
              <a:pPr/>
              <a:t>2</a:t>
            </a:fld>
            <a:endParaRPr lang="fr-F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>
              <a:latin typeface="Times New Roman" pitchFamily="18" charset="0"/>
              <a:ea typeface="Geneva" pitchFamily="6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D58AC8-79D1-42BC-B6BB-187EBA6F1C91}" type="slidenum">
              <a:rPr lang="fr-FR"/>
              <a:pPr/>
              <a:t>3</a:t>
            </a:fld>
            <a:endParaRPr lang="fr-F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r-FR" baseline="0" dirty="0">
                <a:latin typeface="Times New Roman" pitchFamily="18" charset="0"/>
                <a:ea typeface="Geneva" pitchFamily="64" charset="-128"/>
              </a:rPr>
              <a:t>Préciser le contexte du projet.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 descr="spw_f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57712" cy="2160000"/>
          </a:xfrm>
          <a:prstGeom prst="rect">
            <a:avLst/>
          </a:prstGeom>
        </p:spPr>
      </p:pic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A10E2F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10386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668482" y="120254"/>
            <a:ext cx="7868120" cy="857250"/>
          </a:xfrm>
        </p:spPr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23/09/2019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t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684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684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Image 6" descr="spw_fr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8000"/>
            <a:ext cx="2024048" cy="900000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8244000" y="4531800"/>
            <a:ext cx="9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800" b="0" dirty="0">
              <a:solidFill>
                <a:srgbClr val="898989"/>
              </a:solidFill>
            </a:endParaRPr>
          </a:p>
          <a:p>
            <a:r>
              <a:rPr lang="fr-FR" sz="800" b="0" dirty="0">
                <a:solidFill>
                  <a:srgbClr val="898989"/>
                </a:solidFill>
              </a:rPr>
              <a:t>23/09/2019 </a:t>
            </a:r>
          </a:p>
          <a:p>
            <a:r>
              <a:rPr lang="fr-FR" sz="800" b="0" dirty="0">
                <a:solidFill>
                  <a:srgbClr val="898989"/>
                </a:solidFill>
              </a:rPr>
              <a:t>Page </a:t>
            </a:r>
            <a:fld id="{2E794143-8163-F543-A4DC-FC997488DC9F}" type="slidenum">
              <a:rPr lang="fr-FR" sz="800" b="0" smtClean="0">
                <a:solidFill>
                  <a:srgbClr val="898989"/>
                </a:solidFill>
              </a:rPr>
              <a:pPr/>
              <a:t>‹N°›</a:t>
            </a:fld>
            <a:endParaRPr lang="fr-FR" sz="800" b="0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A10E2F"/>
          </a:solidFill>
          <a:ln>
            <a:noFill/>
          </a:ln>
          <a:extLst/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649500"/>
            <a:ext cx="806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spc="-50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en-GB" sz="1200" b="1" kern="120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100" b="1" kern="120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|</a:t>
            </a:r>
            <a:r>
              <a:rPr lang="fr-FR" sz="1200" b="1" kern="120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200" b="1" kern="1200" dirty="0">
                <a:solidFill>
                  <a:srgbClr val="A10E2F"/>
                </a:solidFill>
                <a:effectLst/>
                <a:latin typeface="Arial"/>
                <a:ea typeface="ＭＳ Ｐゴシック" charset="0"/>
                <a:cs typeface="Arial"/>
              </a:rPr>
              <a:t>SPW </a:t>
            </a:r>
            <a:r>
              <a:rPr lang="fr-FR" sz="1200" b="1" spc="-50" dirty="0">
                <a:solidFill>
                  <a:srgbClr val="A10E2F"/>
                </a:solidFill>
                <a:latin typeface="Arial" charset="0"/>
                <a:cs typeface="Arial" charset="0"/>
              </a:rPr>
              <a:t>Secrétariat général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E0A3DE-F946-447C-8057-D219C0E843AC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431364" y="0"/>
            <a:ext cx="1712636" cy="97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A10E2F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800" y="2902631"/>
            <a:ext cx="2404425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BE" sz="2100" b="1" dirty="0">
                <a:solidFill>
                  <a:srgbClr val="A51839"/>
                </a:solidFill>
                <a:latin typeface="Verdana" pitchFamily="34" charset="0"/>
              </a:rPr>
              <a:t>La géomatique et la télédétection</a:t>
            </a:r>
          </a:p>
          <a:p>
            <a:pPr algn="ctr"/>
            <a:r>
              <a:rPr lang="fr-BE" sz="2100" b="1" dirty="0">
                <a:solidFill>
                  <a:srgbClr val="A51839"/>
                </a:solidFill>
                <a:latin typeface="Verdana" pitchFamily="34" charset="0"/>
              </a:rPr>
              <a:t>Un duo gagnant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8B92B544-F6BA-4122-9B10-B9D9B16E5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025" y="1370250"/>
            <a:ext cx="5514975" cy="30647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DB51B0-869A-4FE7-B641-549D33A31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III. Support centralisé </a:t>
            </a:r>
            <a:br>
              <a:rPr lang="fr-BE" dirty="0"/>
            </a:br>
            <a:r>
              <a:rPr lang="fr-BE" dirty="0"/>
              <a:t>de/vers l’extérieur pour innover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882599-84EB-4278-86AE-FBD24B84A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000" b="0" dirty="0"/>
              <a:t>Réflexion sur l’intérêt d’une internalisation des procédures de </a:t>
            </a:r>
            <a:r>
              <a:rPr lang="fr-BE" sz="2000" dirty="0"/>
              <a:t>sécurisation/floutage</a:t>
            </a:r>
          </a:p>
          <a:p>
            <a:r>
              <a:rPr lang="fr-BE" sz="2000" dirty="0"/>
              <a:t>Animer et sensibiliser la communauté géomatique de</a:t>
            </a:r>
            <a:r>
              <a:rPr lang="fr-BE" sz="2000" b="1" dirty="0"/>
              <a:t> la valeur ajoutée des outils de télédétection</a:t>
            </a:r>
          </a:p>
          <a:p>
            <a:r>
              <a:rPr lang="fr-BE" sz="2000" dirty="0"/>
              <a:t>Conforter la collaboration avec </a:t>
            </a:r>
            <a:r>
              <a:rPr lang="fr-BE" sz="2000" b="1" dirty="0"/>
              <a:t>NEREUS</a:t>
            </a:r>
          </a:p>
          <a:p>
            <a:r>
              <a:rPr lang="fr-BE" sz="2000" b="0" dirty="0"/>
              <a:t>Concertation avec les </a:t>
            </a:r>
            <a:r>
              <a:rPr lang="fr-BE" sz="2000" b="1" dirty="0"/>
              <a:t>acteurs fédéraux et internationaux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5AB36CB9-98B6-4C8A-B1A3-3E726AAA9A49}"/>
              </a:ext>
            </a:extLst>
          </p:cNvPr>
          <p:cNvGrpSpPr/>
          <p:nvPr/>
        </p:nvGrpSpPr>
        <p:grpSpPr>
          <a:xfrm>
            <a:off x="5559" y="846660"/>
            <a:ext cx="621070" cy="1180817"/>
            <a:chOff x="284843" y="3101"/>
            <a:chExt cx="621070" cy="1180817"/>
          </a:xfrm>
        </p:grpSpPr>
        <p:sp>
          <p:nvSpPr>
            <p:cNvPr id="19" name="Flèche : chevron 18">
              <a:extLst>
                <a:ext uri="{FF2B5EF4-FFF2-40B4-BE49-F238E27FC236}">
                  <a16:creationId xmlns:a16="http://schemas.microsoft.com/office/drawing/2014/main" id="{34CA841A-319E-441C-A231-DC5D6C6D8BFD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Flèche : chevron 4">
              <a:extLst>
                <a:ext uri="{FF2B5EF4-FFF2-40B4-BE49-F238E27FC236}">
                  <a16:creationId xmlns:a16="http://schemas.microsoft.com/office/drawing/2014/main" id="{18404AA5-2533-4F51-AE16-83BF7491F6F7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6" name="Rectangle : avec coins supérieurs arrondis 5">
            <a:extLst>
              <a:ext uri="{FF2B5EF4-FFF2-40B4-BE49-F238E27FC236}">
                <a16:creationId xmlns:a16="http://schemas.microsoft.com/office/drawing/2014/main" id="{23AA67EA-B180-49F6-9B48-C4A03E09F0E5}"/>
              </a:ext>
            </a:extLst>
          </p:cNvPr>
          <p:cNvSpPr/>
          <p:nvPr/>
        </p:nvSpPr>
        <p:spPr>
          <a:xfrm rot="5400000">
            <a:off x="227242" y="1280693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862BDE3-F625-4169-8EC6-B8B3779F1C89}"/>
              </a:ext>
            </a:extLst>
          </p:cNvPr>
          <p:cNvGrpSpPr/>
          <p:nvPr/>
        </p:nvGrpSpPr>
        <p:grpSpPr>
          <a:xfrm>
            <a:off x="5559" y="1603115"/>
            <a:ext cx="621070" cy="1180817"/>
            <a:chOff x="284843" y="759556"/>
            <a:chExt cx="621070" cy="1180817"/>
          </a:xfrm>
        </p:grpSpPr>
        <p:sp>
          <p:nvSpPr>
            <p:cNvPr id="17" name="Flèche : chevron 16">
              <a:extLst>
                <a:ext uri="{FF2B5EF4-FFF2-40B4-BE49-F238E27FC236}">
                  <a16:creationId xmlns:a16="http://schemas.microsoft.com/office/drawing/2014/main" id="{A69CD521-B4C8-463F-BD26-38797C51C54D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lèche : chevron 7">
              <a:extLst>
                <a:ext uri="{FF2B5EF4-FFF2-40B4-BE49-F238E27FC236}">
                  <a16:creationId xmlns:a16="http://schemas.microsoft.com/office/drawing/2014/main" id="{1698A5E7-BBE7-45B0-8CD7-63C0F6DE176A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>
                      <a:lumMod val="75000"/>
                    </a:schemeClr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sp>
        <p:nvSpPr>
          <p:cNvPr id="8" name="Rectangle : avec coins supérieurs arrondis 7">
            <a:extLst>
              <a:ext uri="{FF2B5EF4-FFF2-40B4-BE49-F238E27FC236}">
                <a16:creationId xmlns:a16="http://schemas.microsoft.com/office/drawing/2014/main" id="{E0629073-1EEB-4D4E-BDBE-D8D87E1E3DDF}"/>
              </a:ext>
            </a:extLst>
          </p:cNvPr>
          <p:cNvSpPr/>
          <p:nvPr/>
        </p:nvSpPr>
        <p:spPr>
          <a:xfrm rot="5400000">
            <a:off x="231813" y="2036728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29582E36-67F4-49C9-928B-6A8F6823A244}"/>
              </a:ext>
            </a:extLst>
          </p:cNvPr>
          <p:cNvGrpSpPr/>
          <p:nvPr/>
        </p:nvGrpSpPr>
        <p:grpSpPr>
          <a:xfrm>
            <a:off x="5559" y="2359569"/>
            <a:ext cx="621070" cy="1180817"/>
            <a:chOff x="284843" y="1516010"/>
            <a:chExt cx="621070" cy="1180817"/>
          </a:xfrm>
        </p:grpSpPr>
        <p:sp>
          <p:nvSpPr>
            <p:cNvPr id="15" name="Flèche : chevron 14">
              <a:extLst>
                <a:ext uri="{FF2B5EF4-FFF2-40B4-BE49-F238E27FC236}">
                  <a16:creationId xmlns:a16="http://schemas.microsoft.com/office/drawing/2014/main" id="{7D39D59B-D28F-4E5B-AD46-10E6E6FA59C5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lèche : chevron 10">
              <a:extLst>
                <a:ext uri="{FF2B5EF4-FFF2-40B4-BE49-F238E27FC236}">
                  <a16:creationId xmlns:a16="http://schemas.microsoft.com/office/drawing/2014/main" id="{A8C8BA60-0109-4EC2-B872-7A98E3A5BF23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latin typeface="+mn-lt"/>
                </a:rPr>
                <a:t>Stratégie </a:t>
              </a:r>
              <a:r>
                <a:rPr lang="fr-BE" sz="700" kern="1200" dirty="0">
                  <a:solidFill>
                    <a:srgbClr val="FFFFFF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10" name="Rectangle : avec coins supérieurs arrondis 9">
            <a:extLst>
              <a:ext uri="{FF2B5EF4-FFF2-40B4-BE49-F238E27FC236}">
                <a16:creationId xmlns:a16="http://schemas.microsoft.com/office/drawing/2014/main" id="{3BFF8146-CA26-440F-B8D4-622ED647AB15}"/>
              </a:ext>
            </a:extLst>
          </p:cNvPr>
          <p:cNvSpPr/>
          <p:nvPr/>
        </p:nvSpPr>
        <p:spPr>
          <a:xfrm rot="5400000">
            <a:off x="219752" y="2794145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44E813E4-BB33-4A43-91FD-9146083FAFFC}"/>
              </a:ext>
            </a:extLst>
          </p:cNvPr>
          <p:cNvGrpSpPr/>
          <p:nvPr/>
        </p:nvGrpSpPr>
        <p:grpSpPr>
          <a:xfrm>
            <a:off x="5559" y="3116024"/>
            <a:ext cx="621070" cy="1180817"/>
            <a:chOff x="284843" y="2272465"/>
            <a:chExt cx="621070" cy="1180817"/>
          </a:xfrm>
        </p:grpSpPr>
        <p:sp>
          <p:nvSpPr>
            <p:cNvPr id="13" name="Flèche : chevron 12">
              <a:extLst>
                <a:ext uri="{FF2B5EF4-FFF2-40B4-BE49-F238E27FC236}">
                  <a16:creationId xmlns:a16="http://schemas.microsoft.com/office/drawing/2014/main" id="{8A7CCC37-2CDC-4515-8B36-5875D5A19783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E8CF2C61-3D5C-48EA-9097-C8DE0998F08D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sp>
        <p:nvSpPr>
          <p:cNvPr id="12" name="Rectangle : avec coins supérieurs arrondis 11">
            <a:extLst>
              <a:ext uri="{FF2B5EF4-FFF2-40B4-BE49-F238E27FC236}">
                <a16:creationId xmlns:a16="http://schemas.microsoft.com/office/drawing/2014/main" id="{4C09E5F4-ED44-4AA2-A40C-76DB55AA73FD}"/>
              </a:ext>
            </a:extLst>
          </p:cNvPr>
          <p:cNvSpPr/>
          <p:nvPr/>
        </p:nvSpPr>
        <p:spPr>
          <a:xfrm rot="5400000">
            <a:off x="231813" y="3549638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024111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4FCEAD-CC0F-45E7-A17F-17B7BA375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Gouvernement Wallon et </a:t>
            </a:r>
            <a:br>
              <a:rPr lang="fr-BE" dirty="0"/>
            </a:br>
            <a:r>
              <a:rPr lang="fr-BE" dirty="0"/>
              <a:t>Déclaration de Politique Régionale (DPR)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B7B918-6887-447B-B625-247CD7F2A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BE" dirty="0"/>
              <a:t>Responsabilités GW :  conjonction de compétences et d’acteurs</a:t>
            </a:r>
          </a:p>
          <a:p>
            <a:pPr marL="914400" lvl="2" indent="0">
              <a:buNone/>
            </a:pPr>
            <a:r>
              <a:rPr lang="fr-BE" dirty="0"/>
              <a:t>Cartographie : géomatique (DGM) / Recherche (DGO) - STEM / Economie numérique et pôles de compétitivité (Skywin) – Spatial et Données / Agriculture (DGO et CRAW) et PAC-Copernicus / Aménagement du territoire (DGO) – freiner l’étalement urbain</a:t>
            </a:r>
          </a:p>
          <a:p>
            <a:r>
              <a:rPr lang="fr-BE" dirty="0"/>
              <a:t>DPR</a:t>
            </a:r>
          </a:p>
          <a:p>
            <a:pPr lvl="1"/>
            <a:r>
              <a:rPr lang="fr-BE" dirty="0"/>
              <a:t>Spatial : développement d’infrastructures de stockage et calcul et renforcer la coordination des acteurs + sensibilisation des jeunes</a:t>
            </a:r>
          </a:p>
          <a:p>
            <a:pPr lvl="1"/>
            <a:r>
              <a:rPr lang="fr-BE" dirty="0"/>
              <a:t>Renforcement de la recherche et l’innovation : dans le spatial et le digital et par la coopération</a:t>
            </a:r>
          </a:p>
          <a:p>
            <a:pPr lvl="1"/>
            <a:r>
              <a:rPr lang="fr-BE" dirty="0"/>
              <a:t>STEM </a:t>
            </a:r>
            <a:r>
              <a:rPr lang="fr-BE" dirty="0">
                <a:sym typeface="Wingdings" panose="05000000000000000000" pitchFamily="2" charset="2"/>
              </a:rPr>
              <a:t></a:t>
            </a:r>
            <a:r>
              <a:rPr lang="fr-BE" dirty="0"/>
              <a:t> exposition promotion des femmes dans les métiers techniques et le spatial</a:t>
            </a:r>
          </a:p>
          <a:p>
            <a:r>
              <a:rPr lang="fr-BE" dirty="0"/>
              <a:t>PSGW dans son ensemble</a:t>
            </a:r>
          </a:p>
          <a:p>
            <a:pPr lvl="1"/>
            <a:r>
              <a:rPr lang="fr-BE" b="0" dirty="0"/>
              <a:t>Action 4 et </a:t>
            </a:r>
            <a:r>
              <a:rPr lang="fr-BE" dirty="0"/>
              <a:t>5: </a:t>
            </a:r>
            <a:r>
              <a:rPr lang="fr-BE" b="0" dirty="0"/>
              <a:t>Géoréférentiel (</a:t>
            </a:r>
            <a:r>
              <a:rPr lang="fr-BE" dirty="0"/>
              <a:t>orthos/relief) + autres et projets pilotes &gt; projets télédétection</a:t>
            </a:r>
            <a:endParaRPr lang="fr-FR" dirty="0"/>
          </a:p>
          <a:p>
            <a:pPr lvl="1"/>
            <a:r>
              <a:rPr lang="fr-BE" b="0" dirty="0"/>
              <a:t>Action  : Action 8 : Infrastructure GNSS publique </a:t>
            </a:r>
            <a:r>
              <a:rPr lang="fr-BE" dirty="0"/>
              <a:t>&gt; veille satellitaire (Galileo)</a:t>
            </a:r>
            <a:endParaRPr lang="fr-FR" dirty="0"/>
          </a:p>
          <a:p>
            <a:pPr lvl="1"/>
            <a:r>
              <a:rPr lang="fr-BE" b="0" dirty="0"/>
              <a:t>Action 13 : INFRASIG</a:t>
            </a:r>
            <a:r>
              <a:rPr lang="fr-BE" dirty="0"/>
              <a:t>&gt; besoins spécifiques (tailles de serveurs et connections DIAS, </a:t>
            </a:r>
            <a:r>
              <a:rPr lang="fr-BE" dirty="0" err="1"/>
              <a:t>Terrascope</a:t>
            </a:r>
            <a:r>
              <a:rPr lang="fr-BE" dirty="0"/>
              <a:t>)</a:t>
            </a:r>
          </a:p>
          <a:p>
            <a:pPr marL="0" indent="0">
              <a:buNone/>
            </a:pPr>
            <a:r>
              <a:rPr lang="fr-BE" dirty="0"/>
              <a:t> </a:t>
            </a:r>
            <a:endParaRPr lang="fr-FR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F4195E4A-AF46-48BE-BDC3-C07B3393E95F}"/>
              </a:ext>
            </a:extLst>
          </p:cNvPr>
          <p:cNvGrpSpPr/>
          <p:nvPr/>
        </p:nvGrpSpPr>
        <p:grpSpPr>
          <a:xfrm>
            <a:off x="5559" y="843558"/>
            <a:ext cx="621070" cy="1180817"/>
            <a:chOff x="284843" y="3101"/>
            <a:chExt cx="621070" cy="1180817"/>
          </a:xfrm>
        </p:grpSpPr>
        <p:sp>
          <p:nvSpPr>
            <p:cNvPr id="19" name="Flèche : chevron 18">
              <a:extLst>
                <a:ext uri="{FF2B5EF4-FFF2-40B4-BE49-F238E27FC236}">
                  <a16:creationId xmlns:a16="http://schemas.microsoft.com/office/drawing/2014/main" id="{7E8536B0-A247-4728-8991-EF0C4716F54F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Flèche : chevron 4">
              <a:extLst>
                <a:ext uri="{FF2B5EF4-FFF2-40B4-BE49-F238E27FC236}">
                  <a16:creationId xmlns:a16="http://schemas.microsoft.com/office/drawing/2014/main" id="{1F98FFC1-4979-482A-99D0-D3941F551018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6" name="Rectangle : avec coins supérieurs arrondis 5">
            <a:extLst>
              <a:ext uri="{FF2B5EF4-FFF2-40B4-BE49-F238E27FC236}">
                <a16:creationId xmlns:a16="http://schemas.microsoft.com/office/drawing/2014/main" id="{B9249471-0B38-47BF-9AD8-83F6C7E3A1D2}"/>
              </a:ext>
            </a:extLst>
          </p:cNvPr>
          <p:cNvSpPr/>
          <p:nvPr/>
        </p:nvSpPr>
        <p:spPr>
          <a:xfrm rot="5400000">
            <a:off x="227242" y="1277591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930C888-A1DC-468D-9653-3564150B500C}"/>
              </a:ext>
            </a:extLst>
          </p:cNvPr>
          <p:cNvGrpSpPr/>
          <p:nvPr/>
        </p:nvGrpSpPr>
        <p:grpSpPr>
          <a:xfrm>
            <a:off x="5559" y="1600013"/>
            <a:ext cx="621070" cy="1180817"/>
            <a:chOff x="284843" y="759556"/>
            <a:chExt cx="621070" cy="1180817"/>
          </a:xfrm>
        </p:grpSpPr>
        <p:sp>
          <p:nvSpPr>
            <p:cNvPr id="17" name="Flèche : chevron 16">
              <a:extLst>
                <a:ext uri="{FF2B5EF4-FFF2-40B4-BE49-F238E27FC236}">
                  <a16:creationId xmlns:a16="http://schemas.microsoft.com/office/drawing/2014/main" id="{3DE90321-F0D7-4F6B-9674-A616D75830B3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lèche : chevron 7">
              <a:extLst>
                <a:ext uri="{FF2B5EF4-FFF2-40B4-BE49-F238E27FC236}">
                  <a16:creationId xmlns:a16="http://schemas.microsoft.com/office/drawing/2014/main" id="{FEEBCB8B-99FE-4D2D-9997-43CDFD086B28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>
                      <a:lumMod val="75000"/>
                    </a:schemeClr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sp>
        <p:nvSpPr>
          <p:cNvPr id="8" name="Rectangle : avec coins supérieurs arrondis 7">
            <a:extLst>
              <a:ext uri="{FF2B5EF4-FFF2-40B4-BE49-F238E27FC236}">
                <a16:creationId xmlns:a16="http://schemas.microsoft.com/office/drawing/2014/main" id="{761D83A3-36E5-4D2A-9CBD-74634EB12535}"/>
              </a:ext>
            </a:extLst>
          </p:cNvPr>
          <p:cNvSpPr/>
          <p:nvPr/>
        </p:nvSpPr>
        <p:spPr>
          <a:xfrm rot="5400000">
            <a:off x="231813" y="2033626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88D8FB50-26D2-49E7-A9E8-E8388D07A701}"/>
              </a:ext>
            </a:extLst>
          </p:cNvPr>
          <p:cNvGrpSpPr/>
          <p:nvPr/>
        </p:nvGrpSpPr>
        <p:grpSpPr>
          <a:xfrm>
            <a:off x="5559" y="2356467"/>
            <a:ext cx="621070" cy="1180817"/>
            <a:chOff x="284843" y="1516010"/>
            <a:chExt cx="621070" cy="1180817"/>
          </a:xfrm>
        </p:grpSpPr>
        <p:sp>
          <p:nvSpPr>
            <p:cNvPr id="15" name="Flèche : chevron 14">
              <a:extLst>
                <a:ext uri="{FF2B5EF4-FFF2-40B4-BE49-F238E27FC236}">
                  <a16:creationId xmlns:a16="http://schemas.microsoft.com/office/drawing/2014/main" id="{35E2341F-CD76-4CDE-9619-A6012664A06B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lèche : chevron 10">
              <a:extLst>
                <a:ext uri="{FF2B5EF4-FFF2-40B4-BE49-F238E27FC236}">
                  <a16:creationId xmlns:a16="http://schemas.microsoft.com/office/drawing/2014/main" id="{1DC0B80B-BA65-4985-ADDF-89774DADA885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1"/>
                  </a:solidFill>
                  <a:latin typeface="+mn-lt"/>
                </a:rPr>
                <a:t>Stratégie </a:t>
              </a:r>
              <a:r>
                <a:rPr lang="fr-BE" sz="700" kern="120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10" name="Rectangle : avec coins supérieurs arrondis 9">
            <a:extLst>
              <a:ext uri="{FF2B5EF4-FFF2-40B4-BE49-F238E27FC236}">
                <a16:creationId xmlns:a16="http://schemas.microsoft.com/office/drawing/2014/main" id="{3F9D5355-1F51-4CAC-A58C-D0F351F36B81}"/>
              </a:ext>
            </a:extLst>
          </p:cNvPr>
          <p:cNvSpPr/>
          <p:nvPr/>
        </p:nvSpPr>
        <p:spPr>
          <a:xfrm rot="5400000">
            <a:off x="219752" y="2791043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346AF5B0-B367-47EA-A3E2-E8F66CFBD861}"/>
              </a:ext>
            </a:extLst>
          </p:cNvPr>
          <p:cNvGrpSpPr/>
          <p:nvPr/>
        </p:nvGrpSpPr>
        <p:grpSpPr>
          <a:xfrm>
            <a:off x="5559" y="3112922"/>
            <a:ext cx="621070" cy="1180817"/>
            <a:chOff x="284843" y="2272465"/>
            <a:chExt cx="621070" cy="1180817"/>
          </a:xfrm>
        </p:grpSpPr>
        <p:sp>
          <p:nvSpPr>
            <p:cNvPr id="13" name="Flèche : chevron 12">
              <a:extLst>
                <a:ext uri="{FF2B5EF4-FFF2-40B4-BE49-F238E27FC236}">
                  <a16:creationId xmlns:a16="http://schemas.microsoft.com/office/drawing/2014/main" id="{79715857-2328-415A-A0F3-5B6418D153DE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75C6E653-891A-4CCB-9319-00EE779597C8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rgbClr val="FFFFFF"/>
                  </a:solidFill>
                  <a:latin typeface="Verdana"/>
                  <a:ea typeface="+mn-ea"/>
                  <a:cs typeface="+mn-cs"/>
                </a:rPr>
                <a:t>Stratégie</a:t>
              </a:r>
            </a:p>
          </p:txBody>
        </p:sp>
      </p:grpSp>
      <p:sp>
        <p:nvSpPr>
          <p:cNvPr id="12" name="Rectangle : avec coins supérieurs arrondis 11">
            <a:extLst>
              <a:ext uri="{FF2B5EF4-FFF2-40B4-BE49-F238E27FC236}">
                <a16:creationId xmlns:a16="http://schemas.microsoft.com/office/drawing/2014/main" id="{EE75B264-10B0-4584-BB62-E973670C8900}"/>
              </a:ext>
            </a:extLst>
          </p:cNvPr>
          <p:cNvSpPr/>
          <p:nvPr/>
        </p:nvSpPr>
        <p:spPr>
          <a:xfrm rot="5400000">
            <a:off x="231813" y="3546536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801137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>
                <a:ln/>
                <a:gradFill flip="none" rotWithShape="1">
                  <a:gsLst>
                    <a:gs pos="0">
                      <a:srgbClr val="C3092C">
                        <a:shade val="30000"/>
                        <a:satMod val="115000"/>
                      </a:srgbClr>
                    </a:gs>
                    <a:gs pos="50000">
                      <a:srgbClr val="C3092C">
                        <a:shade val="67500"/>
                        <a:satMod val="115000"/>
                      </a:srgbClr>
                    </a:gs>
                    <a:gs pos="100000">
                      <a:srgbClr val="C3092C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Questions ? Merci</a:t>
            </a:r>
            <a:endParaRPr lang="fr-B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cap="none" dirty="0">
                <a:ea typeface="Geneva" pitchFamily="64" charset="-128"/>
              </a:rPr>
              <a:t>Télédétection et administration : </a:t>
            </a:r>
            <a:br>
              <a:rPr lang="fr-FR" cap="none" dirty="0">
                <a:ea typeface="Geneva" pitchFamily="64" charset="-128"/>
              </a:rPr>
            </a:br>
            <a:r>
              <a:rPr lang="fr-FR" cap="none" dirty="0">
                <a:ea typeface="Geneva" pitchFamily="64" charset="-128"/>
              </a:rPr>
              <a:t>un processus concerté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BE" b="1" dirty="0">
                <a:latin typeface="Arial" pitchFamily="34" charset="0"/>
                <a:cs typeface="Arial" pitchFamily="34" charset="0"/>
              </a:rPr>
              <a:t>Expertise commune </a:t>
            </a:r>
            <a:r>
              <a:rPr lang="fr-BE" b="0" dirty="0">
                <a:latin typeface="Arial" pitchFamily="34" charset="0"/>
                <a:cs typeface="Arial" pitchFamily="34" charset="0"/>
              </a:rPr>
              <a:t>des membres du GTCOWAL = </a:t>
            </a:r>
            <a:br>
              <a:rPr lang="fr-BE" b="0" dirty="0">
                <a:latin typeface="Arial" pitchFamily="34" charset="0"/>
                <a:cs typeface="Arial" pitchFamily="34" charset="0"/>
              </a:rPr>
            </a:br>
            <a:r>
              <a:rPr lang="fr-BE" b="0" dirty="0">
                <a:latin typeface="Arial" pitchFamily="34" charset="0"/>
                <a:cs typeface="Arial" pitchFamily="34" charset="0"/>
              </a:rPr>
              <a:t>SPW, plusieurs DGO et certaines UAP (CRAW, ISSeP, AWAC, IWEPS, SPAQUE,…)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Besoin d’un organe de rencontre reconnu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Besoin d’actions coordonnées pour mutualiser les ressources</a:t>
            </a:r>
          </a:p>
          <a:p>
            <a:r>
              <a:rPr lang="fr-BE" b="1" dirty="0">
                <a:latin typeface="Arial" pitchFamily="34" charset="0"/>
                <a:cs typeface="Arial" pitchFamily="34" charset="0"/>
              </a:rPr>
              <a:t>Parallélisme avec les propositions de l’IWEPS dans la « boite à outils »</a:t>
            </a:r>
            <a:br>
              <a:rPr lang="fr-BE" b="1" dirty="0">
                <a:latin typeface="Arial" pitchFamily="34" charset="0"/>
                <a:cs typeface="Arial" pitchFamily="34" charset="0"/>
              </a:rPr>
            </a:br>
            <a:r>
              <a:rPr lang="fr-BE" b="0" dirty="0">
                <a:latin typeface="Arial" pitchFamily="34" charset="0"/>
                <a:cs typeface="Arial" pitchFamily="34" charset="0"/>
              </a:rPr>
              <a:t>rapport « Innovation et digitalisation de l’administration »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Ouverture aux acteurs hors SPW : écosystème - communauté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Besoin de gouvernance, synergies, pluridisciplinarité, veille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Renforcer les capacités de l’administration vers l’innovation : ouverture des données, interopérabilité, optimaliser les processus, réseaux d’experts</a:t>
            </a:r>
          </a:p>
          <a:p>
            <a:r>
              <a:rPr lang="fr-BE" b="1" dirty="0">
                <a:latin typeface="Arial" pitchFamily="34" charset="0"/>
                <a:cs typeface="Arial" pitchFamily="34" charset="0"/>
              </a:rPr>
              <a:t>Réflexions du position </a:t>
            </a:r>
            <a:r>
              <a:rPr lang="fr-BE" b="1" dirty="0" err="1">
                <a:latin typeface="Arial" pitchFamily="34" charset="0"/>
                <a:cs typeface="Arial" pitchFamily="34" charset="0"/>
              </a:rPr>
              <a:t>paper</a:t>
            </a:r>
            <a:r>
              <a:rPr lang="fr-BE" b="1" dirty="0">
                <a:latin typeface="Arial" pitchFamily="34" charset="0"/>
                <a:cs typeface="Arial" pitchFamily="34" charset="0"/>
              </a:rPr>
              <a:t> </a:t>
            </a:r>
            <a:r>
              <a:rPr lang="fr-BE" dirty="0">
                <a:latin typeface="Arial" pitchFamily="34" charset="0"/>
                <a:cs typeface="Arial" pitchFamily="34" charset="0"/>
              </a:rPr>
              <a:t>«</a:t>
            </a:r>
            <a:r>
              <a:rPr lang="fr-BE" b="0" dirty="0">
                <a:latin typeface="Arial" pitchFamily="34" charset="0"/>
                <a:cs typeface="Arial" pitchFamily="34" charset="0"/>
              </a:rPr>
              <a:t>  Vers une utilisation renforcée des technologies </a:t>
            </a:r>
            <a:br>
              <a:rPr lang="fr-BE" b="0" dirty="0">
                <a:latin typeface="Arial" pitchFamily="34" charset="0"/>
                <a:cs typeface="Arial" pitchFamily="34" charset="0"/>
              </a:rPr>
            </a:br>
            <a:r>
              <a:rPr lang="fr-BE" b="0" dirty="0">
                <a:latin typeface="Arial" pitchFamily="34" charset="0"/>
                <a:cs typeface="Arial" pitchFamily="34" charset="0"/>
              </a:rPr>
              <a:t>d’Observation de la Terre (OT) par les services publics wallons </a:t>
            </a:r>
            <a:br>
              <a:rPr lang="fr-BE" b="0" dirty="0">
                <a:latin typeface="Arial" pitchFamily="34" charset="0"/>
                <a:cs typeface="Arial" pitchFamily="34" charset="0"/>
              </a:rPr>
            </a:br>
            <a:r>
              <a:rPr lang="fr-BE" b="0" dirty="0">
                <a:latin typeface="Arial" pitchFamily="34" charset="0"/>
                <a:cs typeface="Arial" pitchFamily="34" charset="0"/>
              </a:rPr>
              <a:t>au bénéfice des citoyens dans la Wallonie digitale de demain »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Bilan de 4 années de </a:t>
            </a:r>
            <a:r>
              <a:rPr lang="fr-BE" b="1" dirty="0">
                <a:latin typeface="Arial" pitchFamily="34" charset="0"/>
                <a:cs typeface="Arial" pitchFamily="34" charset="0"/>
              </a:rPr>
              <a:t>GTEO orienté services publics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Augmenter la réflexion du SPW sur la télédétection pour informer le GW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Fournir des recommandations pour la télédétection</a:t>
            </a:r>
          </a:p>
          <a:p>
            <a:pPr lvl="1"/>
            <a:r>
              <a:rPr lang="fr-BE" dirty="0">
                <a:latin typeface="Arial" pitchFamily="34" charset="0"/>
                <a:cs typeface="Arial" pitchFamily="34" charset="0"/>
              </a:rPr>
              <a:t>Promouvoir les compétences de la filière wallonne (écosystème)</a:t>
            </a:r>
          </a:p>
          <a:p>
            <a:endParaRPr lang="fr-B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3FBCC4D-0D54-4E61-967E-5FE4212D6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987" y="704850"/>
            <a:ext cx="904875" cy="495300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1BA0ADE-D140-49DD-A03B-2675785802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9862" y="797526"/>
            <a:ext cx="862013" cy="33416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5CB34F0-7EE7-4D7E-9670-C41E287215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2225" y="781429"/>
            <a:ext cx="712505" cy="358522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959958D-DBD1-41B7-8341-EE5DF4B4A6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3882" y="765432"/>
            <a:ext cx="981075" cy="400487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23DF2B2-1DD7-4965-BAD8-E095EA60A4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9548" y="3332624"/>
            <a:ext cx="1584288" cy="86069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2939DB83-F5BF-4868-9C3E-9D9FD638146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72752" y="3356983"/>
            <a:ext cx="802766" cy="810411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9C757BD-800E-415B-BFA1-7A8B3F5D56E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15623" y="2147482"/>
            <a:ext cx="981115" cy="610388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76E30E0-C6A6-42F8-B8C1-DDF75B5A37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44255" y="806681"/>
            <a:ext cx="981116" cy="338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BE" cap="none" dirty="0">
                <a:ea typeface="Geneva" pitchFamily="64" charset="-128"/>
              </a:rPr>
              <a:t>Un </a:t>
            </a:r>
            <a:r>
              <a:rPr lang="fr-FR" cap="none" dirty="0">
                <a:ea typeface="Geneva" pitchFamily="64" charset="-128"/>
              </a:rPr>
              <a:t>duo : géomatique / télédétection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5856" y="853083"/>
            <a:ext cx="4590510" cy="351039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fr-BE" sz="1200" b="1" dirty="0"/>
              <a:t>Contexte  « position </a:t>
            </a:r>
            <a:r>
              <a:rPr lang="fr-BE" sz="1200" b="1" dirty="0" err="1"/>
              <a:t>paper</a:t>
            </a:r>
            <a:r>
              <a:rPr lang="fr-BE" sz="1200" b="1" dirty="0"/>
              <a:t> » et 4 ans de travaux</a:t>
            </a:r>
          </a:p>
          <a:p>
            <a:pPr lvl="1"/>
            <a:r>
              <a:rPr lang="fr-BE" sz="1200" dirty="0"/>
              <a:t>GTEO</a:t>
            </a:r>
          </a:p>
          <a:p>
            <a:pPr lvl="1"/>
            <a:r>
              <a:rPr lang="fr-BE" sz="1200" dirty="0"/>
              <a:t>GTCOWAL</a:t>
            </a:r>
          </a:p>
          <a:p>
            <a:pPr lvl="1"/>
            <a:r>
              <a:rPr lang="fr-BE" sz="1200" dirty="0"/>
              <a:t>PSGW</a:t>
            </a:r>
          </a:p>
          <a:p>
            <a:r>
              <a:rPr lang="fr-BE" sz="1200" b="1" dirty="0"/>
              <a:t>14 Recommandations</a:t>
            </a:r>
            <a:r>
              <a:rPr lang="fr-BE" sz="1200" dirty="0"/>
              <a:t>:</a:t>
            </a:r>
          </a:p>
          <a:p>
            <a:pPr lvl="1"/>
            <a:r>
              <a:rPr lang="fr-BE" sz="1200" dirty="0"/>
              <a:t>Institutionaliser le GTCOWAL / DGM et l’écosystème (1/2)</a:t>
            </a:r>
          </a:p>
          <a:p>
            <a:pPr lvl="1"/>
            <a:r>
              <a:rPr lang="fr-BE" sz="1200" dirty="0"/>
              <a:t>Inventaire des besoins (3/7)</a:t>
            </a:r>
          </a:p>
          <a:p>
            <a:pPr lvl="1"/>
            <a:r>
              <a:rPr lang="fr-BE" sz="1200" dirty="0"/>
              <a:t>Prototypes validés (4/5)</a:t>
            </a:r>
          </a:p>
          <a:p>
            <a:pPr lvl="1"/>
            <a:r>
              <a:rPr lang="fr-BE" sz="1200" dirty="0"/>
              <a:t>Sensibiliser, former et promouvoir (GTEO/GTCOWAL) (6/11)</a:t>
            </a:r>
          </a:p>
          <a:p>
            <a:pPr lvl="1"/>
            <a:r>
              <a:rPr lang="fr-BE" sz="1200" dirty="0"/>
              <a:t>Réseautage international (9/14)</a:t>
            </a:r>
          </a:p>
          <a:p>
            <a:pPr lvl="1"/>
            <a:r>
              <a:rPr lang="fr-BE" sz="1200" dirty="0"/>
              <a:t>Renforcer les compétences scientifiques, Big data/AI (8/12)</a:t>
            </a:r>
          </a:p>
          <a:p>
            <a:pPr lvl="1"/>
            <a:r>
              <a:rPr lang="fr-BE" sz="1200" dirty="0"/>
              <a:t>Skywin (10)</a:t>
            </a:r>
          </a:p>
          <a:p>
            <a:pPr lvl="1"/>
            <a:r>
              <a:rPr lang="fr-BE" sz="1200" dirty="0"/>
              <a:t>Soutenir le secteur privé (13)</a:t>
            </a:r>
          </a:p>
          <a:p>
            <a:r>
              <a:rPr lang="fr-BE" sz="1200" b="1" dirty="0"/>
              <a:t>Stratégie du prochain PSGW</a:t>
            </a:r>
          </a:p>
          <a:p>
            <a:pPr lvl="1"/>
            <a:r>
              <a:rPr lang="fr-BE" sz="1200" dirty="0"/>
              <a:t>Intégrer un projet de chapitre sur la télédétection dans PSGW</a:t>
            </a:r>
          </a:p>
          <a:p>
            <a:pPr lvl="1"/>
            <a:r>
              <a:rPr lang="fr-BE" sz="1200" dirty="0"/>
              <a:t>Projet d’action à soumettre au Comité Stratégie Géomatique et au GW</a:t>
            </a:r>
          </a:p>
          <a:p>
            <a:pPr lvl="0"/>
            <a:r>
              <a:rPr lang="fr-BE" sz="1200" b="1" dirty="0"/>
              <a:t>Stratégie du GW et DPR</a:t>
            </a:r>
            <a:endParaRPr lang="fr-BE" sz="1200" dirty="0"/>
          </a:p>
          <a:p>
            <a:pPr lvl="1"/>
            <a:r>
              <a:rPr lang="fr-BE" sz="1200" dirty="0"/>
              <a:t>Responsabilités GW</a:t>
            </a:r>
          </a:p>
          <a:p>
            <a:pPr lvl="1"/>
            <a:r>
              <a:rPr lang="fr-BE" sz="1200" dirty="0"/>
              <a:t>DPR  spatiale et digitale</a:t>
            </a:r>
          </a:p>
          <a:p>
            <a:pPr lvl="0">
              <a:buNone/>
            </a:pPr>
            <a:endParaRPr lang="fr-BE" sz="1200" dirty="0"/>
          </a:p>
          <a:p>
            <a:pPr lvl="1"/>
            <a:endParaRPr lang="fr-BE" sz="1200" dirty="0"/>
          </a:p>
          <a:p>
            <a:pPr eaLnBrk="1" hangingPunct="1">
              <a:buNone/>
            </a:pPr>
            <a:endParaRPr lang="fr-FR" dirty="0">
              <a:ea typeface="Geneva" pitchFamily="64" charset="-128"/>
            </a:endParaRPr>
          </a:p>
          <a:p>
            <a:pPr eaLnBrk="1" hangingPunct="1">
              <a:buFont typeface="Wingdings" pitchFamily="2" charset="2"/>
              <a:buChar char="Ø"/>
            </a:pPr>
            <a:endParaRPr lang="fr-FR" dirty="0">
              <a:ea typeface="Geneva" pitchFamily="64" charset="-128"/>
            </a:endParaRPr>
          </a:p>
          <a:p>
            <a:pPr lvl="1" eaLnBrk="1" hangingPunct="1">
              <a:buNone/>
            </a:pPr>
            <a:endParaRPr lang="fr-FR" dirty="0">
              <a:ea typeface="Geneva" pitchFamily="64" charset="-128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4294967295"/>
          </p:nvPr>
        </p:nvSpPr>
        <p:spPr>
          <a:xfrm>
            <a:off x="2141730" y="4785996"/>
            <a:ext cx="2171700" cy="273844"/>
          </a:xfrm>
        </p:spPr>
        <p:txBody>
          <a:bodyPr/>
          <a:lstStyle/>
          <a:p>
            <a:pPr algn="l"/>
            <a:endParaRPr lang="fr-BE" dirty="0"/>
          </a:p>
        </p:txBody>
      </p:sp>
      <p:graphicFrame>
        <p:nvGraphicFramePr>
          <p:cNvPr id="5" name="Diagramme 4"/>
          <p:cNvGraphicFramePr/>
          <p:nvPr>
            <p:extLst>
              <p:ext uri="{D42A27DB-BD31-4B8C-83A1-F6EECF244321}">
                <p14:modId xmlns:p14="http://schemas.microsoft.com/office/powerpoint/2010/main" val="282734188"/>
              </p:ext>
            </p:extLst>
          </p:nvPr>
        </p:nvGraphicFramePr>
        <p:xfrm>
          <a:off x="398189" y="843558"/>
          <a:ext cx="1944217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A04FB60A-CDC9-47D9-9FFE-A9C174553F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3197961"/>
              </p:ext>
            </p:extLst>
          </p:nvPr>
        </p:nvGraphicFramePr>
        <p:xfrm>
          <a:off x="-271983" y="848916"/>
          <a:ext cx="124213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re 1">
            <a:extLst>
              <a:ext uri="{FF2B5EF4-FFF2-40B4-BE49-F238E27FC236}">
                <a16:creationId xmlns:a16="http://schemas.microsoft.com/office/drawing/2014/main" id="{A4BDF6E0-3F5F-43A2-9A3D-25448C59E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/>
              <a:t>GTEO </a:t>
            </a:r>
            <a:r>
              <a:rPr lang="fr-BE" dirty="0">
                <a:sym typeface="Wingdings" panose="05000000000000000000" pitchFamily="2" charset="2"/>
              </a:rPr>
              <a:t> </a:t>
            </a:r>
            <a:r>
              <a:rPr lang="fr-BE" dirty="0"/>
              <a:t>GTCOWAL</a:t>
            </a: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EAE01142-D282-4A19-A2B7-EFB7A3B86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b="0" dirty="0"/>
              <a:t>GTEO : </a:t>
            </a:r>
            <a:r>
              <a:rPr lang="fr-BE" b="1" dirty="0"/>
              <a:t>Skywin</a:t>
            </a:r>
            <a:r>
              <a:rPr lang="fr-BE" dirty="0"/>
              <a:t> avec </a:t>
            </a:r>
            <a:r>
              <a:rPr lang="fr-BE" b="1" dirty="0"/>
              <a:t>l’ISSeP 2015 </a:t>
            </a:r>
            <a:r>
              <a:rPr lang="fr-BE" b="0" dirty="0"/>
              <a:t>&gt; « </a:t>
            </a:r>
            <a:r>
              <a:rPr lang="fr-BE" b="1" dirty="0"/>
              <a:t>services publics</a:t>
            </a:r>
            <a:r>
              <a:rPr lang="fr-BE" b="0" dirty="0"/>
              <a:t> »</a:t>
            </a:r>
            <a:endParaRPr lang="fr-BE" b="1" dirty="0"/>
          </a:p>
          <a:p>
            <a:r>
              <a:rPr lang="fr-BE" dirty="0"/>
              <a:t>Avril 2016 : </a:t>
            </a:r>
            <a:r>
              <a:rPr lang="fr-BE" b="1" dirty="0"/>
              <a:t>création du GTCOWAL </a:t>
            </a:r>
            <a:r>
              <a:rPr lang="fr-BE" dirty="0"/>
              <a:t>à la demande du Comité de Concertation de la Géomatique (Interne au SPW)</a:t>
            </a:r>
          </a:p>
          <a:p>
            <a:r>
              <a:rPr lang="fr-BE" dirty="0"/>
              <a:t>Rôles du GTCOWAL</a:t>
            </a:r>
          </a:p>
          <a:p>
            <a:pPr lvl="1"/>
            <a:r>
              <a:rPr lang="fr-BE" dirty="0"/>
              <a:t>Faciliter l’usage de la télédétection dans les admin (accès aux données, logiciels, outils, infrastructures, expertises)</a:t>
            </a:r>
          </a:p>
          <a:p>
            <a:pPr lvl="1"/>
            <a:r>
              <a:rPr lang="fr-BE" dirty="0"/>
              <a:t>Coordonner en interne et vers les pouvoirs locaux (enquête 2017)</a:t>
            </a:r>
          </a:p>
          <a:p>
            <a:pPr lvl="1"/>
            <a:r>
              <a:rPr lang="fr-BE" dirty="0"/>
              <a:t>Valoriser les réalisations</a:t>
            </a:r>
          </a:p>
          <a:p>
            <a:pPr lvl="1"/>
            <a:r>
              <a:rPr lang="fr-BE" dirty="0"/>
              <a:t>Sensibiliser la hiérarchie</a:t>
            </a:r>
          </a:p>
          <a:p>
            <a:pPr lvl="1"/>
            <a:r>
              <a:rPr lang="fr-BE" b="1" dirty="0"/>
              <a:t>Pérenniser</a:t>
            </a:r>
            <a:r>
              <a:rPr lang="fr-BE" dirty="0"/>
              <a:t> dans un futur PSGW &gt; « </a:t>
            </a:r>
            <a:r>
              <a:rPr lang="fr-BE" b="1" dirty="0"/>
              <a:t>duo »</a:t>
            </a:r>
          </a:p>
          <a:p>
            <a:pPr lvl="1"/>
            <a:r>
              <a:rPr lang="fr-BE" dirty="0"/>
              <a:t>Partager l’information au sein de la communauté géomatique</a:t>
            </a:r>
          </a:p>
        </p:txBody>
      </p:sp>
    </p:spTree>
    <p:extLst>
      <p:ext uri="{BB962C8B-B14F-4D97-AF65-F5344CB8AC3E}">
        <p14:creationId xmlns:p14="http://schemas.microsoft.com/office/powerpoint/2010/main" val="2547967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596182-28FE-4A98-A0BC-94BA63CD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Plan Stratégique Géomatique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456473-CB63-41C1-A241-9E078F2A0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/>
              <a:t>Vision triennale du GW pour </a:t>
            </a:r>
            <a:br>
              <a:rPr lang="fr-BE" dirty="0"/>
            </a:br>
            <a:r>
              <a:rPr lang="fr-BE" dirty="0"/>
              <a:t>la gestion de l'information </a:t>
            </a:r>
            <a:br>
              <a:rPr lang="fr-BE" dirty="0"/>
            </a:br>
            <a:r>
              <a:rPr lang="fr-BE" dirty="0"/>
              <a:t>géographique en Wallonie</a:t>
            </a:r>
          </a:p>
          <a:p>
            <a:r>
              <a:rPr lang="fr-BE" dirty="0"/>
              <a:t>Document établi par le CSG -</a:t>
            </a:r>
            <a:br>
              <a:rPr lang="fr-BE" dirty="0"/>
            </a:br>
            <a:r>
              <a:rPr lang="fr-BE" dirty="0"/>
              <a:t>Comité stratégique de la géomatique et adopté par le GW</a:t>
            </a:r>
          </a:p>
          <a:p>
            <a:r>
              <a:rPr lang="fr-BE" dirty="0"/>
              <a:t>1</a:t>
            </a:r>
            <a:r>
              <a:rPr lang="fr-BE" baseline="30000" dirty="0"/>
              <a:t>er</a:t>
            </a:r>
            <a:r>
              <a:rPr lang="fr-BE" dirty="0"/>
              <a:t> : approuvé le 8 mai 2014 pour 2014-2016</a:t>
            </a:r>
          </a:p>
          <a:p>
            <a:r>
              <a:rPr lang="fr-BE" dirty="0"/>
              <a:t>2</a:t>
            </a:r>
            <a:r>
              <a:rPr lang="fr-BE" baseline="30000" dirty="0"/>
              <a:t>ème</a:t>
            </a:r>
            <a:r>
              <a:rPr lang="fr-BE" dirty="0"/>
              <a:t>  approuvé le 16 février 2017 pour 2017-2019</a:t>
            </a:r>
            <a:endParaRPr lang="fr-BE" b="1" dirty="0"/>
          </a:p>
          <a:p>
            <a:r>
              <a:rPr lang="fr-BE" dirty="0"/>
              <a:t>3</a:t>
            </a:r>
            <a:r>
              <a:rPr lang="fr-BE" baseline="30000" dirty="0"/>
              <a:t>ème</a:t>
            </a:r>
            <a:r>
              <a:rPr lang="fr-BE" dirty="0"/>
              <a:t> : en cours de rédaction</a:t>
            </a:r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BECE25FC-0742-484D-A205-2DBF87A2489E}"/>
              </a:ext>
            </a:extLst>
          </p:cNvPr>
          <p:cNvGrpSpPr/>
          <p:nvPr/>
        </p:nvGrpSpPr>
        <p:grpSpPr>
          <a:xfrm>
            <a:off x="9331" y="846659"/>
            <a:ext cx="621070" cy="1180817"/>
            <a:chOff x="284843" y="3101"/>
            <a:chExt cx="621070" cy="1180817"/>
          </a:xfrm>
        </p:grpSpPr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DC13661A-0394-44A0-B42E-13C77B285B39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lèche : chevron 4">
              <a:extLst>
                <a:ext uri="{FF2B5EF4-FFF2-40B4-BE49-F238E27FC236}">
                  <a16:creationId xmlns:a16="http://schemas.microsoft.com/office/drawing/2014/main" id="{2349063D-C306-43B3-9AF9-36882C9059C7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rgbClr val="FFFFFF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89CD80F9-4A98-4AFB-9B17-FC521B12EE01}"/>
              </a:ext>
            </a:extLst>
          </p:cNvPr>
          <p:cNvGrpSpPr/>
          <p:nvPr/>
        </p:nvGrpSpPr>
        <p:grpSpPr>
          <a:xfrm>
            <a:off x="9331" y="1603114"/>
            <a:ext cx="621070" cy="1180817"/>
            <a:chOff x="284843" y="759556"/>
            <a:chExt cx="621070" cy="1180817"/>
          </a:xfrm>
        </p:grpSpPr>
        <p:sp>
          <p:nvSpPr>
            <p:cNvPr id="12" name="Flèche : chevron 11">
              <a:extLst>
                <a:ext uri="{FF2B5EF4-FFF2-40B4-BE49-F238E27FC236}">
                  <a16:creationId xmlns:a16="http://schemas.microsoft.com/office/drawing/2014/main" id="{8962FE31-C4FD-4F9C-99E0-B4F4BF0E2BF3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lèche : chevron 6">
              <a:extLst>
                <a:ext uri="{FF2B5EF4-FFF2-40B4-BE49-F238E27FC236}">
                  <a16:creationId xmlns:a16="http://schemas.microsoft.com/office/drawing/2014/main" id="{6842B344-36C7-4FBE-B161-EF57A806BE7D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FA0A55E1-AD24-4279-B9BA-059689FFF477}"/>
              </a:ext>
            </a:extLst>
          </p:cNvPr>
          <p:cNvGrpSpPr/>
          <p:nvPr/>
        </p:nvGrpSpPr>
        <p:grpSpPr>
          <a:xfrm>
            <a:off x="9331" y="2359568"/>
            <a:ext cx="621070" cy="1180817"/>
            <a:chOff x="284843" y="1516010"/>
            <a:chExt cx="621070" cy="1180817"/>
          </a:xfrm>
        </p:grpSpPr>
        <p:sp>
          <p:nvSpPr>
            <p:cNvPr id="10" name="Flèche : chevron 9">
              <a:extLst>
                <a:ext uri="{FF2B5EF4-FFF2-40B4-BE49-F238E27FC236}">
                  <a16:creationId xmlns:a16="http://schemas.microsoft.com/office/drawing/2014/main" id="{5011F334-19BC-427B-80DD-560EF6446643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lèche : chevron 8">
              <a:extLst>
                <a:ext uri="{FF2B5EF4-FFF2-40B4-BE49-F238E27FC236}">
                  <a16:creationId xmlns:a16="http://schemas.microsoft.com/office/drawing/2014/main" id="{6FF0A465-04D4-46DF-8E8D-99B80A3E9E69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>
                      <a:lumMod val="75000"/>
                    </a:schemeClr>
                  </a:solidFill>
                  <a:latin typeface="+mn-lt"/>
                </a:rPr>
                <a:t>Stratégie </a:t>
              </a:r>
              <a:r>
                <a:rPr lang="fr-BE" sz="700" kern="1200" dirty="0">
                  <a:solidFill>
                    <a:schemeClr val="accent5">
                      <a:lumMod val="75000"/>
                    </a:schemeClr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E6350DD1-71C9-47AE-8372-059DB6682F31}"/>
              </a:ext>
            </a:extLst>
          </p:cNvPr>
          <p:cNvGrpSpPr/>
          <p:nvPr/>
        </p:nvGrpSpPr>
        <p:grpSpPr>
          <a:xfrm>
            <a:off x="9331" y="3116023"/>
            <a:ext cx="621070" cy="1180817"/>
            <a:chOff x="284843" y="2272465"/>
            <a:chExt cx="621070" cy="1180817"/>
          </a:xfrm>
        </p:grpSpPr>
        <p:sp>
          <p:nvSpPr>
            <p:cNvPr id="8" name="Flèche : chevron 7">
              <a:extLst>
                <a:ext uri="{FF2B5EF4-FFF2-40B4-BE49-F238E27FC236}">
                  <a16:creationId xmlns:a16="http://schemas.microsoft.com/office/drawing/2014/main" id="{B4C71005-DCF3-4A3D-8010-5F084EA2C454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Flèche : chevron 10">
              <a:extLst>
                <a:ext uri="{FF2B5EF4-FFF2-40B4-BE49-F238E27FC236}">
                  <a16:creationId xmlns:a16="http://schemas.microsoft.com/office/drawing/2014/main" id="{2EE527CF-F4AE-4F9D-B149-22D507AB7B06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pic>
        <p:nvPicPr>
          <p:cNvPr id="16" name="Image 15">
            <a:extLst>
              <a:ext uri="{FF2B5EF4-FFF2-40B4-BE49-F238E27FC236}">
                <a16:creationId xmlns:a16="http://schemas.microsoft.com/office/drawing/2014/main" id="{718524C2-5083-4A4F-87ED-781467902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2844" y="0"/>
            <a:ext cx="2933778" cy="272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977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307D8A-05AB-4847-B016-D235D90B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Position Paper </a:t>
            </a:r>
            <a:r>
              <a:rPr lang="fr-BE" dirty="0">
                <a:sym typeface="Wingdings" panose="05000000000000000000" pitchFamily="2" charset="2"/>
              </a:rPr>
              <a:t></a:t>
            </a:r>
            <a:r>
              <a:rPr lang="fr-BE" dirty="0"/>
              <a:t> 14 recommandations</a:t>
            </a:r>
            <a:br>
              <a:rPr lang="fr-BE" dirty="0"/>
            </a:br>
            <a:r>
              <a:rPr lang="fr-BE" dirty="0"/>
              <a:t>Des priorités pour les services publics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0E87C4-820F-4915-8FA3-831AA685D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BE" sz="1400" dirty="0"/>
              <a:t>Comité de rédaction : </a:t>
            </a:r>
            <a:r>
              <a:rPr lang="fr-BE" sz="1400" b="0" dirty="0"/>
              <a:t>Skywin/ ISSeP/ CRAW/ GTCOWAL/ 2 sociétés privées</a:t>
            </a:r>
          </a:p>
          <a:p>
            <a:pPr marL="0" indent="0">
              <a:buNone/>
            </a:pPr>
            <a:endParaRPr lang="fr-FR" sz="1400" dirty="0"/>
          </a:p>
          <a:p>
            <a:pPr lvl="1"/>
            <a:r>
              <a:rPr lang="fr-BE" sz="1200" b="0" dirty="0"/>
              <a:t>(1/2) </a:t>
            </a:r>
            <a:r>
              <a:rPr lang="fr-BE" sz="1200" b="1" dirty="0"/>
              <a:t>Institutionaliser</a:t>
            </a:r>
            <a:r>
              <a:rPr lang="fr-BE" sz="1200" dirty="0"/>
              <a:t> </a:t>
            </a:r>
            <a:r>
              <a:rPr lang="fr-BE" sz="1200" b="1" dirty="0"/>
              <a:t>GTCOWAL</a:t>
            </a:r>
            <a:r>
              <a:rPr lang="fr-BE" sz="1200" dirty="0"/>
              <a:t>, rôle du DGM et de l’écosystème GTEO/GTCOWAL en relais </a:t>
            </a:r>
          </a:p>
          <a:p>
            <a:pPr lvl="1"/>
            <a:r>
              <a:rPr lang="fr-BE" sz="1200" b="0" dirty="0"/>
              <a:t>(3/7) </a:t>
            </a:r>
            <a:r>
              <a:rPr lang="fr-BE" sz="1200" b="1" dirty="0"/>
              <a:t>Inventaire</a:t>
            </a:r>
            <a:r>
              <a:rPr lang="fr-BE" sz="1200" dirty="0"/>
              <a:t> </a:t>
            </a:r>
            <a:r>
              <a:rPr lang="fr-BE" sz="1200" b="0" dirty="0"/>
              <a:t>des besoins (SPW et pouvoirs locaux) &gt; </a:t>
            </a:r>
            <a:r>
              <a:rPr lang="fr-BE" sz="1200" dirty="0"/>
              <a:t>enquête en ligne</a:t>
            </a:r>
            <a:endParaRPr lang="fr-BE" sz="1200" b="0" dirty="0"/>
          </a:p>
          <a:p>
            <a:pPr lvl="1"/>
            <a:r>
              <a:rPr lang="fr-BE" sz="1200" b="0" dirty="0"/>
              <a:t>(4/5) </a:t>
            </a:r>
            <a:r>
              <a:rPr lang="fr-BE" sz="1200" b="1" dirty="0"/>
              <a:t>Prototypes</a:t>
            </a:r>
            <a:r>
              <a:rPr lang="fr-BE" sz="1200" dirty="0"/>
              <a:t> de recherche &gt; fonctionnels validés</a:t>
            </a:r>
            <a:endParaRPr lang="fr-BE" sz="1200" b="0" dirty="0"/>
          </a:p>
          <a:p>
            <a:pPr lvl="2"/>
            <a:r>
              <a:rPr lang="fr-BE" sz="1100" dirty="0"/>
              <a:t>couts-bénéfices / qualité / mutualisation</a:t>
            </a:r>
          </a:p>
          <a:p>
            <a:pPr lvl="2"/>
            <a:r>
              <a:rPr lang="fr-BE" sz="1100" dirty="0"/>
              <a:t>synergies privés/public, </a:t>
            </a:r>
          </a:p>
          <a:p>
            <a:pPr lvl="2"/>
            <a:r>
              <a:rPr lang="fr-BE" sz="1100" dirty="0"/>
              <a:t>copyrights </a:t>
            </a:r>
          </a:p>
          <a:p>
            <a:pPr lvl="2"/>
            <a:r>
              <a:rPr lang="fr-BE" sz="1100" dirty="0"/>
              <a:t>accès aux données publiques / open source et open data</a:t>
            </a:r>
          </a:p>
          <a:p>
            <a:pPr lvl="2"/>
            <a:r>
              <a:rPr lang="fr-BE" sz="1100" dirty="0"/>
              <a:t>adaptation des prototypes en cahiers de charge - BUDGETS</a:t>
            </a:r>
          </a:p>
          <a:p>
            <a:pPr lvl="1"/>
            <a:r>
              <a:rPr lang="fr-BE" sz="1200" b="0" dirty="0"/>
              <a:t>(6/11) </a:t>
            </a:r>
            <a:r>
              <a:rPr lang="fr-BE" sz="1200" dirty="0"/>
              <a:t>Sensibiliser, former et promouvoir </a:t>
            </a:r>
            <a:r>
              <a:rPr lang="fr-BE" sz="1200" b="0" dirty="0"/>
              <a:t>« </a:t>
            </a:r>
            <a:r>
              <a:rPr lang="fr-BE" sz="1200" b="1" dirty="0"/>
              <a:t>écosystème dual</a:t>
            </a:r>
            <a:r>
              <a:rPr lang="fr-BE" sz="1200" b="0" dirty="0"/>
              <a:t> » </a:t>
            </a:r>
          </a:p>
          <a:p>
            <a:pPr lvl="1"/>
            <a:r>
              <a:rPr lang="fr-BE" sz="1200" b="0" dirty="0"/>
              <a:t>(9/14) R</a:t>
            </a:r>
            <a:r>
              <a:rPr lang="fr-BE" sz="1200" b="1" dirty="0"/>
              <a:t>éseautage international </a:t>
            </a:r>
          </a:p>
          <a:p>
            <a:pPr lvl="1"/>
            <a:r>
              <a:rPr lang="fr-BE" sz="1200" b="0" dirty="0"/>
              <a:t>(10) Supporter la télédétection dans les appels à projet </a:t>
            </a:r>
            <a:r>
              <a:rPr lang="fr-BE" sz="1200" b="1" dirty="0"/>
              <a:t>Skywin</a:t>
            </a:r>
          </a:p>
          <a:p>
            <a:pPr lvl="1"/>
            <a:r>
              <a:rPr lang="fr-BE" sz="1200" b="0" dirty="0"/>
              <a:t>(8/12) Renforcer les </a:t>
            </a:r>
            <a:r>
              <a:rPr lang="fr-BE" sz="1200" b="1" dirty="0"/>
              <a:t>compétences scientifiques </a:t>
            </a:r>
          </a:p>
          <a:p>
            <a:pPr lvl="1"/>
            <a:r>
              <a:rPr lang="fr-BE" sz="1200" b="0" dirty="0"/>
              <a:t>(13) Soutenir </a:t>
            </a:r>
            <a:r>
              <a:rPr lang="fr-BE" sz="1200" b="1" dirty="0"/>
              <a:t>secteur privé </a:t>
            </a:r>
            <a:r>
              <a:rPr lang="fr-BE" sz="1200" b="0" dirty="0"/>
              <a:t>: budgets et organisation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3A2E71B5-9DAA-418B-999E-33539D52E743}"/>
              </a:ext>
            </a:extLst>
          </p:cNvPr>
          <p:cNvGrpSpPr/>
          <p:nvPr/>
        </p:nvGrpSpPr>
        <p:grpSpPr>
          <a:xfrm>
            <a:off x="5559" y="817492"/>
            <a:ext cx="621070" cy="1180817"/>
            <a:chOff x="284843" y="3101"/>
            <a:chExt cx="621070" cy="1180817"/>
          </a:xfrm>
        </p:grpSpPr>
        <p:sp>
          <p:nvSpPr>
            <p:cNvPr id="36" name="Flèche : chevron 35">
              <a:extLst>
                <a:ext uri="{FF2B5EF4-FFF2-40B4-BE49-F238E27FC236}">
                  <a16:creationId xmlns:a16="http://schemas.microsoft.com/office/drawing/2014/main" id="{AD2FA7E4-EA25-40B2-8CCA-545589F967D7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Flèche : chevron 4">
              <a:extLst>
                <a:ext uri="{FF2B5EF4-FFF2-40B4-BE49-F238E27FC236}">
                  <a16:creationId xmlns:a16="http://schemas.microsoft.com/office/drawing/2014/main" id="{C60FEBC7-56E5-4E33-ADA0-CBE0A2C58CDC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23" name="Rectangle : avec coins supérieurs arrondis 22">
            <a:extLst>
              <a:ext uri="{FF2B5EF4-FFF2-40B4-BE49-F238E27FC236}">
                <a16:creationId xmlns:a16="http://schemas.microsoft.com/office/drawing/2014/main" id="{9D208FB0-058A-4335-A42E-53AEBFDAD692}"/>
              </a:ext>
            </a:extLst>
          </p:cNvPr>
          <p:cNvSpPr/>
          <p:nvPr/>
        </p:nvSpPr>
        <p:spPr>
          <a:xfrm rot="5400000">
            <a:off x="227242" y="1365352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8D8A70C-E977-4D14-B61D-E6A407260A95}"/>
              </a:ext>
            </a:extLst>
          </p:cNvPr>
          <p:cNvGrpSpPr/>
          <p:nvPr/>
        </p:nvGrpSpPr>
        <p:grpSpPr>
          <a:xfrm>
            <a:off x="5559" y="1573947"/>
            <a:ext cx="621070" cy="1180817"/>
            <a:chOff x="284843" y="759556"/>
            <a:chExt cx="621070" cy="1180817"/>
          </a:xfrm>
        </p:grpSpPr>
        <p:sp>
          <p:nvSpPr>
            <p:cNvPr id="34" name="Flèche : chevron 33">
              <a:extLst>
                <a:ext uri="{FF2B5EF4-FFF2-40B4-BE49-F238E27FC236}">
                  <a16:creationId xmlns:a16="http://schemas.microsoft.com/office/drawing/2014/main" id="{5BC09E1B-9F29-4DB5-B9C5-4F6AF367547B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Flèche : chevron 7">
              <a:extLst>
                <a:ext uri="{FF2B5EF4-FFF2-40B4-BE49-F238E27FC236}">
                  <a16:creationId xmlns:a16="http://schemas.microsoft.com/office/drawing/2014/main" id="{9B8416F9-A7D6-4737-8978-111280B25185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rgbClr val="FFFFFF"/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sp>
        <p:nvSpPr>
          <p:cNvPr id="25" name="Rectangle : avec coins supérieurs arrondis 24">
            <a:extLst>
              <a:ext uri="{FF2B5EF4-FFF2-40B4-BE49-F238E27FC236}">
                <a16:creationId xmlns:a16="http://schemas.microsoft.com/office/drawing/2014/main" id="{4568FEE6-361F-42FF-B651-DE3699A38E0F}"/>
              </a:ext>
            </a:extLst>
          </p:cNvPr>
          <p:cNvSpPr/>
          <p:nvPr/>
        </p:nvSpPr>
        <p:spPr>
          <a:xfrm rot="5400000">
            <a:off x="231813" y="2121387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34C177CE-7D6E-44B2-B7BB-6E9982F9D96E}"/>
              </a:ext>
            </a:extLst>
          </p:cNvPr>
          <p:cNvGrpSpPr/>
          <p:nvPr/>
        </p:nvGrpSpPr>
        <p:grpSpPr>
          <a:xfrm>
            <a:off x="5559" y="2330401"/>
            <a:ext cx="621070" cy="1180817"/>
            <a:chOff x="284843" y="1516010"/>
            <a:chExt cx="621070" cy="1180817"/>
          </a:xfrm>
        </p:grpSpPr>
        <p:sp>
          <p:nvSpPr>
            <p:cNvPr id="32" name="Flèche : chevron 31">
              <a:extLst>
                <a:ext uri="{FF2B5EF4-FFF2-40B4-BE49-F238E27FC236}">
                  <a16:creationId xmlns:a16="http://schemas.microsoft.com/office/drawing/2014/main" id="{E6C39FE5-A0D1-4007-9976-C05ABCCED860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Flèche : chevron 10">
              <a:extLst>
                <a:ext uri="{FF2B5EF4-FFF2-40B4-BE49-F238E27FC236}">
                  <a16:creationId xmlns:a16="http://schemas.microsoft.com/office/drawing/2014/main" id="{9A7ADC0D-7AE8-4E83-9357-470C8DA89AA2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1"/>
                  </a:solidFill>
                  <a:latin typeface="+mn-lt"/>
                </a:rPr>
                <a:t>Stratégie </a:t>
              </a:r>
              <a:r>
                <a:rPr lang="fr-BE" sz="700" kern="1200" dirty="0">
                  <a:solidFill>
                    <a:schemeClr val="accent1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27" name="Rectangle : avec coins supérieurs arrondis 26">
            <a:extLst>
              <a:ext uri="{FF2B5EF4-FFF2-40B4-BE49-F238E27FC236}">
                <a16:creationId xmlns:a16="http://schemas.microsoft.com/office/drawing/2014/main" id="{8AACCEE7-221F-4C91-8425-97A483A676E0}"/>
              </a:ext>
            </a:extLst>
          </p:cNvPr>
          <p:cNvSpPr/>
          <p:nvPr/>
        </p:nvSpPr>
        <p:spPr>
          <a:xfrm rot="5400000">
            <a:off x="219752" y="2878804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8C1E2314-E13C-4E9F-8F62-A71065592343}"/>
              </a:ext>
            </a:extLst>
          </p:cNvPr>
          <p:cNvGrpSpPr/>
          <p:nvPr/>
        </p:nvGrpSpPr>
        <p:grpSpPr>
          <a:xfrm>
            <a:off x="5559" y="3086856"/>
            <a:ext cx="621070" cy="1180817"/>
            <a:chOff x="284843" y="2272465"/>
            <a:chExt cx="621070" cy="1180817"/>
          </a:xfrm>
        </p:grpSpPr>
        <p:sp>
          <p:nvSpPr>
            <p:cNvPr id="30" name="Flèche : chevron 29">
              <a:extLst>
                <a:ext uri="{FF2B5EF4-FFF2-40B4-BE49-F238E27FC236}">
                  <a16:creationId xmlns:a16="http://schemas.microsoft.com/office/drawing/2014/main" id="{0C421702-D1CF-4EB9-B969-6BB9B060C39E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Flèche : chevron 13">
              <a:extLst>
                <a:ext uri="{FF2B5EF4-FFF2-40B4-BE49-F238E27FC236}">
                  <a16:creationId xmlns:a16="http://schemas.microsoft.com/office/drawing/2014/main" id="{F0596AFD-CA5C-4B8D-8106-A892EE0F0036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sp>
        <p:nvSpPr>
          <p:cNvPr id="29" name="Rectangle : avec coins supérieurs arrondis 28">
            <a:extLst>
              <a:ext uri="{FF2B5EF4-FFF2-40B4-BE49-F238E27FC236}">
                <a16:creationId xmlns:a16="http://schemas.microsoft.com/office/drawing/2014/main" id="{61C15B91-5886-49B4-A08F-A4691C6015AF}"/>
              </a:ext>
            </a:extLst>
          </p:cNvPr>
          <p:cNvSpPr/>
          <p:nvPr/>
        </p:nvSpPr>
        <p:spPr>
          <a:xfrm rot="5400000">
            <a:off x="231813" y="3634297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193537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68D368-0C62-44F1-B0D4-4C223DB1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Stratégie GTCOWAL </a:t>
            </a:r>
            <a:r>
              <a:rPr lang="fr-BE" dirty="0">
                <a:sym typeface="Wingdings" panose="05000000000000000000" pitchFamily="2" charset="2"/>
              </a:rPr>
              <a:t></a:t>
            </a:r>
            <a:r>
              <a:rPr lang="fr-BE" dirty="0"/>
              <a:t> PSGW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EEAAA8-BBA5-4D19-A252-EAC807EC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BE" b="1" dirty="0"/>
              <a:t>Traduire le position </a:t>
            </a:r>
            <a:r>
              <a:rPr lang="fr-BE" b="1" dirty="0" err="1"/>
              <a:t>paper</a:t>
            </a:r>
            <a:r>
              <a:rPr lang="fr-BE" b="1" dirty="0"/>
              <a:t> dans le PSGW</a:t>
            </a:r>
          </a:p>
          <a:p>
            <a:pPr marL="457200" lvl="1" indent="0">
              <a:buNone/>
            </a:pPr>
            <a:r>
              <a:rPr lang="fr-BE" dirty="0"/>
              <a:t>Brainstorming (ISSeP/CRAW/ex-DGO6/DGO3/DGM)</a:t>
            </a:r>
          </a:p>
          <a:p>
            <a:pPr marL="457200" lvl="1" indent="0">
              <a:buNone/>
            </a:pPr>
            <a:r>
              <a:rPr lang="fr-BE" dirty="0">
                <a:sym typeface="Wingdings" panose="05000000000000000000" pitchFamily="2" charset="2"/>
              </a:rPr>
              <a:t> </a:t>
            </a:r>
            <a:r>
              <a:rPr lang="fr-BE" dirty="0"/>
              <a:t>Proposition d’action PSGW (approuvée GTCOWAL) </a:t>
            </a:r>
          </a:p>
          <a:p>
            <a:pPr marL="457200" lvl="1" indent="0">
              <a:buNone/>
            </a:pPr>
            <a:r>
              <a:rPr lang="fr-BE" dirty="0">
                <a:sym typeface="Wingdings" panose="05000000000000000000" pitchFamily="2" charset="2"/>
              </a:rPr>
              <a:t> </a:t>
            </a:r>
            <a:r>
              <a:rPr lang="fr-BE" dirty="0"/>
              <a:t>Futur : Comité Stratégique de la Géomatique (CSG) et GW</a:t>
            </a:r>
          </a:p>
          <a:p>
            <a:r>
              <a:rPr lang="fr-BE" b="1" dirty="0"/>
              <a:t>Contexte</a:t>
            </a:r>
            <a:r>
              <a:rPr lang="fr-BE" dirty="0"/>
              <a:t> : dans le chapeau des actions</a:t>
            </a:r>
          </a:p>
          <a:p>
            <a:pPr lvl="1"/>
            <a:r>
              <a:rPr lang="fr-BE" dirty="0"/>
              <a:t>Croissance des activités spatiales ces 20 dernières années</a:t>
            </a:r>
          </a:p>
          <a:p>
            <a:pPr lvl="1"/>
            <a:r>
              <a:rPr lang="fr-BE" dirty="0"/>
              <a:t>Définition de la télédétection selon le GTCOWAL</a:t>
            </a:r>
          </a:p>
          <a:p>
            <a:pPr lvl="1"/>
            <a:r>
              <a:rPr lang="fr-BE" dirty="0"/>
              <a:t>Besoin concertation, mutualisation, gouvernance &gt; nouvelle action</a:t>
            </a:r>
          </a:p>
          <a:p>
            <a:r>
              <a:rPr lang="fr-BE" b="1" dirty="0"/>
              <a:t>Proposition d’action PSGW &gt; 3 piliers</a:t>
            </a:r>
          </a:p>
          <a:p>
            <a:pPr lvl="1"/>
            <a:r>
              <a:rPr lang="fr-BE" dirty="0"/>
              <a:t>Un mandat : Gouverner et faciliter l’accès aux données </a:t>
            </a:r>
          </a:p>
          <a:p>
            <a:pPr lvl="1"/>
            <a:r>
              <a:rPr lang="fr-BE" dirty="0"/>
              <a:t>Un écosystème </a:t>
            </a:r>
          </a:p>
          <a:p>
            <a:pPr lvl="1"/>
            <a:r>
              <a:rPr lang="fr-BE" dirty="0"/>
              <a:t>Un lieu de support (de/vers l’extérieur pour + d’innovation)</a:t>
            </a:r>
          </a:p>
          <a:p>
            <a:pPr lvl="1"/>
            <a:endParaRPr lang="fr-FR" dirty="0"/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DBAD104B-EBF4-480D-B14C-225A684BFE9E}"/>
              </a:ext>
            </a:extLst>
          </p:cNvPr>
          <p:cNvGrpSpPr/>
          <p:nvPr/>
        </p:nvGrpSpPr>
        <p:grpSpPr>
          <a:xfrm>
            <a:off x="5559" y="843558"/>
            <a:ext cx="621070" cy="1180817"/>
            <a:chOff x="284843" y="3101"/>
            <a:chExt cx="621070" cy="1180817"/>
          </a:xfrm>
        </p:grpSpPr>
        <p:sp>
          <p:nvSpPr>
            <p:cNvPr id="20" name="Flèche : chevron 19">
              <a:extLst>
                <a:ext uri="{FF2B5EF4-FFF2-40B4-BE49-F238E27FC236}">
                  <a16:creationId xmlns:a16="http://schemas.microsoft.com/office/drawing/2014/main" id="{6F7D4360-26BD-4C45-9E7D-F003E171028E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Flèche : chevron 4">
              <a:extLst>
                <a:ext uri="{FF2B5EF4-FFF2-40B4-BE49-F238E27FC236}">
                  <a16:creationId xmlns:a16="http://schemas.microsoft.com/office/drawing/2014/main" id="{0F82A79D-B6D2-4EA3-84D1-547B80041FA2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7" name="Rectangle : avec coins supérieurs arrondis 6">
            <a:extLst>
              <a:ext uri="{FF2B5EF4-FFF2-40B4-BE49-F238E27FC236}">
                <a16:creationId xmlns:a16="http://schemas.microsoft.com/office/drawing/2014/main" id="{FD899998-FC69-4F1C-BD16-A086AF362AF1}"/>
              </a:ext>
            </a:extLst>
          </p:cNvPr>
          <p:cNvSpPr/>
          <p:nvPr/>
        </p:nvSpPr>
        <p:spPr>
          <a:xfrm rot="5400000">
            <a:off x="227242" y="1277591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50664C0C-E122-4700-8AA4-8FA3F460D1EB}"/>
              </a:ext>
            </a:extLst>
          </p:cNvPr>
          <p:cNvGrpSpPr/>
          <p:nvPr/>
        </p:nvGrpSpPr>
        <p:grpSpPr>
          <a:xfrm>
            <a:off x="5559" y="1600013"/>
            <a:ext cx="621070" cy="1180817"/>
            <a:chOff x="284843" y="759556"/>
            <a:chExt cx="621070" cy="1180817"/>
          </a:xfrm>
        </p:grpSpPr>
        <p:sp>
          <p:nvSpPr>
            <p:cNvPr id="18" name="Flèche : chevron 17">
              <a:extLst>
                <a:ext uri="{FF2B5EF4-FFF2-40B4-BE49-F238E27FC236}">
                  <a16:creationId xmlns:a16="http://schemas.microsoft.com/office/drawing/2014/main" id="{4BFF0748-50B1-4B25-BB36-CF8461A97422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Flèche : chevron 7">
              <a:extLst>
                <a:ext uri="{FF2B5EF4-FFF2-40B4-BE49-F238E27FC236}">
                  <a16:creationId xmlns:a16="http://schemas.microsoft.com/office/drawing/2014/main" id="{A09CE228-E675-4154-886B-33545BA3E9DC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rgbClr val="7030A0"/>
                  </a:solidFill>
                  <a:latin typeface="Verdana"/>
                  <a:ea typeface="+mn-ea"/>
                  <a:cs typeface="+mn-cs"/>
                </a:rPr>
                <a:t>14 </a:t>
              </a:r>
              <a:r>
                <a:rPr lang="fr-BE" sz="700" kern="1200" dirty="0">
                  <a:solidFill>
                    <a:schemeClr val="accent4">
                      <a:lumMod val="75000"/>
                    </a:schemeClr>
                  </a:solidFill>
                  <a:latin typeface="Verdana"/>
                  <a:ea typeface="+mn-ea"/>
                  <a:cs typeface="+mn-cs"/>
                </a:rPr>
                <a:t>propositions</a:t>
              </a:r>
            </a:p>
          </p:txBody>
        </p:sp>
      </p:grpSp>
      <p:sp>
        <p:nvSpPr>
          <p:cNvPr id="9" name="Rectangle : avec coins supérieurs arrondis 8">
            <a:extLst>
              <a:ext uri="{FF2B5EF4-FFF2-40B4-BE49-F238E27FC236}">
                <a16:creationId xmlns:a16="http://schemas.microsoft.com/office/drawing/2014/main" id="{AE51B73B-64F9-49C6-8A7A-A071CCEA5FE3}"/>
              </a:ext>
            </a:extLst>
          </p:cNvPr>
          <p:cNvSpPr/>
          <p:nvPr/>
        </p:nvSpPr>
        <p:spPr>
          <a:xfrm rot="5400000">
            <a:off x="231813" y="2033626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76994B7F-956E-4157-996E-401AFA2B5203}"/>
              </a:ext>
            </a:extLst>
          </p:cNvPr>
          <p:cNvGrpSpPr/>
          <p:nvPr/>
        </p:nvGrpSpPr>
        <p:grpSpPr>
          <a:xfrm>
            <a:off x="5559" y="2356467"/>
            <a:ext cx="621070" cy="1180817"/>
            <a:chOff x="284843" y="1516010"/>
            <a:chExt cx="621070" cy="1180817"/>
          </a:xfrm>
        </p:grpSpPr>
        <p:sp>
          <p:nvSpPr>
            <p:cNvPr id="16" name="Flèche : chevron 15">
              <a:extLst>
                <a:ext uri="{FF2B5EF4-FFF2-40B4-BE49-F238E27FC236}">
                  <a16:creationId xmlns:a16="http://schemas.microsoft.com/office/drawing/2014/main" id="{B141BE3D-0D4B-4CC6-B28B-4860FAC0C6D9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lèche : chevron 10">
              <a:extLst>
                <a:ext uri="{FF2B5EF4-FFF2-40B4-BE49-F238E27FC236}">
                  <a16:creationId xmlns:a16="http://schemas.microsoft.com/office/drawing/2014/main" id="{4BFBE21F-A8AF-4E5D-93D2-AC933F3C6EFD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latin typeface="+mn-lt"/>
                </a:rPr>
                <a:t>Stratégie </a:t>
              </a:r>
              <a:r>
                <a:rPr lang="fr-BE" sz="700" kern="1200" dirty="0">
                  <a:solidFill>
                    <a:srgbClr val="FFFFFF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11" name="Rectangle : avec coins supérieurs arrondis 10">
            <a:extLst>
              <a:ext uri="{FF2B5EF4-FFF2-40B4-BE49-F238E27FC236}">
                <a16:creationId xmlns:a16="http://schemas.microsoft.com/office/drawing/2014/main" id="{0400EBDB-E82C-47E4-BBC2-CD0ABEEF09D6}"/>
              </a:ext>
            </a:extLst>
          </p:cNvPr>
          <p:cNvSpPr/>
          <p:nvPr/>
        </p:nvSpPr>
        <p:spPr>
          <a:xfrm rot="5400000">
            <a:off x="219752" y="2791043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9B7AFF1-D7CD-4B14-BC86-0B9E35F30C66}"/>
              </a:ext>
            </a:extLst>
          </p:cNvPr>
          <p:cNvGrpSpPr/>
          <p:nvPr/>
        </p:nvGrpSpPr>
        <p:grpSpPr>
          <a:xfrm>
            <a:off x="5559" y="3112922"/>
            <a:ext cx="621070" cy="1180817"/>
            <a:chOff x="284843" y="2272465"/>
            <a:chExt cx="621070" cy="1180817"/>
          </a:xfrm>
        </p:grpSpPr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2C0B7EA2-5AC4-43DD-9DDF-59730D1C398A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lèche : chevron 13">
              <a:extLst>
                <a:ext uri="{FF2B5EF4-FFF2-40B4-BE49-F238E27FC236}">
                  <a16:creationId xmlns:a16="http://schemas.microsoft.com/office/drawing/2014/main" id="{66CDC771-3EA7-45B1-8AA4-F654AABAB040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sp>
        <p:nvSpPr>
          <p:cNvPr id="13" name="Rectangle : avec coins supérieurs arrondis 12">
            <a:extLst>
              <a:ext uri="{FF2B5EF4-FFF2-40B4-BE49-F238E27FC236}">
                <a16:creationId xmlns:a16="http://schemas.microsoft.com/office/drawing/2014/main" id="{F0203170-3D7E-4C47-B37B-E6A186C7AE71}"/>
              </a:ext>
            </a:extLst>
          </p:cNvPr>
          <p:cNvSpPr/>
          <p:nvPr/>
        </p:nvSpPr>
        <p:spPr>
          <a:xfrm rot="5400000">
            <a:off x="231813" y="3546536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97179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300F8B-1314-4DFF-9D4D-7DBE0339A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I. Gouvernance et accès aux données : </a:t>
            </a:r>
            <a:br>
              <a:rPr lang="fr-BE" dirty="0"/>
            </a:br>
            <a:r>
              <a:rPr lang="fr-BE" dirty="0"/>
              <a:t>GTCOWAL Mandat gouvernemental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E8F131-D5B6-4D34-8C6F-C1383255D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000" b="0" dirty="0"/>
              <a:t>Procédure de </a:t>
            </a:r>
            <a:r>
              <a:rPr lang="fr-BE" sz="2000" dirty="0"/>
              <a:t>désignation</a:t>
            </a:r>
            <a:r>
              <a:rPr lang="fr-BE" sz="2000" b="0" dirty="0"/>
              <a:t> avec les ministres concernés</a:t>
            </a:r>
          </a:p>
          <a:p>
            <a:r>
              <a:rPr lang="fr-BE" sz="2000" b="1" dirty="0"/>
              <a:t>Représentation</a:t>
            </a:r>
            <a:r>
              <a:rPr lang="fr-BE" sz="2000" b="0" dirty="0"/>
              <a:t> optimale des institutions</a:t>
            </a:r>
          </a:p>
          <a:p>
            <a:r>
              <a:rPr lang="fr-BE" sz="2000" b="1" dirty="0"/>
              <a:t>Interface</a:t>
            </a:r>
            <a:r>
              <a:rPr lang="fr-BE" sz="2000" b="0" dirty="0"/>
              <a:t> avec les pouvoirs locaux</a:t>
            </a:r>
          </a:p>
          <a:p>
            <a:r>
              <a:rPr lang="fr-BE" sz="2000" dirty="0"/>
              <a:t>Concertation</a:t>
            </a:r>
            <a:r>
              <a:rPr lang="fr-BE" sz="2000" b="0" dirty="0"/>
              <a:t> nécessaire dans les </a:t>
            </a:r>
            <a:r>
              <a:rPr lang="fr-BE" sz="2000" b="1" dirty="0"/>
              <a:t>acquisitions de données, projets et appels d’offres</a:t>
            </a:r>
          </a:p>
          <a:p>
            <a:r>
              <a:rPr lang="fr-BE" sz="2000" b="1" dirty="0"/>
              <a:t>Support</a:t>
            </a:r>
            <a:r>
              <a:rPr lang="fr-BE" sz="2000" b="0" dirty="0"/>
              <a:t> dans les procédures (accès aux données, logiciels, techniques, </a:t>
            </a:r>
            <a:r>
              <a:rPr lang="fr-BE" sz="2000" b="0" dirty="0" err="1"/>
              <a:t>CSCh</a:t>
            </a:r>
            <a:r>
              <a:rPr lang="fr-BE" sz="2000" b="0" dirty="0"/>
              <a:t>)</a:t>
            </a:r>
          </a:p>
          <a:p>
            <a:r>
              <a:rPr lang="fr-BE" sz="2000" b="1" dirty="0"/>
              <a:t>Partage</a:t>
            </a:r>
            <a:r>
              <a:rPr lang="fr-BE" sz="2000" b="0" dirty="0"/>
              <a:t> de compétences et veille scientifique</a:t>
            </a:r>
          </a:p>
          <a:p>
            <a:r>
              <a:rPr lang="fr-BE" sz="2000" b="1" dirty="0"/>
              <a:t>Représentation</a:t>
            </a:r>
            <a:r>
              <a:rPr lang="fr-BE" sz="2000" b="0" dirty="0"/>
              <a:t> envisagée dans les jurys </a:t>
            </a:r>
            <a:r>
              <a:rPr lang="fr-BE" sz="2000" dirty="0"/>
              <a:t>Skywin</a:t>
            </a:r>
          </a:p>
          <a:p>
            <a:pPr lvl="1"/>
            <a:endParaRPr lang="fr-BE" dirty="0"/>
          </a:p>
          <a:p>
            <a:pPr lvl="1"/>
            <a:endParaRPr lang="fr-FR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70A00908-FAA3-4C43-98F2-EADF4385179D}"/>
              </a:ext>
            </a:extLst>
          </p:cNvPr>
          <p:cNvGrpSpPr/>
          <p:nvPr/>
        </p:nvGrpSpPr>
        <p:grpSpPr>
          <a:xfrm>
            <a:off x="5559" y="817492"/>
            <a:ext cx="621070" cy="1180817"/>
            <a:chOff x="284843" y="3101"/>
            <a:chExt cx="621070" cy="1180817"/>
          </a:xfrm>
        </p:grpSpPr>
        <p:sp>
          <p:nvSpPr>
            <p:cNvPr id="19" name="Flèche : chevron 18">
              <a:extLst>
                <a:ext uri="{FF2B5EF4-FFF2-40B4-BE49-F238E27FC236}">
                  <a16:creationId xmlns:a16="http://schemas.microsoft.com/office/drawing/2014/main" id="{B93ADD61-7988-41C6-8DC8-723D7BAF0A28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Flèche : chevron 4">
              <a:extLst>
                <a:ext uri="{FF2B5EF4-FFF2-40B4-BE49-F238E27FC236}">
                  <a16:creationId xmlns:a16="http://schemas.microsoft.com/office/drawing/2014/main" id="{192296E5-0471-4E51-9B75-6E697865D901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6" name="Rectangle : avec coins supérieurs arrondis 5">
            <a:extLst>
              <a:ext uri="{FF2B5EF4-FFF2-40B4-BE49-F238E27FC236}">
                <a16:creationId xmlns:a16="http://schemas.microsoft.com/office/drawing/2014/main" id="{C706AA4E-C242-4736-9DB5-2E0B603A6F89}"/>
              </a:ext>
            </a:extLst>
          </p:cNvPr>
          <p:cNvSpPr/>
          <p:nvPr/>
        </p:nvSpPr>
        <p:spPr>
          <a:xfrm rot="5400000">
            <a:off x="227242" y="1365352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6CBE4E2-7BA2-4DF8-820A-1158BD214162}"/>
              </a:ext>
            </a:extLst>
          </p:cNvPr>
          <p:cNvGrpSpPr/>
          <p:nvPr/>
        </p:nvGrpSpPr>
        <p:grpSpPr>
          <a:xfrm>
            <a:off x="5559" y="1573947"/>
            <a:ext cx="621070" cy="1180817"/>
            <a:chOff x="284843" y="759556"/>
            <a:chExt cx="621070" cy="1180817"/>
          </a:xfrm>
        </p:grpSpPr>
        <p:sp>
          <p:nvSpPr>
            <p:cNvPr id="17" name="Flèche : chevron 16">
              <a:extLst>
                <a:ext uri="{FF2B5EF4-FFF2-40B4-BE49-F238E27FC236}">
                  <a16:creationId xmlns:a16="http://schemas.microsoft.com/office/drawing/2014/main" id="{460D4065-2F08-4305-BEB3-4D4318EDBC2A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lèche : chevron 7">
              <a:extLst>
                <a:ext uri="{FF2B5EF4-FFF2-40B4-BE49-F238E27FC236}">
                  <a16:creationId xmlns:a16="http://schemas.microsoft.com/office/drawing/2014/main" id="{41D90838-FBFC-4690-91A5-9826B55E8F9C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>
                      <a:lumMod val="75000"/>
                    </a:schemeClr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sp>
        <p:nvSpPr>
          <p:cNvPr id="8" name="Rectangle : avec coins supérieurs arrondis 7">
            <a:extLst>
              <a:ext uri="{FF2B5EF4-FFF2-40B4-BE49-F238E27FC236}">
                <a16:creationId xmlns:a16="http://schemas.microsoft.com/office/drawing/2014/main" id="{73CD38C2-3F10-4643-A7C9-AB3959AB6783}"/>
              </a:ext>
            </a:extLst>
          </p:cNvPr>
          <p:cNvSpPr/>
          <p:nvPr/>
        </p:nvSpPr>
        <p:spPr>
          <a:xfrm rot="5400000">
            <a:off x="231813" y="2121387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7B0561CB-30CE-454C-A6D2-B40019FFBC99}"/>
              </a:ext>
            </a:extLst>
          </p:cNvPr>
          <p:cNvGrpSpPr/>
          <p:nvPr/>
        </p:nvGrpSpPr>
        <p:grpSpPr>
          <a:xfrm>
            <a:off x="5559" y="2330401"/>
            <a:ext cx="621070" cy="1180817"/>
            <a:chOff x="284843" y="1516010"/>
            <a:chExt cx="621070" cy="1180817"/>
          </a:xfrm>
        </p:grpSpPr>
        <p:sp>
          <p:nvSpPr>
            <p:cNvPr id="15" name="Flèche : chevron 14">
              <a:extLst>
                <a:ext uri="{FF2B5EF4-FFF2-40B4-BE49-F238E27FC236}">
                  <a16:creationId xmlns:a16="http://schemas.microsoft.com/office/drawing/2014/main" id="{3C9F1C52-B6A0-4537-8CB5-2678DE5FC2F3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lèche : chevron 10">
              <a:extLst>
                <a:ext uri="{FF2B5EF4-FFF2-40B4-BE49-F238E27FC236}">
                  <a16:creationId xmlns:a16="http://schemas.microsoft.com/office/drawing/2014/main" id="{41D7E30E-F76D-464A-AB11-69B8E46D7863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latin typeface="+mn-lt"/>
                </a:rPr>
                <a:t>Stratégie </a:t>
              </a:r>
              <a:r>
                <a:rPr lang="fr-BE" sz="700" kern="1200" dirty="0">
                  <a:solidFill>
                    <a:srgbClr val="FFFFFF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10" name="Rectangle : avec coins supérieurs arrondis 9">
            <a:extLst>
              <a:ext uri="{FF2B5EF4-FFF2-40B4-BE49-F238E27FC236}">
                <a16:creationId xmlns:a16="http://schemas.microsoft.com/office/drawing/2014/main" id="{08365F4D-721E-409D-8F86-C9AD7AA3695A}"/>
              </a:ext>
            </a:extLst>
          </p:cNvPr>
          <p:cNvSpPr/>
          <p:nvPr/>
        </p:nvSpPr>
        <p:spPr>
          <a:xfrm rot="5400000">
            <a:off x="219752" y="2878804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A46C41AF-6A73-4209-B1B0-3D906AF0FF88}"/>
              </a:ext>
            </a:extLst>
          </p:cNvPr>
          <p:cNvGrpSpPr/>
          <p:nvPr/>
        </p:nvGrpSpPr>
        <p:grpSpPr>
          <a:xfrm>
            <a:off x="5559" y="3086856"/>
            <a:ext cx="621070" cy="1180817"/>
            <a:chOff x="284843" y="2272465"/>
            <a:chExt cx="621070" cy="1180817"/>
          </a:xfrm>
        </p:grpSpPr>
        <p:sp>
          <p:nvSpPr>
            <p:cNvPr id="13" name="Flèche : chevron 12">
              <a:extLst>
                <a:ext uri="{FF2B5EF4-FFF2-40B4-BE49-F238E27FC236}">
                  <a16:creationId xmlns:a16="http://schemas.microsoft.com/office/drawing/2014/main" id="{A31CCB95-7555-4245-B7AB-67AFC1485BE4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F45AACB2-C9B6-498B-9EDA-B714C3D998FB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sp>
        <p:nvSpPr>
          <p:cNvPr id="12" name="Rectangle : avec coins supérieurs arrondis 11">
            <a:extLst>
              <a:ext uri="{FF2B5EF4-FFF2-40B4-BE49-F238E27FC236}">
                <a16:creationId xmlns:a16="http://schemas.microsoft.com/office/drawing/2014/main" id="{D8F82242-8947-43D8-B1BB-04D9AC0C542F}"/>
              </a:ext>
            </a:extLst>
          </p:cNvPr>
          <p:cNvSpPr/>
          <p:nvPr/>
        </p:nvSpPr>
        <p:spPr>
          <a:xfrm rot="5400000">
            <a:off x="231813" y="3634297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3633377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6BC41-1AF4-4171-8AC7-AAA303A37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II. Inventaire et Coordination </a:t>
            </a:r>
            <a:br>
              <a:rPr lang="fr-BE" dirty="0"/>
            </a:br>
            <a:r>
              <a:rPr lang="fr-BE" dirty="0"/>
              <a:t>de l’écosystème wallon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D77F42-A522-480F-BE8F-3D9FD74BA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BE" b="1" dirty="0"/>
              <a:t>Inventorier</a:t>
            </a:r>
            <a:r>
              <a:rPr lang="fr-BE" dirty="0"/>
              <a:t> : </a:t>
            </a:r>
            <a:r>
              <a:rPr lang="fr-BE" b="0" dirty="0"/>
              <a:t>acteurs, compétences, </a:t>
            </a:r>
            <a:r>
              <a:rPr lang="fr-BE" dirty="0"/>
              <a:t>projets, missions, actions, logiciels</a:t>
            </a:r>
            <a:r>
              <a:rPr lang="fr-BE" b="0" dirty="0"/>
              <a:t>, infrastructures existantes &gt; </a:t>
            </a:r>
            <a:r>
              <a:rPr lang="fr-BE" b="1" dirty="0"/>
              <a:t>catalogue</a:t>
            </a:r>
            <a:endParaRPr lang="fr-BE" b="0" dirty="0"/>
          </a:p>
          <a:p>
            <a:r>
              <a:rPr lang="fr-BE" b="0" dirty="0"/>
              <a:t>Définir la </a:t>
            </a:r>
            <a:r>
              <a:rPr lang="fr-BE" b="1" dirty="0"/>
              <a:t>collaboration entre GTEO et GTCOWAL</a:t>
            </a:r>
          </a:p>
          <a:p>
            <a:r>
              <a:rPr lang="fr-BE" b="1" dirty="0">
                <a:highlight>
                  <a:srgbClr val="FFFFFF"/>
                </a:highlight>
              </a:rPr>
              <a:t>Schéma</a:t>
            </a:r>
            <a:r>
              <a:rPr lang="fr-BE" b="0" dirty="0">
                <a:highlight>
                  <a:srgbClr val="FFFFFF"/>
                </a:highlight>
              </a:rPr>
              <a:t> concerté de </a:t>
            </a:r>
            <a:r>
              <a:rPr lang="fr-BE" b="1" dirty="0">
                <a:highlight>
                  <a:srgbClr val="FFFFFF"/>
                </a:highlight>
              </a:rPr>
              <a:t>l’opérationnalisation</a:t>
            </a:r>
            <a:r>
              <a:rPr lang="fr-BE" b="0" dirty="0">
                <a:highlight>
                  <a:srgbClr val="FFFFFF"/>
                </a:highlight>
              </a:rPr>
              <a:t> des produits</a:t>
            </a:r>
            <a:r>
              <a:rPr lang="fr-BE" dirty="0">
                <a:highlight>
                  <a:srgbClr val="FFFFFF"/>
                </a:highlight>
              </a:rPr>
              <a:t> </a:t>
            </a:r>
            <a:r>
              <a:rPr lang="fr-BE" b="0" dirty="0"/>
              <a:t>(statuts légaux, propriété intellectuelle, respect de la vie privée, licences, outils de financement, TRL  </a:t>
            </a:r>
            <a:r>
              <a:rPr lang="fr-BE" b="0" dirty="0" err="1"/>
              <a:t>technology</a:t>
            </a:r>
            <a:r>
              <a:rPr lang="fr-BE" b="0" dirty="0"/>
              <a:t> </a:t>
            </a:r>
            <a:r>
              <a:rPr lang="fr-BE" b="0" dirty="0" err="1"/>
              <a:t>readiness</a:t>
            </a:r>
            <a:r>
              <a:rPr lang="fr-BE" b="0" dirty="0"/>
              <a:t> </a:t>
            </a:r>
            <a:r>
              <a:rPr lang="fr-BE" b="0" dirty="0" err="1"/>
              <a:t>level</a:t>
            </a:r>
            <a:r>
              <a:rPr lang="fr-BE" b="0" dirty="0"/>
              <a:t>-)</a:t>
            </a:r>
          </a:p>
          <a:p>
            <a:r>
              <a:rPr lang="fr-BE" b="1" dirty="0"/>
              <a:t>Tester les infrastructures/ plateformes de stockage et calcul – CGS/DIAS/DTIC </a:t>
            </a:r>
            <a:r>
              <a:rPr lang="fr-BE" b="0" dirty="0"/>
              <a:t>(inventaire existant, choix 3-4 projets, besoins, Service </a:t>
            </a:r>
            <a:r>
              <a:rPr lang="fr-BE" b="0" dirty="0" err="1"/>
              <a:t>Level</a:t>
            </a:r>
            <a:r>
              <a:rPr lang="fr-BE" b="0" dirty="0"/>
              <a:t> </a:t>
            </a:r>
            <a:r>
              <a:rPr lang="fr-BE" b="0" dirty="0" err="1"/>
              <a:t>Agreements</a:t>
            </a:r>
            <a:r>
              <a:rPr lang="fr-BE" b="0" dirty="0"/>
              <a:t>)</a:t>
            </a:r>
          </a:p>
          <a:p>
            <a:r>
              <a:rPr lang="fr-BE" dirty="0"/>
              <a:t>Evaluation des </a:t>
            </a:r>
            <a:r>
              <a:rPr lang="fr-BE" b="1" dirty="0"/>
              <a:t>besoins en formation </a:t>
            </a:r>
            <a:r>
              <a:rPr lang="fr-BE" b="0" dirty="0"/>
              <a:t>(logiciels, données, services, …) et prestataires disponibles pour EAP</a:t>
            </a:r>
          </a:p>
          <a:p>
            <a:endParaRPr lang="fr-BE" dirty="0"/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9432F944-AB08-4802-B648-89DEDD3013C9}"/>
              </a:ext>
            </a:extLst>
          </p:cNvPr>
          <p:cNvGrpSpPr/>
          <p:nvPr/>
        </p:nvGrpSpPr>
        <p:grpSpPr>
          <a:xfrm>
            <a:off x="5559" y="843558"/>
            <a:ext cx="621070" cy="1180817"/>
            <a:chOff x="284843" y="3101"/>
            <a:chExt cx="621070" cy="1180817"/>
          </a:xfrm>
        </p:grpSpPr>
        <p:sp>
          <p:nvSpPr>
            <p:cNvPr id="19" name="Flèche : chevron 18">
              <a:extLst>
                <a:ext uri="{FF2B5EF4-FFF2-40B4-BE49-F238E27FC236}">
                  <a16:creationId xmlns:a16="http://schemas.microsoft.com/office/drawing/2014/main" id="{3B452226-8651-4717-9371-9EC22925E939}"/>
                </a:ext>
              </a:extLst>
            </p:cNvPr>
            <p:cNvSpPr/>
            <p:nvPr/>
          </p:nvSpPr>
          <p:spPr>
            <a:xfrm rot="5400000">
              <a:off x="4969" y="282975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Flèche : chevron 4">
              <a:extLst>
                <a:ext uri="{FF2B5EF4-FFF2-40B4-BE49-F238E27FC236}">
                  <a16:creationId xmlns:a16="http://schemas.microsoft.com/office/drawing/2014/main" id="{59D7AC07-3AE7-41FA-8608-880A5C051410}"/>
                </a:ext>
              </a:extLst>
            </p:cNvPr>
            <p:cNvSpPr txBox="1"/>
            <p:nvPr/>
          </p:nvSpPr>
          <p:spPr>
            <a:xfrm>
              <a:off x="284844" y="313636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/>
                  </a:solidFill>
                  <a:latin typeface="Verdana"/>
                  <a:ea typeface="+mn-ea"/>
                  <a:cs typeface="+mn-cs"/>
                </a:rPr>
                <a:t>Contexte</a:t>
              </a:r>
            </a:p>
          </p:txBody>
        </p:sp>
      </p:grpSp>
      <p:sp>
        <p:nvSpPr>
          <p:cNvPr id="6" name="Rectangle : avec coins supérieurs arrondis 5">
            <a:extLst>
              <a:ext uri="{FF2B5EF4-FFF2-40B4-BE49-F238E27FC236}">
                <a16:creationId xmlns:a16="http://schemas.microsoft.com/office/drawing/2014/main" id="{81D49302-0237-4B08-A869-983BF4507655}"/>
              </a:ext>
            </a:extLst>
          </p:cNvPr>
          <p:cNvSpPr/>
          <p:nvPr/>
        </p:nvSpPr>
        <p:spPr>
          <a:xfrm rot="5400000">
            <a:off x="227242" y="1277591"/>
            <a:ext cx="870283" cy="2215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4E61439-87D9-45FF-AC1F-A23A636E2EF0}"/>
              </a:ext>
            </a:extLst>
          </p:cNvPr>
          <p:cNvGrpSpPr/>
          <p:nvPr/>
        </p:nvGrpSpPr>
        <p:grpSpPr>
          <a:xfrm>
            <a:off x="5559" y="1600013"/>
            <a:ext cx="621070" cy="1180817"/>
            <a:chOff x="284843" y="759556"/>
            <a:chExt cx="621070" cy="1180817"/>
          </a:xfrm>
        </p:grpSpPr>
        <p:sp>
          <p:nvSpPr>
            <p:cNvPr id="17" name="Flèche : chevron 16">
              <a:extLst>
                <a:ext uri="{FF2B5EF4-FFF2-40B4-BE49-F238E27FC236}">
                  <a16:creationId xmlns:a16="http://schemas.microsoft.com/office/drawing/2014/main" id="{1C55313A-054C-4218-8C20-0EAACC9230EC}"/>
                </a:ext>
              </a:extLst>
            </p:cNvPr>
            <p:cNvSpPr/>
            <p:nvPr/>
          </p:nvSpPr>
          <p:spPr>
            <a:xfrm rot="5400000">
              <a:off x="4969" y="1039430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1488257"/>
                <a:satOff val="8966"/>
                <a:lumOff val="719"/>
                <a:alphaOff val="0"/>
              </a:schemeClr>
            </a:lnRef>
            <a:fillRef idx="1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0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Flèche : chevron 7">
              <a:extLst>
                <a:ext uri="{FF2B5EF4-FFF2-40B4-BE49-F238E27FC236}">
                  <a16:creationId xmlns:a16="http://schemas.microsoft.com/office/drawing/2014/main" id="{72FD10CF-062D-41C2-BD10-0FD5E51703A8}"/>
                </a:ext>
              </a:extLst>
            </p:cNvPr>
            <p:cNvSpPr txBox="1"/>
            <p:nvPr/>
          </p:nvSpPr>
          <p:spPr>
            <a:xfrm>
              <a:off x="284844" y="1070091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4">
                      <a:lumMod val="75000"/>
                    </a:schemeClr>
                  </a:solidFill>
                  <a:latin typeface="Verdana"/>
                  <a:ea typeface="+mn-ea"/>
                  <a:cs typeface="+mn-cs"/>
                </a:rPr>
                <a:t>14 propositions</a:t>
              </a:r>
            </a:p>
          </p:txBody>
        </p:sp>
      </p:grpSp>
      <p:sp>
        <p:nvSpPr>
          <p:cNvPr id="8" name="Rectangle : avec coins supérieurs arrondis 7">
            <a:extLst>
              <a:ext uri="{FF2B5EF4-FFF2-40B4-BE49-F238E27FC236}">
                <a16:creationId xmlns:a16="http://schemas.microsoft.com/office/drawing/2014/main" id="{9E6800EE-350D-48E2-ACAE-0002BE185DED}"/>
              </a:ext>
            </a:extLst>
          </p:cNvPr>
          <p:cNvSpPr/>
          <p:nvPr/>
        </p:nvSpPr>
        <p:spPr>
          <a:xfrm rot="5400000">
            <a:off x="231813" y="2033626"/>
            <a:ext cx="870283" cy="3054"/>
          </a:xfrm>
          <a:prstGeom prst="round2SameRect">
            <a:avLst/>
          </a:pr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FF6E3392-5CDD-4E19-8476-F052736BA9E7}"/>
              </a:ext>
            </a:extLst>
          </p:cNvPr>
          <p:cNvGrpSpPr/>
          <p:nvPr/>
        </p:nvGrpSpPr>
        <p:grpSpPr>
          <a:xfrm>
            <a:off x="5559" y="2356467"/>
            <a:ext cx="621070" cy="1180817"/>
            <a:chOff x="284843" y="1516010"/>
            <a:chExt cx="621070" cy="1180817"/>
          </a:xfrm>
        </p:grpSpPr>
        <p:sp>
          <p:nvSpPr>
            <p:cNvPr id="15" name="Flèche : chevron 14">
              <a:extLst>
                <a:ext uri="{FF2B5EF4-FFF2-40B4-BE49-F238E27FC236}">
                  <a16:creationId xmlns:a16="http://schemas.microsoft.com/office/drawing/2014/main" id="{6D0830F3-2B62-4BA2-B799-0AC6297377B8}"/>
                </a:ext>
              </a:extLst>
            </p:cNvPr>
            <p:cNvSpPr/>
            <p:nvPr/>
          </p:nvSpPr>
          <p:spPr>
            <a:xfrm rot="5400000">
              <a:off x="4969" y="1795884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2976513"/>
                <a:satOff val="17933"/>
                <a:lumOff val="1437"/>
                <a:alphaOff val="0"/>
              </a:schemeClr>
            </a:lnRef>
            <a:fillRef idx="1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0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Flèche : chevron 10">
              <a:extLst>
                <a:ext uri="{FF2B5EF4-FFF2-40B4-BE49-F238E27FC236}">
                  <a16:creationId xmlns:a16="http://schemas.microsoft.com/office/drawing/2014/main" id="{58993041-A4E7-4FBF-AA9B-EECD40336C56}"/>
                </a:ext>
              </a:extLst>
            </p:cNvPr>
            <p:cNvSpPr txBox="1"/>
            <p:nvPr/>
          </p:nvSpPr>
          <p:spPr>
            <a:xfrm>
              <a:off x="284844" y="1826545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latin typeface="+mn-lt"/>
                </a:rPr>
                <a:t>Stratégie </a:t>
              </a:r>
              <a:r>
                <a:rPr lang="fr-BE" sz="700" kern="1200" dirty="0">
                  <a:solidFill>
                    <a:srgbClr val="FFFFFF"/>
                  </a:solidFill>
                  <a:latin typeface="+mn-lt"/>
                  <a:ea typeface="+mn-ea"/>
                  <a:cs typeface="+mn-cs"/>
                </a:rPr>
                <a:t>GTCOWAL</a:t>
              </a:r>
            </a:p>
          </p:txBody>
        </p:sp>
      </p:grpSp>
      <p:sp>
        <p:nvSpPr>
          <p:cNvPr id="10" name="Rectangle : avec coins supérieurs arrondis 9">
            <a:extLst>
              <a:ext uri="{FF2B5EF4-FFF2-40B4-BE49-F238E27FC236}">
                <a16:creationId xmlns:a16="http://schemas.microsoft.com/office/drawing/2014/main" id="{5D429206-C21A-4340-8388-71EC60238BC1}"/>
              </a:ext>
            </a:extLst>
          </p:cNvPr>
          <p:cNvSpPr/>
          <p:nvPr/>
        </p:nvSpPr>
        <p:spPr>
          <a:xfrm rot="5400000">
            <a:off x="219752" y="2791043"/>
            <a:ext cx="870283" cy="1130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24450F2B-92AE-4C34-8E3B-D1922D8265B3}"/>
              </a:ext>
            </a:extLst>
          </p:cNvPr>
          <p:cNvGrpSpPr/>
          <p:nvPr/>
        </p:nvGrpSpPr>
        <p:grpSpPr>
          <a:xfrm>
            <a:off x="5559" y="3112922"/>
            <a:ext cx="621070" cy="1180817"/>
            <a:chOff x="284843" y="2272465"/>
            <a:chExt cx="621070" cy="1180817"/>
          </a:xfrm>
        </p:grpSpPr>
        <p:sp>
          <p:nvSpPr>
            <p:cNvPr id="13" name="Flèche : chevron 12">
              <a:extLst>
                <a:ext uri="{FF2B5EF4-FFF2-40B4-BE49-F238E27FC236}">
                  <a16:creationId xmlns:a16="http://schemas.microsoft.com/office/drawing/2014/main" id="{EB55F65D-C1FC-4383-B87D-C49A88D0433D}"/>
                </a:ext>
              </a:extLst>
            </p:cNvPr>
            <p:cNvSpPr/>
            <p:nvPr/>
          </p:nvSpPr>
          <p:spPr>
            <a:xfrm rot="5400000">
              <a:off x="4969" y="2552339"/>
              <a:ext cx="1180817" cy="621069"/>
            </a:xfrm>
            <a:prstGeom prst="chevron">
              <a:avLst/>
            </a:prstGeom>
          </p:spPr>
          <p:style>
            <a:lnRef idx="2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1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0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Flèche : chevron 13">
              <a:extLst>
                <a:ext uri="{FF2B5EF4-FFF2-40B4-BE49-F238E27FC236}">
                  <a16:creationId xmlns:a16="http://schemas.microsoft.com/office/drawing/2014/main" id="{0AC6838B-56B6-4F13-A36B-4254D2611BC3}"/>
                </a:ext>
              </a:extLst>
            </p:cNvPr>
            <p:cNvSpPr txBox="1"/>
            <p:nvPr/>
          </p:nvSpPr>
          <p:spPr>
            <a:xfrm>
              <a:off x="284844" y="2583000"/>
              <a:ext cx="621069" cy="5597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445" tIns="4445" rIns="4445" bIns="4445" numCol="1" spcCol="1270" anchor="ctr" anchorCtr="0">
              <a:noAutofit/>
            </a:bodyPr>
            <a:lstStyle/>
            <a:p>
              <a:pPr marL="0" lvl="0" indent="0" algn="ctr" defTabSz="311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BE" sz="700" kern="1200" dirty="0">
                  <a:solidFill>
                    <a:schemeClr val="accent5"/>
                  </a:solidFill>
                  <a:latin typeface="Verdana"/>
                  <a:ea typeface="+mn-ea"/>
                  <a:cs typeface="+mn-cs"/>
                </a:rPr>
                <a:t>Com</a:t>
              </a:r>
            </a:p>
          </p:txBody>
        </p:sp>
      </p:grpSp>
      <p:sp>
        <p:nvSpPr>
          <p:cNvPr id="12" name="Rectangle : avec coins supérieurs arrondis 11">
            <a:extLst>
              <a:ext uri="{FF2B5EF4-FFF2-40B4-BE49-F238E27FC236}">
                <a16:creationId xmlns:a16="http://schemas.microsoft.com/office/drawing/2014/main" id="{56FA16D9-1E37-4AF8-9EDC-C152BBC14945}"/>
              </a:ext>
            </a:extLst>
          </p:cNvPr>
          <p:cNvSpPr/>
          <p:nvPr/>
        </p:nvSpPr>
        <p:spPr>
          <a:xfrm rot="5400000">
            <a:off x="231813" y="3546536"/>
            <a:ext cx="870283" cy="3054"/>
          </a:xfrm>
          <a:prstGeom prst="round2SameRect">
            <a:avLst/>
          </a:prstGeom>
          <a:ln>
            <a:noFill/>
          </a:ln>
        </p:spPr>
        <p:style>
          <a:lnRef idx="2">
            <a:scrgbClr r="0" g="0" b="0"/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6654908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</TotalTime>
  <Words>663</Words>
  <Application>Microsoft Office PowerPoint</Application>
  <PresentationFormat>Affichage à l'écran (16:9)</PresentationFormat>
  <Paragraphs>165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ＭＳ Ｐゴシック</vt:lpstr>
      <vt:lpstr>Arial</vt:lpstr>
      <vt:lpstr>Calibri</vt:lpstr>
      <vt:lpstr>Geneva</vt:lpstr>
      <vt:lpstr>Times New Roman</vt:lpstr>
      <vt:lpstr>Verdana</vt:lpstr>
      <vt:lpstr>Wingdings</vt:lpstr>
      <vt:lpstr>Thème Office</vt:lpstr>
      <vt:lpstr>Présentation PowerPoint</vt:lpstr>
      <vt:lpstr>Télédétection et administration :  un processus concerté</vt:lpstr>
      <vt:lpstr>Un duo : géomatique / télédétection</vt:lpstr>
      <vt:lpstr>GTEO  GTCOWAL</vt:lpstr>
      <vt:lpstr>Plan Stratégique Géomatique</vt:lpstr>
      <vt:lpstr>Position Paper  14 recommandations Des priorités pour les services publics</vt:lpstr>
      <vt:lpstr>Stratégie GTCOWAL  PSGW</vt:lpstr>
      <vt:lpstr>I. Gouvernance et accès aux données :  GTCOWAL Mandat gouvernemental</vt:lpstr>
      <vt:lpstr>II. Inventaire et Coordination  de l’écosystème wallon</vt:lpstr>
      <vt:lpstr>III. Support centralisé  de/vers l’extérieur pour innover</vt:lpstr>
      <vt:lpstr>Gouvernement Wallon et  Déclaration de Politique Régionale (DPR)</vt:lpstr>
      <vt:lpstr>Questions ? Merci</vt:lpstr>
    </vt:vector>
  </TitlesOfParts>
  <Company>Service public de Wallonie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STEPHENNE Nathalie</cp:lastModifiedBy>
  <cp:revision>44</cp:revision>
  <dcterms:created xsi:type="dcterms:W3CDTF">2017-06-20T09:48:45Z</dcterms:created>
  <dcterms:modified xsi:type="dcterms:W3CDTF">2019-09-23T06:40:50Z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2a09c5-6e26-4737-a926-47ef1ab198ae_Enabled">
    <vt:lpwstr>True</vt:lpwstr>
  </property>
  <property fmtid="{D5CDD505-2E9C-101B-9397-08002B2CF9AE}" pid="3" name="MSIP_Label_e72a09c5-6e26-4737-a926-47ef1ab198ae_SiteId">
    <vt:lpwstr>1f816a84-7aa6-4a56-b22a-7b3452fa8681</vt:lpwstr>
  </property>
  <property fmtid="{D5CDD505-2E9C-101B-9397-08002B2CF9AE}" pid="4" name="MSIP_Label_e72a09c5-6e26-4737-a926-47ef1ab198ae_Owner">
    <vt:lpwstr>nathalie.stephenne@spw.wallonie.be</vt:lpwstr>
  </property>
  <property fmtid="{D5CDD505-2E9C-101B-9397-08002B2CF9AE}" pid="5" name="MSIP_Label_e72a09c5-6e26-4737-a926-47ef1ab198ae_SetDate">
    <vt:lpwstr>2019-09-02T08:43:04.3063797Z</vt:lpwstr>
  </property>
  <property fmtid="{D5CDD505-2E9C-101B-9397-08002B2CF9AE}" pid="6" name="MSIP_Label_e72a09c5-6e26-4737-a926-47ef1ab198ae_Name">
    <vt:lpwstr>Confidentiel</vt:lpwstr>
  </property>
  <property fmtid="{D5CDD505-2E9C-101B-9397-08002B2CF9AE}" pid="7" name="MSIP_Label_e72a09c5-6e26-4737-a926-47ef1ab198ae_Application">
    <vt:lpwstr>Microsoft Azure Information Protection</vt:lpwstr>
  </property>
  <property fmtid="{D5CDD505-2E9C-101B-9397-08002B2CF9AE}" pid="8" name="MSIP_Label_e72a09c5-6e26-4737-a926-47ef1ab198ae_ActionId">
    <vt:lpwstr>20bd9c40-7a26-4b57-89d1-67fd4285ab63</vt:lpwstr>
  </property>
  <property fmtid="{D5CDD505-2E9C-101B-9397-08002B2CF9AE}" pid="9" name="MSIP_Label_e72a09c5-6e26-4737-a926-47ef1ab198ae_Extended_MSFT_Method">
    <vt:lpwstr>Automatic</vt:lpwstr>
  </property>
  <property fmtid="{D5CDD505-2E9C-101B-9397-08002B2CF9AE}" pid="10" name="Sensitivity">
    <vt:lpwstr>Confidentiel</vt:lpwstr>
  </property>
</Properties>
</file>