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6"/>
  </p:notesMasterIdLst>
  <p:sldIdLst>
    <p:sldId id="276" r:id="rId2"/>
    <p:sldId id="277" r:id="rId3"/>
    <p:sldId id="327" r:id="rId4"/>
    <p:sldId id="328" r:id="rId5"/>
    <p:sldId id="261" r:id="rId6"/>
    <p:sldId id="329" r:id="rId7"/>
    <p:sldId id="330" r:id="rId8"/>
    <p:sldId id="294" r:id="rId9"/>
    <p:sldId id="295" r:id="rId10"/>
    <p:sldId id="287" r:id="rId11"/>
    <p:sldId id="260" r:id="rId12"/>
    <p:sldId id="288" r:id="rId13"/>
    <p:sldId id="326" r:id="rId14"/>
    <p:sldId id="283" r:id="rId15"/>
    <p:sldId id="296" r:id="rId16"/>
    <p:sldId id="331" r:id="rId17"/>
    <p:sldId id="289" r:id="rId18"/>
    <p:sldId id="332" r:id="rId19"/>
    <p:sldId id="573" r:id="rId20"/>
    <p:sldId id="2090650684" r:id="rId21"/>
    <p:sldId id="2090650685" r:id="rId22"/>
    <p:sldId id="2090650686" r:id="rId23"/>
    <p:sldId id="299" r:id="rId24"/>
    <p:sldId id="2090650687" r:id="rId25"/>
    <p:sldId id="2090650688" r:id="rId26"/>
    <p:sldId id="2090650689" r:id="rId27"/>
    <p:sldId id="2090650690" r:id="rId28"/>
    <p:sldId id="2090650691" r:id="rId29"/>
    <p:sldId id="381" r:id="rId30"/>
    <p:sldId id="574" r:id="rId31"/>
    <p:sldId id="382" r:id="rId32"/>
    <p:sldId id="265" r:id="rId33"/>
    <p:sldId id="383" r:id="rId34"/>
    <p:sldId id="511" r:id="rId35"/>
    <p:sldId id="512" r:id="rId36"/>
    <p:sldId id="268" r:id="rId37"/>
    <p:sldId id="513" r:id="rId38"/>
    <p:sldId id="514" r:id="rId39"/>
    <p:sldId id="528" r:id="rId40"/>
    <p:sldId id="570" r:id="rId41"/>
    <p:sldId id="571" r:id="rId42"/>
    <p:sldId id="561" r:id="rId43"/>
    <p:sldId id="568" r:id="rId44"/>
    <p:sldId id="515" r:id="rId45"/>
    <p:sldId id="572" r:id="rId46"/>
    <p:sldId id="560" r:id="rId47"/>
    <p:sldId id="366" r:id="rId48"/>
    <p:sldId id="367" r:id="rId49"/>
    <p:sldId id="368" r:id="rId50"/>
    <p:sldId id="369" r:id="rId51"/>
    <p:sldId id="370" r:id="rId52"/>
    <p:sldId id="371" r:id="rId53"/>
    <p:sldId id="372" r:id="rId54"/>
    <p:sldId id="302" r:id="rId55"/>
    <p:sldId id="373" r:id="rId56"/>
    <p:sldId id="305" r:id="rId57"/>
    <p:sldId id="374" r:id="rId58"/>
    <p:sldId id="375" r:id="rId59"/>
    <p:sldId id="376" r:id="rId60"/>
    <p:sldId id="298" r:id="rId61"/>
    <p:sldId id="377" r:id="rId62"/>
    <p:sldId id="378" r:id="rId63"/>
    <p:sldId id="379" r:id="rId64"/>
    <p:sldId id="380" r:id="rId65"/>
    <p:sldId id="360" r:id="rId66"/>
    <p:sldId id="292" r:id="rId67"/>
    <p:sldId id="361" r:id="rId68"/>
    <p:sldId id="303" r:id="rId69"/>
    <p:sldId id="362" r:id="rId70"/>
    <p:sldId id="301" r:id="rId71"/>
    <p:sldId id="309" r:id="rId72"/>
    <p:sldId id="304" r:id="rId73"/>
    <p:sldId id="306" r:id="rId74"/>
    <p:sldId id="307" r:id="rId75"/>
    <p:sldId id="363" r:id="rId76"/>
    <p:sldId id="310" r:id="rId77"/>
    <p:sldId id="364" r:id="rId78"/>
    <p:sldId id="311" r:id="rId79"/>
    <p:sldId id="365" r:id="rId80"/>
    <p:sldId id="352" r:id="rId81"/>
    <p:sldId id="2320" r:id="rId82"/>
    <p:sldId id="2090650634" r:id="rId83"/>
    <p:sldId id="2353" r:id="rId84"/>
    <p:sldId id="2090650635" r:id="rId85"/>
    <p:sldId id="2351" r:id="rId86"/>
    <p:sldId id="2090650636" r:id="rId87"/>
    <p:sldId id="2090650679" r:id="rId88"/>
    <p:sldId id="2090650683" r:id="rId89"/>
    <p:sldId id="2355" r:id="rId90"/>
    <p:sldId id="2090650677" r:id="rId91"/>
    <p:sldId id="2090650675" r:id="rId92"/>
    <p:sldId id="346" r:id="rId93"/>
    <p:sldId id="258" r:id="rId94"/>
    <p:sldId id="347" r:id="rId95"/>
    <p:sldId id="300" r:id="rId96"/>
    <p:sldId id="266" r:id="rId97"/>
    <p:sldId id="297" r:id="rId98"/>
    <p:sldId id="312" r:id="rId99"/>
    <p:sldId id="313" r:id="rId100"/>
    <p:sldId id="314" r:id="rId101"/>
    <p:sldId id="315" r:id="rId102"/>
    <p:sldId id="316" r:id="rId103"/>
    <p:sldId id="344" r:id="rId104"/>
    <p:sldId id="317" r:id="rId105"/>
    <p:sldId id="318" r:id="rId106"/>
    <p:sldId id="308" r:id="rId107"/>
    <p:sldId id="343" r:id="rId108"/>
    <p:sldId id="339" r:id="rId109"/>
    <p:sldId id="256" r:id="rId110"/>
    <p:sldId id="259" r:id="rId111"/>
    <p:sldId id="340" r:id="rId112"/>
    <p:sldId id="262" r:id="rId113"/>
    <p:sldId id="341" r:id="rId114"/>
    <p:sldId id="263" r:id="rId115"/>
    <p:sldId id="342" r:id="rId116"/>
    <p:sldId id="338" r:id="rId117"/>
    <p:sldId id="257" r:id="rId118"/>
    <p:sldId id="264" r:id="rId119"/>
    <p:sldId id="334" r:id="rId120"/>
    <p:sldId id="335" r:id="rId121"/>
    <p:sldId id="278" r:id="rId122"/>
    <p:sldId id="336" r:id="rId123"/>
    <p:sldId id="337" r:id="rId124"/>
    <p:sldId id="280" r:id="rId125"/>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3A83"/>
    <a:srgbClr val="D33E88"/>
    <a:srgbClr val="53595A"/>
    <a:srgbClr val="A10E2F"/>
    <a:srgbClr val="E2BC3C"/>
    <a:srgbClr val="339CCB"/>
    <a:srgbClr val="002D59"/>
    <a:srgbClr val="89898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83" autoAdjust="0"/>
    <p:restoredTop sz="94657"/>
  </p:normalViewPr>
  <p:slideViewPr>
    <p:cSldViewPr snapToGrid="0" snapToObjects="1">
      <p:cViewPr varScale="1">
        <p:scale>
          <a:sx n="149" d="100"/>
          <a:sy n="149" d="100"/>
        </p:scale>
        <p:origin x="174" y="108"/>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rts/_rels/chart1.xml.rels><?xml version="1.0" encoding="UTF-8" standalone="yes"?>
<Relationships xmlns="http://schemas.openxmlformats.org/package/2006/relationships"><Relationship Id="rId1" Type="http://schemas.openxmlformats.org/officeDocument/2006/relationships/oleObject" Target="https://icedd.sharepoint.com/sites/TCT-MBR-NamurAdapte/Documents%20partages/DATA/Tache%201%20-%20Vuln&#233;rabilit&#233;/Adapt%20ta%20commune_V1.0_juin_2017_Namur_V1.xls" TargetMode="Externa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fr-BE" sz="1600" dirty="0"/>
              <a:t>Effets du changement climatique  : </a:t>
            </a:r>
            <a:br>
              <a:rPr lang="fr-BE" sz="1600" dirty="0"/>
            </a:br>
            <a:r>
              <a:rPr lang="fr-BE" sz="1600" dirty="0"/>
              <a:t>Horizon 2085</a:t>
            </a:r>
          </a:p>
        </c:rich>
      </c:tx>
      <c:layout>
        <c:manualLayout>
          <c:xMode val="edge"/>
          <c:yMode val="edge"/>
          <c:x val="8.3769085215836855E-2"/>
          <c:y val="1.2087160979877514E-2"/>
        </c:manualLayout>
      </c:layout>
      <c:overlay val="0"/>
    </c:title>
    <c:autoTitleDeleted val="0"/>
    <c:plotArea>
      <c:layout>
        <c:manualLayout>
          <c:layoutTarget val="inner"/>
          <c:xMode val="edge"/>
          <c:yMode val="edge"/>
          <c:x val="0.3021655729505856"/>
          <c:y val="0.31005755304683302"/>
          <c:w val="0.32897360185746011"/>
          <c:h val="0.50387566012079821"/>
        </c:manualLayout>
      </c:layout>
      <c:radarChart>
        <c:radarStyle val="filled"/>
        <c:varyColors val="0"/>
        <c:ser>
          <c:idx val="0"/>
          <c:order val="0"/>
          <c:tx>
            <c:strRef>
              <c:f>Accueil!$G$5</c:f>
              <c:strCache>
                <c:ptCount val="1"/>
                <c:pt idx="0">
                  <c:v>NAMUR</c:v>
                </c:pt>
              </c:strCache>
            </c:strRef>
          </c:tx>
          <c:spPr>
            <a:solidFill>
              <a:srgbClr val="FF0000"/>
            </a:solidFill>
            <a:ln w="25400">
              <a:noFill/>
            </a:ln>
          </c:spPr>
          <c:cat>
            <c:strRef>
              <c:f>('Effets du CC'!$B$42,'Effets du CC'!$B$69,'Effets du CC'!$B$92,'Effets du CC'!$B$115,'Effets du CC'!$B$134,'Effets du CC'!$B$153,'Effets du CC'!$B$176,'Effets du CC'!$B$195)</c:f>
              <c:strCache>
                <c:ptCount val="8"/>
                <c:pt idx="0">
                  <c:v>Aménagement du territoire :</c:v>
                </c:pt>
                <c:pt idx="1">
                  <c:v>Santé :</c:v>
                </c:pt>
                <c:pt idx="2">
                  <c:v>Agriculture :</c:v>
                </c:pt>
                <c:pt idx="3">
                  <c:v>Energie :</c:v>
                </c:pt>
                <c:pt idx="4">
                  <c:v>Ressources en eau :</c:v>
                </c:pt>
                <c:pt idx="5">
                  <c:v>Forêt :</c:v>
                </c:pt>
                <c:pt idx="6">
                  <c:v>Biodiversité :</c:v>
                </c:pt>
                <c:pt idx="7">
                  <c:v>Tourisme :</c:v>
                </c:pt>
              </c:strCache>
            </c:strRef>
          </c:cat>
          <c:val>
            <c:numRef>
              <c:f>('Effets du CC'!$G$47,'Effets du CC'!$G$74,'Effets du CC'!$G$97,'Effets du CC'!$G$120,'Effets du CC'!$G$139,'Effets du CC'!$G$158,'Effets du CC'!$G$181,'Effets du CC'!$G$200)</c:f>
              <c:numCache>
                <c:formatCode>General</c:formatCode>
                <c:ptCount val="8"/>
                <c:pt idx="0">
                  <c:v>2.9853171096943982</c:v>
                </c:pt>
                <c:pt idx="1">
                  <c:v>1.4234291443850267</c:v>
                </c:pt>
                <c:pt idx="2">
                  <c:v>1.5776031394537513</c:v>
                </c:pt>
                <c:pt idx="3">
                  <c:v>1.8416666666666668</c:v>
                </c:pt>
                <c:pt idx="4">
                  <c:v>2.765889931106154</c:v>
                </c:pt>
                <c:pt idx="5">
                  <c:v>3.5521526241514354</c:v>
                </c:pt>
                <c:pt idx="6">
                  <c:v>2.3750914818326607</c:v>
                </c:pt>
                <c:pt idx="7">
                  <c:v>1.3112400417694978</c:v>
                </c:pt>
              </c:numCache>
            </c:numRef>
          </c:val>
          <c:extLst>
            <c:ext xmlns:c16="http://schemas.microsoft.com/office/drawing/2014/chart" uri="{C3380CC4-5D6E-409C-BE32-E72D297353CC}">
              <c16:uniqueId val="{00000000-00D9-45DC-BF5C-7736E67D387A}"/>
            </c:ext>
          </c:extLst>
        </c:ser>
        <c:ser>
          <c:idx val="1"/>
          <c:order val="1"/>
          <c:tx>
            <c:strRef>
              <c:f>'Effets du CC'!$B$222</c:f>
              <c:strCache>
                <c:ptCount val="1"/>
                <c:pt idx="0">
                  <c:v>Wallonie</c:v>
                </c:pt>
              </c:strCache>
            </c:strRef>
          </c:tx>
          <c:spPr>
            <a:noFill/>
            <a:ln w="19050" cap="sq">
              <a:solidFill>
                <a:schemeClr val="tx1"/>
              </a:solidFill>
              <a:prstDash val="solid"/>
              <a:round/>
            </a:ln>
          </c:spPr>
          <c:cat>
            <c:strRef>
              <c:f>('Effets du CC'!$B$42,'Effets du CC'!$B$69,'Effets du CC'!$B$92,'Effets du CC'!$B$115,'Effets du CC'!$B$134,'Effets du CC'!$B$153,'Effets du CC'!$B$176,'Effets du CC'!$B$195)</c:f>
              <c:strCache>
                <c:ptCount val="8"/>
                <c:pt idx="0">
                  <c:v>Aménagement du territoire :</c:v>
                </c:pt>
                <c:pt idx="1">
                  <c:v>Santé :</c:v>
                </c:pt>
                <c:pt idx="2">
                  <c:v>Agriculture :</c:v>
                </c:pt>
                <c:pt idx="3">
                  <c:v>Energie :</c:v>
                </c:pt>
                <c:pt idx="4">
                  <c:v>Ressources en eau :</c:v>
                </c:pt>
                <c:pt idx="5">
                  <c:v>Forêt :</c:v>
                </c:pt>
                <c:pt idx="6">
                  <c:v>Biodiversité :</c:v>
                </c:pt>
                <c:pt idx="7">
                  <c:v>Tourisme :</c:v>
                </c:pt>
              </c:strCache>
            </c:strRef>
          </c:cat>
          <c:val>
            <c:numRef>
              <c:f>('Effets du CC'!$G$227,'Effets du CC'!$G$231,'Effets du CC'!$G$235,'Effets du CC'!$G$239,'Effets du CC'!$G$243,'Effets du CC'!$G$247,'Effets du CC'!$G$251,'Effets du CC'!$G$255)</c:f>
              <c:numCache>
                <c:formatCode>0.00</c:formatCode>
                <c:ptCount val="8"/>
                <c:pt idx="0">
                  <c:v>2.5499999999999998</c:v>
                </c:pt>
                <c:pt idx="1">
                  <c:v>1.6666666666666667</c:v>
                </c:pt>
                <c:pt idx="2">
                  <c:v>2.5</c:v>
                </c:pt>
                <c:pt idx="3">
                  <c:v>1.6666666666666667</c:v>
                </c:pt>
                <c:pt idx="4" formatCode="General">
                  <c:v>2</c:v>
                </c:pt>
                <c:pt idx="5">
                  <c:v>1.875</c:v>
                </c:pt>
                <c:pt idx="6">
                  <c:v>2.6666666666666665</c:v>
                </c:pt>
                <c:pt idx="7">
                  <c:v>1.6875</c:v>
                </c:pt>
              </c:numCache>
            </c:numRef>
          </c:val>
          <c:extLst>
            <c:ext xmlns:c16="http://schemas.microsoft.com/office/drawing/2014/chart" uri="{C3380CC4-5D6E-409C-BE32-E72D297353CC}">
              <c16:uniqueId val="{00000001-00D9-45DC-BF5C-7736E67D387A}"/>
            </c:ext>
          </c:extLst>
        </c:ser>
        <c:dLbls>
          <c:showLegendKey val="0"/>
          <c:showVal val="0"/>
          <c:showCatName val="0"/>
          <c:showSerName val="0"/>
          <c:showPercent val="0"/>
          <c:showBubbleSize val="0"/>
        </c:dLbls>
        <c:axId val="471576752"/>
        <c:axId val="1"/>
      </c:radarChart>
      <c:catAx>
        <c:axId val="471576752"/>
        <c:scaling>
          <c:orientation val="minMax"/>
        </c:scaling>
        <c:delete val="0"/>
        <c:axPos val="b"/>
        <c:majorGridlines/>
        <c:numFmt formatCode="General" sourceLinked="0"/>
        <c:majorTickMark val="out"/>
        <c:minorTickMark val="none"/>
        <c:tickLblPos val="nextTo"/>
        <c:txPr>
          <a:bodyPr rot="0" vert="horz"/>
          <a:lstStyle/>
          <a:p>
            <a:pPr>
              <a:defRPr sz="1400"/>
            </a:pPr>
            <a:endParaRPr lang="fr-FR"/>
          </a:p>
        </c:txPr>
        <c:crossAx val="1"/>
        <c:crosses val="autoZero"/>
        <c:auto val="0"/>
        <c:lblAlgn val="ctr"/>
        <c:lblOffset val="100"/>
        <c:noMultiLvlLbl val="0"/>
      </c:catAx>
      <c:valAx>
        <c:axId val="1"/>
        <c:scaling>
          <c:orientation val="minMax"/>
          <c:max val="5"/>
          <c:min val="-1"/>
        </c:scaling>
        <c:delete val="0"/>
        <c:axPos val="l"/>
        <c:majorGridlines/>
        <c:numFmt formatCode="0" sourceLinked="0"/>
        <c:majorTickMark val="none"/>
        <c:minorTickMark val="none"/>
        <c:tickLblPos val="nextTo"/>
        <c:txPr>
          <a:bodyPr rot="0" vert="horz"/>
          <a:lstStyle/>
          <a:p>
            <a:pPr>
              <a:defRPr/>
            </a:pPr>
            <a:endParaRPr lang="fr-FR"/>
          </a:p>
        </c:txPr>
        <c:crossAx val="471576752"/>
        <c:crosses val="autoZero"/>
        <c:crossBetween val="between"/>
        <c:majorUnit val="1"/>
      </c:valAx>
    </c:plotArea>
    <c:legend>
      <c:legendPos val="r"/>
      <c:layout>
        <c:manualLayout>
          <c:xMode val="edge"/>
          <c:yMode val="edge"/>
          <c:x val="0.74215573321137818"/>
          <c:y val="0.84027672622652949"/>
          <c:w val="0.25615794353970656"/>
          <c:h val="0.15972327377347062"/>
        </c:manualLayout>
      </c:layout>
      <c:overlay val="0"/>
    </c:legend>
    <c:plotVisOnly val="1"/>
    <c:dispBlanksAs val="gap"/>
    <c:showDLblsOverMax val="0"/>
  </c:chart>
  <c:spPr>
    <a:ln>
      <a:noFill/>
    </a:ln>
  </c:spPr>
  <c:txPr>
    <a:bodyPr/>
    <a:lstStyle/>
    <a:p>
      <a:pPr>
        <a:defRPr sz="1800" b="0" i="0" u="none" strike="noStrike" baseline="0">
          <a:solidFill>
            <a:srgbClr val="000000"/>
          </a:solidFill>
          <a:latin typeface="Calibri"/>
          <a:ea typeface="Calibri"/>
          <a:cs typeface="Calibri"/>
        </a:defRPr>
      </a:pPr>
      <a:endParaRPr lang="fr-FR"/>
    </a:p>
  </c:txPr>
  <c:externalData r:id="rId1">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Feuil1!$A$2:$A$6</cx:f>
        <cx:lvl ptCount="5">
          <cx:pt idx="0">Label "A"</cx:pt>
          <cx:pt idx="1">Logements rénovés</cx:pt>
          <cx:pt idx="2">Audits</cx:pt>
          <cx:pt idx="3">Quickscans</cx:pt>
          <cx:pt idx="4">Candidats mobilisés</cx:pt>
        </cx:lvl>
      </cx:strDim>
      <cx:numDim type="val">
        <cx:f>Feuil1!$B$2:$B$6</cx:f>
        <cx:lvl ptCount="5" formatCode="Standard">
          <cx:pt idx="0">378</cx:pt>
          <cx:pt idx="1">2086</cx:pt>
          <cx:pt idx="2">2960</cx:pt>
          <cx:pt idx="3">4200</cx:pt>
          <cx:pt idx="4">7680</cx:pt>
        </cx:lvl>
      </cx:numDim>
    </cx:data>
  </cx:chartData>
  <cx:chart>
    <cx:plotArea>
      <cx:plotAreaRegion>
        <cx:plotSurface>
          <cx:spPr>
            <a:effectLst>
              <a:outerShdw blurRad="50800" dist="50800" dir="5400000" algn="ctr" rotWithShape="0">
                <a:schemeClr val="bg1">
                  <a:lumMod val="95000"/>
                </a:schemeClr>
              </a:outerShdw>
            </a:effectLst>
          </cx:spPr>
        </cx:plotSurface>
        <cx:series layoutId="funnel" uniqueId="{B321BBA1-75E2-4340-A044-3968281F2647}">
          <cx:tx>
            <cx:txData>
              <cx:f>Feuil1!$B$1</cx:f>
              <cx:v/>
            </cx:txData>
          </cx:tx>
          <cx:spPr>
            <a:solidFill>
              <a:srgbClr val="8AD2A5"/>
            </a:solidFill>
            <a:ln>
              <a:noFill/>
            </a:ln>
            <a:effectLst>
              <a:outerShdw blurRad="50800" dist="76200" dir="2700000" sx="102000" sy="102000" algn="tl" rotWithShape="0">
                <a:schemeClr val="accent6">
                  <a:lumMod val="50000"/>
                  <a:alpha val="28000"/>
                </a:schemeClr>
              </a:outerShdw>
            </a:effectLst>
          </cx:spPr>
          <cx:dataLabels>
            <cx:txPr>
              <a:bodyPr spcFirstLastPara="1" vertOverflow="ellipsis" horzOverflow="overflow" wrap="square" lIns="0" tIns="0" rIns="0" bIns="0" anchor="ctr" anchorCtr="1"/>
              <a:lstStyle/>
              <a:p>
                <a:pPr algn="ctr" rtl="0">
                  <a:defRPr sz="2000" b="1">
                    <a:solidFill>
                      <a:schemeClr val="bg1"/>
                    </a:solidFill>
                  </a:defRPr>
                </a:pPr>
                <a:endParaRPr lang="fr-FR" sz="2000" b="1" i="0" u="none" strike="noStrike" baseline="0">
                  <a:solidFill>
                    <a:schemeClr val="bg1"/>
                  </a:solidFill>
                  <a:latin typeface="Calibri" panose="020F0502020204030204"/>
                </a:endParaRPr>
              </a:p>
            </cx:txPr>
            <cx:visibility seriesName="0" categoryName="0" value="1"/>
          </cx:dataLabels>
          <cx:dataId val="0"/>
        </cx:series>
      </cx:plotAreaRegion>
      <cx:axis id="0">
        <cx:catScaling gapWidth="0.189999998"/>
        <cx:tickLabels/>
        <cx:txPr>
          <a:bodyPr spcFirstLastPara="1" vertOverflow="ellipsis" horzOverflow="overflow" wrap="square" lIns="0" tIns="0" rIns="0" bIns="0" anchor="ctr" anchorCtr="1"/>
          <a:lstStyle/>
          <a:p>
            <a:pPr algn="ctr" rtl="0">
              <a:defRPr sz="2000">
                <a:solidFill>
                  <a:srgbClr val="823E91"/>
                </a:solidFill>
              </a:defRPr>
            </a:pPr>
            <a:endParaRPr lang="fr-FR" sz="2000" b="0" i="0" u="none" strike="noStrike" baseline="0">
              <a:solidFill>
                <a:srgbClr val="823E91"/>
              </a:solidFill>
              <a:latin typeface="Calibri" panose="020F0502020204030204"/>
            </a:endParaRPr>
          </a:p>
        </cx:txPr>
      </cx:axis>
    </cx:plotArea>
  </cx:chart>
  <cx:spPr>
    <a:effectLst>
      <a:outerShdw blurRad="50800" dist="38100" dir="2700000" algn="tl" rotWithShape="0">
        <a:prstClr val="black">
          <a:alpha val="40000"/>
        </a:prstClr>
      </a:outerShdw>
    </a:effectLst>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diagrams/_rels/data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diagrams/_rels/data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diagrams/_rels/data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2BB330-4571-4FBE-9511-2FDFEFBF41DA}"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fr-BE"/>
        </a:p>
      </dgm:t>
    </dgm:pt>
    <dgm:pt modelId="{E58E614C-9602-46E4-8D24-DB66635BB163}">
      <dgm:prSet phldrT="[Texte]" custT="1"/>
      <dgm:spPr/>
      <dgm:t>
        <a:bodyPr/>
        <a:lstStyle/>
        <a:p>
          <a:r>
            <a:rPr lang="fr-BE" sz="900" kern="1200" dirty="0">
              <a:solidFill>
                <a:srgbClr val="FFFFFF"/>
              </a:solidFill>
              <a:latin typeface="Verdana"/>
              <a:ea typeface="+mn-ea"/>
              <a:cs typeface="+mn-cs"/>
            </a:rPr>
            <a:t>Définitions</a:t>
          </a:r>
        </a:p>
      </dgm:t>
    </dgm:pt>
    <dgm:pt modelId="{BE0AD1CB-521F-4097-B634-8B2E3C97289F}" type="parTrans" cxnId="{EEEF235D-D66B-49A6-B480-A02CD6F32166}">
      <dgm:prSet/>
      <dgm:spPr/>
      <dgm:t>
        <a:bodyPr/>
        <a:lstStyle/>
        <a:p>
          <a:endParaRPr lang="fr-BE" sz="1600"/>
        </a:p>
      </dgm:t>
    </dgm:pt>
    <dgm:pt modelId="{BFA08EA6-7635-4001-87C6-481275FDB8B5}" type="sibTrans" cxnId="{EEEF235D-D66B-49A6-B480-A02CD6F32166}">
      <dgm:prSet/>
      <dgm:spPr/>
      <dgm:t>
        <a:bodyPr/>
        <a:lstStyle/>
        <a:p>
          <a:endParaRPr lang="fr-BE" sz="1600"/>
        </a:p>
      </dgm:t>
    </dgm:pt>
    <dgm:pt modelId="{7A7C5087-99CF-4484-809B-659F2E099F3B}">
      <dgm:prSet phldrT="[Texte]" custT="1"/>
      <dgm:spPr/>
      <dgm:t>
        <a:bodyPr/>
        <a:lstStyle/>
        <a:p>
          <a:r>
            <a:rPr lang="fr-BE" sz="800" dirty="0" err="1">
              <a:latin typeface="Verdana" panose="020B0604030504040204" pitchFamily="34" charset="0"/>
              <a:ea typeface="Verdana" panose="020B0604030504040204" pitchFamily="34" charset="0"/>
            </a:rPr>
            <a:t>Télédetection</a:t>
          </a:r>
          <a:r>
            <a:rPr lang="fr-BE" sz="800" dirty="0">
              <a:latin typeface="Verdana" panose="020B0604030504040204" pitchFamily="34" charset="0"/>
              <a:ea typeface="Verdana" panose="020B0604030504040204" pitchFamily="34" charset="0"/>
            </a:rPr>
            <a:t>/ observation de la terre</a:t>
          </a:r>
        </a:p>
      </dgm:t>
    </dgm:pt>
    <dgm:pt modelId="{BD1CD7BD-32D4-424D-9BE1-28993E9B9CFB}" type="parTrans" cxnId="{A171B08E-5D67-4AC0-B7FE-E078BE0232D2}">
      <dgm:prSet/>
      <dgm:spPr/>
      <dgm:t>
        <a:bodyPr/>
        <a:lstStyle/>
        <a:p>
          <a:endParaRPr lang="fr-BE" sz="1600"/>
        </a:p>
      </dgm:t>
    </dgm:pt>
    <dgm:pt modelId="{9032E33B-E9EA-42EF-97E9-7A6C6953E4B0}" type="sibTrans" cxnId="{A171B08E-5D67-4AC0-B7FE-E078BE0232D2}">
      <dgm:prSet/>
      <dgm:spPr/>
      <dgm:t>
        <a:bodyPr/>
        <a:lstStyle/>
        <a:p>
          <a:endParaRPr lang="fr-BE" sz="1600"/>
        </a:p>
      </dgm:t>
    </dgm:pt>
    <dgm:pt modelId="{8D6AF367-80B0-4C35-A747-6A1518D3433A}">
      <dgm:prSet phldrT="[Texte]" custT="1"/>
      <dgm:spPr/>
      <dgm:t>
        <a:bodyPr/>
        <a:lstStyle/>
        <a:p>
          <a:r>
            <a:rPr lang="fr-BE" sz="800" dirty="0">
              <a:latin typeface="Verdana" panose="020B0604030504040204" pitchFamily="34" charset="0"/>
              <a:ea typeface="Verdana" panose="020B0604030504040204" pitchFamily="34" charset="0"/>
            </a:rPr>
            <a:t>GTCOWAL</a:t>
          </a:r>
        </a:p>
      </dgm:t>
    </dgm:pt>
    <dgm:pt modelId="{2686670A-185E-4B87-9973-153CC2AFDAF4}" type="parTrans" cxnId="{FA2A30F4-C026-409F-8C04-492EF0ACBA6E}">
      <dgm:prSet/>
      <dgm:spPr/>
      <dgm:t>
        <a:bodyPr/>
        <a:lstStyle/>
        <a:p>
          <a:endParaRPr lang="fr-BE" sz="1600"/>
        </a:p>
      </dgm:t>
    </dgm:pt>
    <dgm:pt modelId="{23ADB55E-1D4D-4A16-9B0B-6351537083F5}" type="sibTrans" cxnId="{FA2A30F4-C026-409F-8C04-492EF0ACBA6E}">
      <dgm:prSet/>
      <dgm:spPr/>
      <dgm:t>
        <a:bodyPr/>
        <a:lstStyle/>
        <a:p>
          <a:endParaRPr lang="fr-BE" sz="1600"/>
        </a:p>
      </dgm:t>
    </dgm:pt>
    <dgm:pt modelId="{5C67CCF6-DB6D-4E95-B254-51C7DB41F508}">
      <dgm:prSet phldrT="[Texte]" custT="1"/>
      <dgm:spPr/>
      <dgm:t>
        <a:bodyPr/>
        <a:lstStyle/>
        <a:p>
          <a:r>
            <a:rPr lang="fr-BE" sz="800" dirty="0">
              <a:latin typeface="Verdana" panose="020B0604030504040204" pitchFamily="34" charset="0"/>
              <a:ea typeface="Verdana" panose="020B0604030504040204" pitchFamily="34" charset="0"/>
            </a:rPr>
            <a:t>Institutionaliser </a:t>
          </a:r>
        </a:p>
      </dgm:t>
    </dgm:pt>
    <dgm:pt modelId="{5322C60C-8459-4E6E-B62B-190C29C59381}" type="parTrans" cxnId="{7EACFB0A-0F04-4C25-BEF7-338C65944B41}">
      <dgm:prSet/>
      <dgm:spPr/>
      <dgm:t>
        <a:bodyPr/>
        <a:lstStyle/>
        <a:p>
          <a:endParaRPr lang="fr-BE" sz="1600"/>
        </a:p>
      </dgm:t>
    </dgm:pt>
    <dgm:pt modelId="{1A28DC2A-1048-412C-8F44-A32823BB147E}" type="sibTrans" cxnId="{7EACFB0A-0F04-4C25-BEF7-338C65944B41}">
      <dgm:prSet/>
      <dgm:spPr/>
      <dgm:t>
        <a:bodyPr/>
        <a:lstStyle/>
        <a:p>
          <a:endParaRPr lang="fr-BE" sz="1600"/>
        </a:p>
      </dgm:t>
    </dgm:pt>
    <dgm:pt modelId="{DA24CF5F-22D3-4E66-8D35-8C5CED9F3883}">
      <dgm:prSet phldrT="[Texte]" custT="1"/>
      <dgm:spPr/>
      <dgm:t>
        <a:bodyPr/>
        <a:lstStyle/>
        <a:p>
          <a:r>
            <a:rPr lang="fr-BE" sz="800" dirty="0">
              <a:latin typeface="Verdana" panose="020B0604030504040204" pitchFamily="34" charset="0"/>
              <a:ea typeface="Verdana" panose="020B0604030504040204" pitchFamily="34" charset="0"/>
            </a:rPr>
            <a:t>Inventaire besoins</a:t>
          </a:r>
        </a:p>
      </dgm:t>
    </dgm:pt>
    <dgm:pt modelId="{3C35CA02-0B49-4F7D-9E8F-0312FA85A0AB}" type="parTrans" cxnId="{AEFFA30C-7FAC-47D9-A284-A473E0B527E4}">
      <dgm:prSet/>
      <dgm:spPr/>
      <dgm:t>
        <a:bodyPr/>
        <a:lstStyle/>
        <a:p>
          <a:endParaRPr lang="fr-BE" sz="1600"/>
        </a:p>
      </dgm:t>
    </dgm:pt>
    <dgm:pt modelId="{48DD8A12-ACBA-4E8A-BC01-36B7D7B4B603}" type="sibTrans" cxnId="{AEFFA30C-7FAC-47D9-A284-A473E0B527E4}">
      <dgm:prSet/>
      <dgm:spPr/>
      <dgm:t>
        <a:bodyPr/>
        <a:lstStyle/>
        <a:p>
          <a:endParaRPr lang="fr-BE" sz="1600"/>
        </a:p>
      </dgm:t>
    </dgm:pt>
    <dgm:pt modelId="{A77FB9F0-6F75-4E1E-949C-4AE0BE06F899}">
      <dgm:prSet custT="1"/>
      <dgm:spPr/>
      <dgm:t>
        <a:bodyPr/>
        <a:lstStyle/>
        <a:p>
          <a:r>
            <a:rPr lang="fr-BE" sz="900" kern="1200" dirty="0">
              <a:solidFill>
                <a:srgbClr val="FFFFFF"/>
              </a:solidFill>
              <a:latin typeface="Verdana"/>
              <a:ea typeface="+mn-ea"/>
              <a:cs typeface="+mn-cs"/>
            </a:rPr>
            <a:t>Pouvoirs locaux</a:t>
          </a:r>
        </a:p>
      </dgm:t>
    </dgm:pt>
    <dgm:pt modelId="{936D4B88-677A-4690-9D50-72AFC9B179F7}" type="sibTrans" cxnId="{61E773D5-01D9-4A4C-A28C-FA1052E36122}">
      <dgm:prSet/>
      <dgm:spPr/>
      <dgm:t>
        <a:bodyPr/>
        <a:lstStyle/>
        <a:p>
          <a:endParaRPr lang="fr-BE" sz="1600"/>
        </a:p>
      </dgm:t>
    </dgm:pt>
    <dgm:pt modelId="{0FCC2CA1-4787-4600-A7FE-DC295503FD80}" type="parTrans" cxnId="{61E773D5-01D9-4A4C-A28C-FA1052E36122}">
      <dgm:prSet/>
      <dgm:spPr/>
      <dgm:t>
        <a:bodyPr/>
        <a:lstStyle/>
        <a:p>
          <a:endParaRPr lang="fr-BE" sz="1600"/>
        </a:p>
      </dgm:t>
    </dgm:pt>
    <dgm:pt modelId="{7EFD1DFE-7E1D-420A-96C3-2006AF43877A}">
      <dgm:prSet phldrT="[Texte]" custT="1"/>
      <dgm:spPr/>
      <dgm:t>
        <a:bodyPr/>
        <a:lstStyle/>
        <a:p>
          <a:r>
            <a:rPr lang="fr-BE" sz="800" dirty="0">
              <a:latin typeface="Verdana" panose="020B0604030504040204" pitchFamily="34" charset="0"/>
              <a:ea typeface="Verdana" panose="020B0604030504040204" pitchFamily="34" charset="0"/>
            </a:rPr>
            <a:t>Prototypes validés</a:t>
          </a:r>
        </a:p>
      </dgm:t>
    </dgm:pt>
    <dgm:pt modelId="{0F1A0F87-1729-4491-A18D-D38DDB94CE27}" type="parTrans" cxnId="{D2856DCD-CDBA-43FA-BC9E-116881A03998}">
      <dgm:prSet/>
      <dgm:spPr/>
      <dgm:t>
        <a:bodyPr/>
        <a:lstStyle/>
        <a:p>
          <a:endParaRPr lang="fr-FR" sz="1600"/>
        </a:p>
      </dgm:t>
    </dgm:pt>
    <dgm:pt modelId="{6032A207-F886-469E-9064-7F94A16CCA42}" type="sibTrans" cxnId="{D2856DCD-CDBA-43FA-BC9E-116881A03998}">
      <dgm:prSet/>
      <dgm:spPr/>
      <dgm:t>
        <a:bodyPr/>
        <a:lstStyle/>
        <a:p>
          <a:endParaRPr lang="fr-FR" sz="1600"/>
        </a:p>
      </dgm:t>
    </dgm:pt>
    <dgm:pt modelId="{9C4DE428-AEB0-4714-891B-D603FD2076A8}">
      <dgm:prSet custT="1"/>
      <dgm:spPr/>
      <dgm:t>
        <a:bodyPr/>
        <a:lstStyle/>
        <a:p>
          <a:r>
            <a:rPr lang="fr-BE" sz="800" kern="1200" dirty="0">
              <a:solidFill>
                <a:srgbClr val="000000">
                  <a:hueOff val="0"/>
                  <a:satOff val="0"/>
                  <a:lumOff val="0"/>
                  <a:alphaOff val="0"/>
                </a:srgbClr>
              </a:solidFill>
              <a:latin typeface="Verdana"/>
              <a:ea typeface="+mn-ea"/>
              <a:cs typeface="+mn-cs"/>
            </a:rPr>
            <a:t>Besoins</a:t>
          </a:r>
        </a:p>
      </dgm:t>
    </dgm:pt>
    <dgm:pt modelId="{19D72C5F-F68C-4ACF-9961-80CBBFAA771D}" type="parTrans" cxnId="{3AECD7DA-60A7-4672-9565-24308DB3D73A}">
      <dgm:prSet/>
      <dgm:spPr/>
      <dgm:t>
        <a:bodyPr/>
        <a:lstStyle/>
        <a:p>
          <a:endParaRPr lang="fr-FR" sz="1600"/>
        </a:p>
      </dgm:t>
    </dgm:pt>
    <dgm:pt modelId="{3A34CFCC-DD70-47CB-9E30-D1A3DDC2D638}" type="sibTrans" cxnId="{3AECD7DA-60A7-4672-9565-24308DB3D73A}">
      <dgm:prSet/>
      <dgm:spPr/>
      <dgm:t>
        <a:bodyPr/>
        <a:lstStyle/>
        <a:p>
          <a:endParaRPr lang="fr-FR" sz="1600"/>
        </a:p>
      </dgm:t>
    </dgm:pt>
    <dgm:pt modelId="{9821A9F5-95F2-403D-81C2-D36CF8926C8A}">
      <dgm:prSet custT="1"/>
      <dgm:spPr/>
      <dgm:t>
        <a:bodyPr/>
        <a:lstStyle/>
        <a:p>
          <a:r>
            <a:rPr lang="fr-BE" sz="800" kern="1200" dirty="0">
              <a:solidFill>
                <a:srgbClr val="000000">
                  <a:hueOff val="0"/>
                  <a:satOff val="0"/>
                  <a:lumOff val="0"/>
                  <a:alphaOff val="0"/>
                </a:srgbClr>
              </a:solidFill>
              <a:latin typeface="Verdana"/>
              <a:ea typeface="+mn-ea"/>
              <a:cs typeface="+mn-cs"/>
            </a:rPr>
            <a:t>Information</a:t>
          </a:r>
        </a:p>
      </dgm:t>
    </dgm:pt>
    <dgm:pt modelId="{03BE0401-30B9-4F28-8476-38AB92E1CAFE}" type="parTrans" cxnId="{F579250F-5D57-4A16-A3C9-784C6F0769A7}">
      <dgm:prSet/>
      <dgm:spPr/>
      <dgm:t>
        <a:bodyPr/>
        <a:lstStyle/>
        <a:p>
          <a:endParaRPr lang="fr-FR"/>
        </a:p>
      </dgm:t>
    </dgm:pt>
    <dgm:pt modelId="{DDF418C4-F327-40A2-885A-3CAA14250D8D}" type="sibTrans" cxnId="{F579250F-5D57-4A16-A3C9-784C6F0769A7}">
      <dgm:prSet/>
      <dgm:spPr/>
      <dgm:t>
        <a:bodyPr/>
        <a:lstStyle/>
        <a:p>
          <a:endParaRPr lang="fr-FR"/>
        </a:p>
      </dgm:t>
    </dgm:pt>
    <dgm:pt modelId="{24726C33-380A-4A50-A8B0-E2323B8E7471}">
      <dgm:prSet phldrT="[Texte]" custT="1"/>
      <dgm:spPr/>
      <dgm:t>
        <a:bodyPr/>
        <a:lstStyle/>
        <a:p>
          <a:r>
            <a:rPr lang="fr-BE" sz="800" kern="1200" dirty="0">
              <a:latin typeface="Verdana" panose="020B0604030504040204" pitchFamily="34" charset="0"/>
              <a:ea typeface="Verdana" panose="020B0604030504040204" pitchFamily="34" charset="0"/>
            </a:rPr>
            <a:t>PSGW</a:t>
          </a:r>
        </a:p>
      </dgm:t>
    </dgm:pt>
    <dgm:pt modelId="{7F72FFD2-4B20-4D2D-9090-FF512E763C0B}" type="parTrans" cxnId="{0ACB0663-D941-4654-A641-D13D88798AFF}">
      <dgm:prSet/>
      <dgm:spPr/>
      <dgm:t>
        <a:bodyPr/>
        <a:lstStyle/>
        <a:p>
          <a:endParaRPr lang="fr-FR"/>
        </a:p>
      </dgm:t>
    </dgm:pt>
    <dgm:pt modelId="{9614225B-22D1-4A28-86AB-F029EDAD48DF}" type="sibTrans" cxnId="{0ACB0663-D941-4654-A641-D13D88798AFF}">
      <dgm:prSet/>
      <dgm:spPr/>
      <dgm:t>
        <a:bodyPr/>
        <a:lstStyle/>
        <a:p>
          <a:endParaRPr lang="fr-FR"/>
        </a:p>
      </dgm:t>
    </dgm:pt>
    <dgm:pt modelId="{28D83F91-EBDA-4ADB-B1EC-42D68AA79BB7}">
      <dgm:prSet phldrT="[Texte]" custT="1"/>
      <dgm:spPr/>
      <dgm:t>
        <a:bodyPr/>
        <a:lstStyle/>
        <a:p>
          <a:r>
            <a:rPr lang="fr-BE" sz="900" kern="1200" dirty="0">
              <a:solidFill>
                <a:srgbClr val="FFFFFF"/>
              </a:solidFill>
              <a:latin typeface="Verdana"/>
              <a:ea typeface="+mn-ea"/>
              <a:cs typeface="+mn-cs"/>
            </a:rPr>
            <a:t>Objectifs</a:t>
          </a:r>
        </a:p>
      </dgm:t>
    </dgm:pt>
    <dgm:pt modelId="{57F09FD4-4B8D-4C38-81DD-CEDE28B5B28B}" type="parTrans" cxnId="{E068D50A-C5D5-4A20-B64B-777589FA2048}">
      <dgm:prSet/>
      <dgm:spPr/>
      <dgm:t>
        <a:bodyPr/>
        <a:lstStyle/>
        <a:p>
          <a:endParaRPr lang="fr-FR"/>
        </a:p>
      </dgm:t>
    </dgm:pt>
    <dgm:pt modelId="{73FF95C9-1DA0-4F13-973E-1627E8719F2E}" type="sibTrans" cxnId="{E068D50A-C5D5-4A20-B64B-777589FA2048}">
      <dgm:prSet/>
      <dgm:spPr/>
      <dgm:t>
        <a:bodyPr/>
        <a:lstStyle/>
        <a:p>
          <a:endParaRPr lang="fr-FR"/>
        </a:p>
      </dgm:t>
    </dgm:pt>
    <dgm:pt modelId="{05558893-DBBF-4882-B4F6-D31A6ED0DA70}">
      <dgm:prSet phldrT="[Texte]" custT="1"/>
      <dgm:spPr/>
      <dgm:t>
        <a:bodyPr/>
        <a:lstStyle/>
        <a:p>
          <a:r>
            <a:rPr lang="fr-BE" sz="800" kern="1200" dirty="0">
              <a:solidFill>
                <a:prstClr val="black">
                  <a:hueOff val="0"/>
                  <a:satOff val="0"/>
                  <a:lumOff val="0"/>
                  <a:alphaOff val="0"/>
                </a:prstClr>
              </a:solidFill>
              <a:latin typeface="Verdana" panose="020B0604030504040204" pitchFamily="34" charset="0"/>
              <a:ea typeface="Verdana" panose="020B0604030504040204" pitchFamily="34" charset="0"/>
              <a:cs typeface="+mn-cs"/>
            </a:rPr>
            <a:t>GTEO</a:t>
          </a:r>
        </a:p>
      </dgm:t>
    </dgm:pt>
    <dgm:pt modelId="{513FCAA0-AD02-4A53-B4DA-532C89B139DA}" type="sibTrans" cxnId="{76F351DC-C402-4718-AF88-F7C873BB033E}">
      <dgm:prSet/>
      <dgm:spPr/>
      <dgm:t>
        <a:bodyPr/>
        <a:lstStyle/>
        <a:p>
          <a:endParaRPr lang="fr-FR"/>
        </a:p>
      </dgm:t>
    </dgm:pt>
    <dgm:pt modelId="{B669DFC6-AAC7-4464-8074-718A1D7E7BDB}" type="parTrans" cxnId="{76F351DC-C402-4718-AF88-F7C873BB033E}">
      <dgm:prSet/>
      <dgm:spPr/>
      <dgm:t>
        <a:bodyPr/>
        <a:lstStyle/>
        <a:p>
          <a:endParaRPr lang="fr-FR"/>
        </a:p>
      </dgm:t>
    </dgm:pt>
    <dgm:pt modelId="{9F4D6483-DDFD-4C44-A099-BC5160AC311D}">
      <dgm:prSet phldrT="[Texte]" custT="1"/>
      <dgm:spPr/>
      <dgm:t>
        <a:bodyPr/>
        <a:lstStyle/>
        <a:p>
          <a:r>
            <a:rPr lang="fr-BE" sz="900" kern="1200" dirty="0">
              <a:latin typeface="Verdana" panose="020B0604030504040204" pitchFamily="34" charset="0"/>
              <a:ea typeface="Verdana" panose="020B0604030504040204" pitchFamily="34" charset="0"/>
            </a:rPr>
            <a:t>Contexte</a:t>
          </a:r>
          <a:endParaRPr lang="fr-BE" sz="900" kern="1200" dirty="0">
            <a:solidFill>
              <a:srgbClr val="FFFFFF"/>
            </a:solidFill>
            <a:latin typeface="Verdana" panose="020B0604030504040204" pitchFamily="34" charset="0"/>
            <a:ea typeface="Verdana" panose="020B0604030504040204" pitchFamily="34" charset="0"/>
            <a:cs typeface="+mn-cs"/>
          </a:endParaRPr>
        </a:p>
      </dgm:t>
    </dgm:pt>
    <dgm:pt modelId="{77CDE4DA-87EB-487D-B0EB-C6F2BD37ABE5}" type="sibTrans" cxnId="{8B2F1E55-1232-409B-B0DB-0CE05DA2A857}">
      <dgm:prSet/>
      <dgm:spPr/>
      <dgm:t>
        <a:bodyPr/>
        <a:lstStyle/>
        <a:p>
          <a:endParaRPr lang="fr-BE" sz="1600"/>
        </a:p>
      </dgm:t>
    </dgm:pt>
    <dgm:pt modelId="{3815D1D5-FD43-4ED0-A0EC-8CFB4FCB1154}" type="parTrans" cxnId="{8B2F1E55-1232-409B-B0DB-0CE05DA2A857}">
      <dgm:prSet/>
      <dgm:spPr/>
      <dgm:t>
        <a:bodyPr/>
        <a:lstStyle/>
        <a:p>
          <a:endParaRPr lang="fr-BE" sz="1600"/>
        </a:p>
      </dgm:t>
    </dgm:pt>
    <dgm:pt modelId="{54C2E1FA-84EE-4953-88CB-68722C85B7E7}">
      <dgm:prSet phldrT="[Texte]" custT="1"/>
      <dgm:spPr/>
      <dgm:t>
        <a:bodyPr/>
        <a:lstStyle/>
        <a:p>
          <a:r>
            <a:rPr lang="fr-BE" sz="800" dirty="0">
              <a:latin typeface="Verdana" panose="020B0604030504040204" pitchFamily="34" charset="0"/>
              <a:ea typeface="Verdana" panose="020B0604030504040204" pitchFamily="34" charset="0"/>
            </a:rPr>
            <a:t>Ecosystème</a:t>
          </a:r>
        </a:p>
      </dgm:t>
    </dgm:pt>
    <dgm:pt modelId="{83AA3469-8EBE-49E0-8A88-4B940A6D84CC}" type="parTrans" cxnId="{196305F0-ADEB-4AB7-807D-FACD5E7AA46A}">
      <dgm:prSet/>
      <dgm:spPr/>
      <dgm:t>
        <a:bodyPr/>
        <a:lstStyle/>
        <a:p>
          <a:endParaRPr lang="fr-FR"/>
        </a:p>
      </dgm:t>
    </dgm:pt>
    <dgm:pt modelId="{B4DB1958-CF7A-4CBB-B8BF-500ACC2B1199}" type="sibTrans" cxnId="{196305F0-ADEB-4AB7-807D-FACD5E7AA46A}">
      <dgm:prSet/>
      <dgm:spPr/>
      <dgm:t>
        <a:bodyPr/>
        <a:lstStyle/>
        <a:p>
          <a:endParaRPr lang="fr-FR"/>
        </a:p>
      </dgm:t>
    </dgm:pt>
    <dgm:pt modelId="{2BDD0C96-FA6D-49C6-9075-6993C69D64C2}" type="pres">
      <dgm:prSet presAssocID="{3D2BB330-4571-4FBE-9511-2FDFEFBF41DA}" presName="linearFlow" presStyleCnt="0">
        <dgm:presLayoutVars>
          <dgm:dir/>
          <dgm:animLvl val="lvl"/>
          <dgm:resizeHandles val="exact"/>
        </dgm:presLayoutVars>
      </dgm:prSet>
      <dgm:spPr/>
    </dgm:pt>
    <dgm:pt modelId="{6256E603-B077-4E54-B26C-5F869A50E21F}" type="pres">
      <dgm:prSet presAssocID="{E58E614C-9602-46E4-8D24-DB66635BB163}" presName="composite" presStyleCnt="0"/>
      <dgm:spPr/>
    </dgm:pt>
    <dgm:pt modelId="{8CC1DE8F-51A6-4406-B3FA-EDD94070E508}" type="pres">
      <dgm:prSet presAssocID="{E58E614C-9602-46E4-8D24-DB66635BB163}" presName="parentText" presStyleLbl="alignNode1" presStyleIdx="0" presStyleCnt="4">
        <dgm:presLayoutVars>
          <dgm:chMax val="1"/>
          <dgm:bulletEnabled val="1"/>
        </dgm:presLayoutVars>
      </dgm:prSet>
      <dgm:spPr/>
    </dgm:pt>
    <dgm:pt modelId="{F5B4C541-7029-4DAD-9F68-570E6347F037}" type="pres">
      <dgm:prSet presAssocID="{E58E614C-9602-46E4-8D24-DB66635BB163}" presName="descendantText" presStyleLbl="alignAcc1" presStyleIdx="0" presStyleCnt="4">
        <dgm:presLayoutVars>
          <dgm:bulletEnabled val="1"/>
        </dgm:presLayoutVars>
      </dgm:prSet>
      <dgm:spPr/>
    </dgm:pt>
    <dgm:pt modelId="{A6C7C436-D638-4E9F-B6D2-CEBD4EF615A5}" type="pres">
      <dgm:prSet presAssocID="{BFA08EA6-7635-4001-87C6-481275FDB8B5}" presName="sp" presStyleCnt="0"/>
      <dgm:spPr/>
    </dgm:pt>
    <dgm:pt modelId="{28688577-9085-4115-B0CE-8A9EF85A94CE}" type="pres">
      <dgm:prSet presAssocID="{9F4D6483-DDFD-4C44-A099-BC5160AC311D}" presName="composite" presStyleCnt="0"/>
      <dgm:spPr/>
    </dgm:pt>
    <dgm:pt modelId="{2D262087-CDD1-4B7A-9CE1-007E7EECE887}" type="pres">
      <dgm:prSet presAssocID="{9F4D6483-DDFD-4C44-A099-BC5160AC311D}" presName="parentText" presStyleLbl="alignNode1" presStyleIdx="1" presStyleCnt="4">
        <dgm:presLayoutVars>
          <dgm:chMax val="1"/>
          <dgm:bulletEnabled val="1"/>
        </dgm:presLayoutVars>
      </dgm:prSet>
      <dgm:spPr/>
    </dgm:pt>
    <dgm:pt modelId="{BE4D037A-615F-44CF-A2AD-A8F4A3EAEFDF}" type="pres">
      <dgm:prSet presAssocID="{9F4D6483-DDFD-4C44-A099-BC5160AC311D}" presName="descendantText" presStyleLbl="alignAcc1" presStyleIdx="1" presStyleCnt="4">
        <dgm:presLayoutVars>
          <dgm:bulletEnabled val="1"/>
        </dgm:presLayoutVars>
      </dgm:prSet>
      <dgm:spPr/>
    </dgm:pt>
    <dgm:pt modelId="{F24BE1C2-88D3-4EC7-B6CF-636DA5AE02CB}" type="pres">
      <dgm:prSet presAssocID="{77CDE4DA-87EB-487D-B0EB-C6F2BD37ABE5}" presName="sp" presStyleCnt="0"/>
      <dgm:spPr/>
    </dgm:pt>
    <dgm:pt modelId="{38D8C0CF-06A9-4992-82BE-5EC637529BD0}" type="pres">
      <dgm:prSet presAssocID="{28D83F91-EBDA-4ADB-B1EC-42D68AA79BB7}" presName="composite" presStyleCnt="0"/>
      <dgm:spPr/>
    </dgm:pt>
    <dgm:pt modelId="{ED23BF0B-1C73-45FF-B62E-E5B456354F53}" type="pres">
      <dgm:prSet presAssocID="{28D83F91-EBDA-4ADB-B1EC-42D68AA79BB7}" presName="parentText" presStyleLbl="alignNode1" presStyleIdx="2" presStyleCnt="4">
        <dgm:presLayoutVars>
          <dgm:chMax val="1"/>
          <dgm:bulletEnabled val="1"/>
        </dgm:presLayoutVars>
      </dgm:prSet>
      <dgm:spPr/>
    </dgm:pt>
    <dgm:pt modelId="{2466149C-0AF8-4B94-A374-0D5E474EBF02}" type="pres">
      <dgm:prSet presAssocID="{28D83F91-EBDA-4ADB-B1EC-42D68AA79BB7}" presName="descendantText" presStyleLbl="alignAcc1" presStyleIdx="2" presStyleCnt="4">
        <dgm:presLayoutVars>
          <dgm:bulletEnabled val="1"/>
        </dgm:presLayoutVars>
      </dgm:prSet>
      <dgm:spPr/>
    </dgm:pt>
    <dgm:pt modelId="{08B71DCE-15ED-41A0-8793-3E155E1200D6}" type="pres">
      <dgm:prSet presAssocID="{73FF95C9-1DA0-4F13-973E-1627E8719F2E}" presName="sp" presStyleCnt="0"/>
      <dgm:spPr/>
    </dgm:pt>
    <dgm:pt modelId="{60AF0D89-E687-4CA8-8A25-97974EDDFA34}" type="pres">
      <dgm:prSet presAssocID="{A77FB9F0-6F75-4E1E-949C-4AE0BE06F899}" presName="composite" presStyleCnt="0"/>
      <dgm:spPr/>
    </dgm:pt>
    <dgm:pt modelId="{E05A95E7-EE67-4CE3-9E02-3A244EF4DA7E}" type="pres">
      <dgm:prSet presAssocID="{A77FB9F0-6F75-4E1E-949C-4AE0BE06F899}" presName="parentText" presStyleLbl="alignNode1" presStyleIdx="3" presStyleCnt="4">
        <dgm:presLayoutVars>
          <dgm:chMax val="1"/>
          <dgm:bulletEnabled val="1"/>
        </dgm:presLayoutVars>
      </dgm:prSet>
      <dgm:spPr/>
    </dgm:pt>
    <dgm:pt modelId="{A5A685BA-9D2B-4C4E-9E86-47278C00C3E0}" type="pres">
      <dgm:prSet presAssocID="{A77FB9F0-6F75-4E1E-949C-4AE0BE06F899}" presName="descendantText" presStyleLbl="alignAcc1" presStyleIdx="3" presStyleCnt="4">
        <dgm:presLayoutVars>
          <dgm:bulletEnabled val="1"/>
        </dgm:presLayoutVars>
      </dgm:prSet>
      <dgm:spPr/>
    </dgm:pt>
  </dgm:ptLst>
  <dgm:cxnLst>
    <dgm:cxn modelId="{E068D50A-C5D5-4A20-B64B-777589FA2048}" srcId="{3D2BB330-4571-4FBE-9511-2FDFEFBF41DA}" destId="{28D83F91-EBDA-4ADB-B1EC-42D68AA79BB7}" srcOrd="2" destOrd="0" parTransId="{57F09FD4-4B8D-4C38-81DD-CEDE28B5B28B}" sibTransId="{73FF95C9-1DA0-4F13-973E-1627E8719F2E}"/>
    <dgm:cxn modelId="{7EACFB0A-0F04-4C25-BEF7-338C65944B41}" srcId="{28D83F91-EBDA-4ADB-B1EC-42D68AA79BB7}" destId="{5C67CCF6-DB6D-4E95-B254-51C7DB41F508}" srcOrd="0" destOrd="0" parTransId="{5322C60C-8459-4E6E-B62B-190C29C59381}" sibTransId="{1A28DC2A-1048-412C-8F44-A32823BB147E}"/>
    <dgm:cxn modelId="{AEFFA30C-7FAC-47D9-A284-A473E0B527E4}" srcId="{28D83F91-EBDA-4ADB-B1EC-42D68AA79BB7}" destId="{DA24CF5F-22D3-4E66-8D35-8C5CED9F3883}" srcOrd="1" destOrd="0" parTransId="{3C35CA02-0B49-4F7D-9E8F-0312FA85A0AB}" sibTransId="{48DD8A12-ACBA-4E8A-BC01-36B7D7B4B603}"/>
    <dgm:cxn modelId="{F579250F-5D57-4A16-A3C9-784C6F0769A7}" srcId="{A77FB9F0-6F75-4E1E-949C-4AE0BE06F899}" destId="{9821A9F5-95F2-403D-81C2-D36CF8926C8A}" srcOrd="1" destOrd="0" parTransId="{03BE0401-30B9-4F28-8476-38AB92E1CAFE}" sibTransId="{DDF418C4-F327-40A2-885A-3CAA14250D8D}"/>
    <dgm:cxn modelId="{64C2BC16-B7A1-4289-8C98-A92E88D5F810}" type="presOf" srcId="{7A7C5087-99CF-4484-809B-659F2E099F3B}" destId="{F5B4C541-7029-4DAD-9F68-570E6347F037}" srcOrd="0" destOrd="0" presId="urn:microsoft.com/office/officeart/2005/8/layout/chevron2"/>
    <dgm:cxn modelId="{9E77811B-0CE0-48A0-8431-CB28F6D892A6}" type="presOf" srcId="{E58E614C-9602-46E4-8D24-DB66635BB163}" destId="{8CC1DE8F-51A6-4406-B3FA-EDD94070E508}" srcOrd="0" destOrd="0" presId="urn:microsoft.com/office/officeart/2005/8/layout/chevron2"/>
    <dgm:cxn modelId="{ED0AA62E-91A1-4D97-AF3F-3F0D64EB4CFB}" type="presOf" srcId="{9821A9F5-95F2-403D-81C2-D36CF8926C8A}" destId="{A5A685BA-9D2B-4C4E-9E86-47278C00C3E0}" srcOrd="0" destOrd="1" presId="urn:microsoft.com/office/officeart/2005/8/layout/chevron2"/>
    <dgm:cxn modelId="{EEEF235D-D66B-49A6-B480-A02CD6F32166}" srcId="{3D2BB330-4571-4FBE-9511-2FDFEFBF41DA}" destId="{E58E614C-9602-46E4-8D24-DB66635BB163}" srcOrd="0" destOrd="0" parTransId="{BE0AD1CB-521F-4097-B634-8B2E3C97289F}" sibTransId="{BFA08EA6-7635-4001-87C6-481275FDB8B5}"/>
    <dgm:cxn modelId="{0ACB0663-D941-4654-A641-D13D88798AFF}" srcId="{9F4D6483-DDFD-4C44-A099-BC5160AC311D}" destId="{24726C33-380A-4A50-A8B0-E2323B8E7471}" srcOrd="0" destOrd="0" parTransId="{7F72FFD2-4B20-4D2D-9090-FF512E763C0B}" sibTransId="{9614225B-22D1-4A28-86AB-F029EDAD48DF}"/>
    <dgm:cxn modelId="{00FFAE69-F4A6-47A5-B149-75249376E3F7}" type="presOf" srcId="{7EFD1DFE-7E1D-420A-96C3-2006AF43877A}" destId="{2466149C-0AF8-4B94-A374-0D5E474EBF02}" srcOrd="0" destOrd="2" presId="urn:microsoft.com/office/officeart/2005/8/layout/chevron2"/>
    <dgm:cxn modelId="{A0072470-2739-4B10-8F09-9A66C5425850}" type="presOf" srcId="{3D2BB330-4571-4FBE-9511-2FDFEFBF41DA}" destId="{2BDD0C96-FA6D-49C6-9075-6993C69D64C2}" srcOrd="0" destOrd="0" presId="urn:microsoft.com/office/officeart/2005/8/layout/chevron2"/>
    <dgm:cxn modelId="{8B2F1E55-1232-409B-B0DB-0CE05DA2A857}" srcId="{3D2BB330-4571-4FBE-9511-2FDFEFBF41DA}" destId="{9F4D6483-DDFD-4C44-A099-BC5160AC311D}" srcOrd="1" destOrd="0" parTransId="{3815D1D5-FD43-4ED0-A0EC-8CFB4FCB1154}" sibTransId="{77CDE4DA-87EB-487D-B0EB-C6F2BD37ABE5}"/>
    <dgm:cxn modelId="{AB837C7A-EAE7-491E-932A-5340802AB88B}" type="presOf" srcId="{DA24CF5F-22D3-4E66-8D35-8C5CED9F3883}" destId="{2466149C-0AF8-4B94-A374-0D5E474EBF02}" srcOrd="0" destOrd="1" presId="urn:microsoft.com/office/officeart/2005/8/layout/chevron2"/>
    <dgm:cxn modelId="{3D267381-6831-4380-BE91-76832B202CB8}" type="presOf" srcId="{28D83F91-EBDA-4ADB-B1EC-42D68AA79BB7}" destId="{ED23BF0B-1C73-45FF-B62E-E5B456354F53}" srcOrd="0" destOrd="0" presId="urn:microsoft.com/office/officeart/2005/8/layout/chevron2"/>
    <dgm:cxn modelId="{53A1598D-C88F-46E1-B9DA-BBF292FEABAF}" type="presOf" srcId="{9F4D6483-DDFD-4C44-A099-BC5160AC311D}" destId="{2D262087-CDD1-4B7A-9CE1-007E7EECE887}" srcOrd="0" destOrd="0" presId="urn:microsoft.com/office/officeart/2005/8/layout/chevron2"/>
    <dgm:cxn modelId="{A171B08E-5D67-4AC0-B7FE-E078BE0232D2}" srcId="{E58E614C-9602-46E4-8D24-DB66635BB163}" destId="{7A7C5087-99CF-4484-809B-659F2E099F3B}" srcOrd="0" destOrd="0" parTransId="{BD1CD7BD-32D4-424D-9BE1-28993E9B9CFB}" sibTransId="{9032E33B-E9EA-42EF-97E9-7A6C6953E4B0}"/>
    <dgm:cxn modelId="{70DD73B0-5830-4D3B-8A28-BE017ACBB26A}" type="presOf" srcId="{5C67CCF6-DB6D-4E95-B254-51C7DB41F508}" destId="{2466149C-0AF8-4B94-A374-0D5E474EBF02}" srcOrd="0" destOrd="0" presId="urn:microsoft.com/office/officeart/2005/8/layout/chevron2"/>
    <dgm:cxn modelId="{F458A9B0-1BE0-435D-9445-49EB00124F5B}" type="presOf" srcId="{9C4DE428-AEB0-4714-891B-D603FD2076A8}" destId="{A5A685BA-9D2B-4C4E-9E86-47278C00C3E0}" srcOrd="0" destOrd="0" presId="urn:microsoft.com/office/officeart/2005/8/layout/chevron2"/>
    <dgm:cxn modelId="{B701A8BA-0967-47D0-A148-1964C65C2F34}" type="presOf" srcId="{A77FB9F0-6F75-4E1E-949C-4AE0BE06F899}" destId="{E05A95E7-EE67-4CE3-9E02-3A244EF4DA7E}" srcOrd="0" destOrd="0" presId="urn:microsoft.com/office/officeart/2005/8/layout/chevron2"/>
    <dgm:cxn modelId="{D2856DCD-CDBA-43FA-BC9E-116881A03998}" srcId="{28D83F91-EBDA-4ADB-B1EC-42D68AA79BB7}" destId="{7EFD1DFE-7E1D-420A-96C3-2006AF43877A}" srcOrd="2" destOrd="0" parTransId="{0F1A0F87-1729-4491-A18D-D38DDB94CE27}" sibTransId="{6032A207-F886-469E-9064-7F94A16CCA42}"/>
    <dgm:cxn modelId="{61E773D5-01D9-4A4C-A28C-FA1052E36122}" srcId="{3D2BB330-4571-4FBE-9511-2FDFEFBF41DA}" destId="{A77FB9F0-6F75-4E1E-949C-4AE0BE06F899}" srcOrd="3" destOrd="0" parTransId="{0FCC2CA1-4787-4600-A7FE-DC295503FD80}" sibTransId="{936D4B88-677A-4690-9D50-72AFC9B179F7}"/>
    <dgm:cxn modelId="{3AECD7DA-60A7-4672-9565-24308DB3D73A}" srcId="{A77FB9F0-6F75-4E1E-949C-4AE0BE06F899}" destId="{9C4DE428-AEB0-4714-891B-D603FD2076A8}" srcOrd="0" destOrd="0" parTransId="{19D72C5F-F68C-4ACF-9961-80CBBFAA771D}" sibTransId="{3A34CFCC-DD70-47CB-9E30-D1A3DDC2D638}"/>
    <dgm:cxn modelId="{76F351DC-C402-4718-AF88-F7C873BB033E}" srcId="{9F4D6483-DDFD-4C44-A099-BC5160AC311D}" destId="{05558893-DBBF-4882-B4F6-D31A6ED0DA70}" srcOrd="1" destOrd="0" parTransId="{B669DFC6-AAC7-4464-8074-718A1D7E7BDB}" sibTransId="{513FCAA0-AD02-4A53-B4DA-532C89B139DA}"/>
    <dgm:cxn modelId="{6C17C1DD-2648-4B66-AC39-E90E99112824}" type="presOf" srcId="{05558893-DBBF-4882-B4F6-D31A6ED0DA70}" destId="{BE4D037A-615F-44CF-A2AD-A8F4A3EAEFDF}" srcOrd="0" destOrd="1" presId="urn:microsoft.com/office/officeart/2005/8/layout/chevron2"/>
    <dgm:cxn modelId="{5317D2DE-AD73-49BA-BA54-6BF2C3271F6E}" type="presOf" srcId="{54C2E1FA-84EE-4953-88CB-68722C85B7E7}" destId="{2466149C-0AF8-4B94-A374-0D5E474EBF02}" srcOrd="0" destOrd="3" presId="urn:microsoft.com/office/officeart/2005/8/layout/chevron2"/>
    <dgm:cxn modelId="{8E7FD2DF-C5A0-46A1-BBDA-7F4423D0007F}" type="presOf" srcId="{8D6AF367-80B0-4C35-A747-6A1518D3433A}" destId="{F5B4C541-7029-4DAD-9F68-570E6347F037}" srcOrd="0" destOrd="1" presId="urn:microsoft.com/office/officeart/2005/8/layout/chevron2"/>
    <dgm:cxn modelId="{0A8D75E1-B199-4960-B9BC-880D43D14069}" type="presOf" srcId="{24726C33-380A-4A50-A8B0-E2323B8E7471}" destId="{BE4D037A-615F-44CF-A2AD-A8F4A3EAEFDF}" srcOrd="0" destOrd="0" presId="urn:microsoft.com/office/officeart/2005/8/layout/chevron2"/>
    <dgm:cxn modelId="{196305F0-ADEB-4AB7-807D-FACD5E7AA46A}" srcId="{28D83F91-EBDA-4ADB-B1EC-42D68AA79BB7}" destId="{54C2E1FA-84EE-4953-88CB-68722C85B7E7}" srcOrd="3" destOrd="0" parTransId="{83AA3469-8EBE-49E0-8A88-4B940A6D84CC}" sibTransId="{B4DB1958-CF7A-4CBB-B8BF-500ACC2B1199}"/>
    <dgm:cxn modelId="{FA2A30F4-C026-409F-8C04-492EF0ACBA6E}" srcId="{E58E614C-9602-46E4-8D24-DB66635BB163}" destId="{8D6AF367-80B0-4C35-A747-6A1518D3433A}" srcOrd="1" destOrd="0" parTransId="{2686670A-185E-4B87-9973-153CC2AFDAF4}" sibTransId="{23ADB55E-1D4D-4A16-9B0B-6351537083F5}"/>
    <dgm:cxn modelId="{7D6908A1-400D-4655-A889-1776219C7BF6}" type="presParOf" srcId="{2BDD0C96-FA6D-49C6-9075-6993C69D64C2}" destId="{6256E603-B077-4E54-B26C-5F869A50E21F}" srcOrd="0" destOrd="0" presId="urn:microsoft.com/office/officeart/2005/8/layout/chevron2"/>
    <dgm:cxn modelId="{F95764C7-B00D-4B5A-A8BE-85426979350C}" type="presParOf" srcId="{6256E603-B077-4E54-B26C-5F869A50E21F}" destId="{8CC1DE8F-51A6-4406-B3FA-EDD94070E508}" srcOrd="0" destOrd="0" presId="urn:microsoft.com/office/officeart/2005/8/layout/chevron2"/>
    <dgm:cxn modelId="{7E6EE039-3983-4E27-8320-4AE1B4117849}" type="presParOf" srcId="{6256E603-B077-4E54-B26C-5F869A50E21F}" destId="{F5B4C541-7029-4DAD-9F68-570E6347F037}" srcOrd="1" destOrd="0" presId="urn:microsoft.com/office/officeart/2005/8/layout/chevron2"/>
    <dgm:cxn modelId="{AFFEFAE8-47C7-4DEA-82BB-888026A5AD19}" type="presParOf" srcId="{2BDD0C96-FA6D-49C6-9075-6993C69D64C2}" destId="{A6C7C436-D638-4E9F-B6D2-CEBD4EF615A5}" srcOrd="1" destOrd="0" presId="urn:microsoft.com/office/officeart/2005/8/layout/chevron2"/>
    <dgm:cxn modelId="{AB82E932-B6A2-4AC3-8C82-671B1F539855}" type="presParOf" srcId="{2BDD0C96-FA6D-49C6-9075-6993C69D64C2}" destId="{28688577-9085-4115-B0CE-8A9EF85A94CE}" srcOrd="2" destOrd="0" presId="urn:microsoft.com/office/officeart/2005/8/layout/chevron2"/>
    <dgm:cxn modelId="{E3CC4185-AE6C-48CB-9C99-8793F3C8D128}" type="presParOf" srcId="{28688577-9085-4115-B0CE-8A9EF85A94CE}" destId="{2D262087-CDD1-4B7A-9CE1-007E7EECE887}" srcOrd="0" destOrd="0" presId="urn:microsoft.com/office/officeart/2005/8/layout/chevron2"/>
    <dgm:cxn modelId="{B6DB6DF5-F11B-40EC-8AED-A686569217B8}" type="presParOf" srcId="{28688577-9085-4115-B0CE-8A9EF85A94CE}" destId="{BE4D037A-615F-44CF-A2AD-A8F4A3EAEFDF}" srcOrd="1" destOrd="0" presId="urn:microsoft.com/office/officeart/2005/8/layout/chevron2"/>
    <dgm:cxn modelId="{E7CDCF66-7EB7-4C08-9B87-3628A8EAA02C}" type="presParOf" srcId="{2BDD0C96-FA6D-49C6-9075-6993C69D64C2}" destId="{F24BE1C2-88D3-4EC7-B6CF-636DA5AE02CB}" srcOrd="3" destOrd="0" presId="urn:microsoft.com/office/officeart/2005/8/layout/chevron2"/>
    <dgm:cxn modelId="{DCB2215D-4AB5-4F3C-A3E3-E05962DD225B}" type="presParOf" srcId="{2BDD0C96-FA6D-49C6-9075-6993C69D64C2}" destId="{38D8C0CF-06A9-4992-82BE-5EC637529BD0}" srcOrd="4" destOrd="0" presId="urn:microsoft.com/office/officeart/2005/8/layout/chevron2"/>
    <dgm:cxn modelId="{469EDD45-CC9E-4E0A-A34D-DDE47D5C0BAB}" type="presParOf" srcId="{38D8C0CF-06A9-4992-82BE-5EC637529BD0}" destId="{ED23BF0B-1C73-45FF-B62E-E5B456354F53}" srcOrd="0" destOrd="0" presId="urn:microsoft.com/office/officeart/2005/8/layout/chevron2"/>
    <dgm:cxn modelId="{6E36DED2-BD68-498E-823D-32FDB219D2BC}" type="presParOf" srcId="{38D8C0CF-06A9-4992-82BE-5EC637529BD0}" destId="{2466149C-0AF8-4B94-A374-0D5E474EBF02}" srcOrd="1" destOrd="0" presId="urn:microsoft.com/office/officeart/2005/8/layout/chevron2"/>
    <dgm:cxn modelId="{6D9DF5F8-E5EA-4149-B6BA-8C94819F05CA}" type="presParOf" srcId="{2BDD0C96-FA6D-49C6-9075-6993C69D64C2}" destId="{08B71DCE-15ED-41A0-8793-3E155E1200D6}" srcOrd="5" destOrd="0" presId="urn:microsoft.com/office/officeart/2005/8/layout/chevron2"/>
    <dgm:cxn modelId="{813EA343-A24C-4D59-8BB5-3FB4EAAD34F1}" type="presParOf" srcId="{2BDD0C96-FA6D-49C6-9075-6993C69D64C2}" destId="{60AF0D89-E687-4CA8-8A25-97974EDDFA34}" srcOrd="6" destOrd="0" presId="urn:microsoft.com/office/officeart/2005/8/layout/chevron2"/>
    <dgm:cxn modelId="{BE96C6E3-7D74-46CC-A06B-A52182B68D38}" type="presParOf" srcId="{60AF0D89-E687-4CA8-8A25-97974EDDFA34}" destId="{E05A95E7-EE67-4CE3-9E02-3A244EF4DA7E}" srcOrd="0" destOrd="0" presId="urn:microsoft.com/office/officeart/2005/8/layout/chevron2"/>
    <dgm:cxn modelId="{C56417CD-BB9A-4F02-9AB8-394693F90E03}" type="presParOf" srcId="{60AF0D89-E687-4CA8-8A25-97974EDDFA34}" destId="{A5A685BA-9D2B-4C4E-9E86-47278C00C3E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E7B94D0-5DF7-495E-AA7C-E8D2A5A5DEE5}" type="doc">
      <dgm:prSet loTypeId="urn:microsoft.com/office/officeart/2005/8/layout/matrix2" loCatId="matrix" qsTypeId="urn:microsoft.com/office/officeart/2005/8/quickstyle/simple1" qsCatId="simple" csTypeId="urn:microsoft.com/office/officeart/2005/8/colors/colorful1" csCatId="colorful" phldr="1"/>
      <dgm:spPr/>
      <dgm:t>
        <a:bodyPr/>
        <a:lstStyle/>
        <a:p>
          <a:endParaRPr lang="fr-BE"/>
        </a:p>
      </dgm:t>
    </dgm:pt>
    <dgm:pt modelId="{912ADB92-C62C-4F1D-AA3C-F124EA610550}">
      <dgm:prSet phldrT="[Texte]"/>
      <dgm:spPr/>
      <dgm:t>
        <a:bodyPr/>
        <a:lstStyle/>
        <a:p>
          <a:r>
            <a:rPr lang="fr-BE" dirty="0"/>
            <a:t>Mobilisation des professionnels</a:t>
          </a:r>
        </a:p>
      </dgm:t>
    </dgm:pt>
    <dgm:pt modelId="{D8105511-B78D-4A95-AF91-902E4A64605E}" type="parTrans" cxnId="{FA9D4191-719B-4859-9853-850594D89F17}">
      <dgm:prSet/>
      <dgm:spPr/>
      <dgm:t>
        <a:bodyPr/>
        <a:lstStyle/>
        <a:p>
          <a:endParaRPr lang="fr-BE"/>
        </a:p>
      </dgm:t>
    </dgm:pt>
    <dgm:pt modelId="{6BD94B68-F9BB-447C-93EC-46B8C0AD62A1}" type="sibTrans" cxnId="{FA9D4191-719B-4859-9853-850594D89F17}">
      <dgm:prSet/>
      <dgm:spPr/>
      <dgm:t>
        <a:bodyPr/>
        <a:lstStyle/>
        <a:p>
          <a:endParaRPr lang="fr-BE"/>
        </a:p>
      </dgm:t>
    </dgm:pt>
    <dgm:pt modelId="{4DADFC47-288F-4B3F-B1B1-34159578FC33}">
      <dgm:prSet phldrT="[Texte]"/>
      <dgm:spPr/>
      <dgm:t>
        <a:bodyPr/>
        <a:lstStyle/>
        <a:p>
          <a:r>
            <a:rPr lang="fr-BE" dirty="0"/>
            <a:t>Mobilisation des  citoyens</a:t>
          </a:r>
        </a:p>
      </dgm:t>
    </dgm:pt>
    <dgm:pt modelId="{65688743-796A-4855-87EC-7C2C2EC15860}" type="parTrans" cxnId="{22029015-A860-440F-A650-784B7C7D6010}">
      <dgm:prSet/>
      <dgm:spPr/>
      <dgm:t>
        <a:bodyPr/>
        <a:lstStyle/>
        <a:p>
          <a:endParaRPr lang="fr-BE"/>
        </a:p>
      </dgm:t>
    </dgm:pt>
    <dgm:pt modelId="{09849697-51B0-44DE-B5E7-EF4D70BD5A34}" type="sibTrans" cxnId="{22029015-A860-440F-A650-784B7C7D6010}">
      <dgm:prSet/>
      <dgm:spPr/>
      <dgm:t>
        <a:bodyPr/>
        <a:lstStyle/>
        <a:p>
          <a:endParaRPr lang="fr-BE"/>
        </a:p>
      </dgm:t>
    </dgm:pt>
    <dgm:pt modelId="{15775D9C-9B5F-4B3E-975F-A805028034A7}">
      <dgm:prSet phldrT="[Texte]"/>
      <dgm:spPr/>
      <dgm:t>
        <a:bodyPr/>
        <a:lstStyle/>
        <a:p>
          <a:r>
            <a:rPr lang="fr-BE" dirty="0"/>
            <a:t>Modèle financier</a:t>
          </a:r>
        </a:p>
      </dgm:t>
    </dgm:pt>
    <dgm:pt modelId="{15C6771F-510D-48FF-940C-08E4056862F9}" type="parTrans" cxnId="{8CD4C984-C205-498C-BA0F-E6114ADF7219}">
      <dgm:prSet/>
      <dgm:spPr/>
      <dgm:t>
        <a:bodyPr/>
        <a:lstStyle/>
        <a:p>
          <a:endParaRPr lang="fr-BE"/>
        </a:p>
      </dgm:t>
    </dgm:pt>
    <dgm:pt modelId="{15728544-8621-4322-A31E-EA450435893B}" type="sibTrans" cxnId="{8CD4C984-C205-498C-BA0F-E6114ADF7219}">
      <dgm:prSet/>
      <dgm:spPr/>
      <dgm:t>
        <a:bodyPr/>
        <a:lstStyle/>
        <a:p>
          <a:endParaRPr lang="fr-BE"/>
        </a:p>
      </dgm:t>
    </dgm:pt>
    <dgm:pt modelId="{FC8BB2B6-A628-49DE-B2E6-AA5BCBA8D068}">
      <dgm:prSet phldrT="[Texte]" phldr="1"/>
      <dgm:spPr/>
      <dgm:t>
        <a:bodyPr/>
        <a:lstStyle/>
        <a:p>
          <a:endParaRPr lang="fr-BE"/>
        </a:p>
      </dgm:t>
    </dgm:pt>
    <dgm:pt modelId="{CADDFB0F-4D41-4E3B-8A7E-7D926C7191C0}" type="parTrans" cxnId="{9C1651D2-5E73-4FD9-87FC-5DAC320F9E8C}">
      <dgm:prSet/>
      <dgm:spPr/>
      <dgm:t>
        <a:bodyPr/>
        <a:lstStyle/>
        <a:p>
          <a:endParaRPr lang="fr-BE"/>
        </a:p>
      </dgm:t>
    </dgm:pt>
    <dgm:pt modelId="{CF9406DF-B995-41BB-8325-CE3CE1AC22C1}" type="sibTrans" cxnId="{9C1651D2-5E73-4FD9-87FC-5DAC320F9E8C}">
      <dgm:prSet/>
      <dgm:spPr/>
      <dgm:t>
        <a:bodyPr/>
        <a:lstStyle/>
        <a:p>
          <a:endParaRPr lang="fr-BE"/>
        </a:p>
      </dgm:t>
    </dgm:pt>
    <dgm:pt modelId="{8E728CD9-F18A-472C-9FC5-C3CBC3C48B8A}">
      <dgm:prSet/>
      <dgm:spPr/>
      <dgm:t>
        <a:bodyPr/>
        <a:lstStyle/>
        <a:p>
          <a:pPr>
            <a:buFont typeface="+mj-lt"/>
            <a:buAutoNum type="alphaLcParenR"/>
          </a:pPr>
          <a:r>
            <a:rPr lang="fr-BE" b="1" dirty="0"/>
            <a:t>Accompagnement (technique, administratif) des candidats rénovateurs</a:t>
          </a:r>
          <a:endParaRPr lang="fr-BE" dirty="0"/>
        </a:p>
      </dgm:t>
    </dgm:pt>
    <dgm:pt modelId="{96AD42E8-F65A-496A-A96A-B9A0C08D154C}" type="parTrans" cxnId="{7BB47CF5-CD0C-498D-AC7E-2AF5AA2EBEC0}">
      <dgm:prSet/>
      <dgm:spPr/>
      <dgm:t>
        <a:bodyPr/>
        <a:lstStyle/>
        <a:p>
          <a:endParaRPr lang="fr-BE"/>
        </a:p>
      </dgm:t>
    </dgm:pt>
    <dgm:pt modelId="{1CE8B625-1E6D-447A-A4EF-689C347E9A13}" type="sibTrans" cxnId="{7BB47CF5-CD0C-498D-AC7E-2AF5AA2EBEC0}">
      <dgm:prSet/>
      <dgm:spPr/>
      <dgm:t>
        <a:bodyPr/>
        <a:lstStyle/>
        <a:p>
          <a:endParaRPr lang="fr-BE"/>
        </a:p>
      </dgm:t>
    </dgm:pt>
    <dgm:pt modelId="{EF00AECD-2D1F-4E33-BA96-369E0B0423E3}" type="pres">
      <dgm:prSet presAssocID="{7E7B94D0-5DF7-495E-AA7C-E8D2A5A5DEE5}" presName="matrix" presStyleCnt="0">
        <dgm:presLayoutVars>
          <dgm:chMax val="1"/>
          <dgm:dir/>
          <dgm:resizeHandles val="exact"/>
        </dgm:presLayoutVars>
      </dgm:prSet>
      <dgm:spPr/>
    </dgm:pt>
    <dgm:pt modelId="{7BF3CED1-3781-44F8-B9CD-1AAA87E6B028}" type="pres">
      <dgm:prSet presAssocID="{7E7B94D0-5DF7-495E-AA7C-E8D2A5A5DEE5}" presName="axisShape" presStyleLbl="bgShp" presStyleIdx="0" presStyleCnt="1"/>
      <dgm:spPr/>
    </dgm:pt>
    <dgm:pt modelId="{2BDBBFE7-1586-48AC-B5C3-19EF4A02A9BB}" type="pres">
      <dgm:prSet presAssocID="{7E7B94D0-5DF7-495E-AA7C-E8D2A5A5DEE5}" presName="rect1" presStyleLbl="node1" presStyleIdx="0" presStyleCnt="4">
        <dgm:presLayoutVars>
          <dgm:chMax val="0"/>
          <dgm:chPref val="0"/>
          <dgm:bulletEnabled val="1"/>
        </dgm:presLayoutVars>
      </dgm:prSet>
      <dgm:spPr/>
    </dgm:pt>
    <dgm:pt modelId="{4CA2EE55-6770-4753-AEDA-12E21014A8D8}" type="pres">
      <dgm:prSet presAssocID="{7E7B94D0-5DF7-495E-AA7C-E8D2A5A5DEE5}" presName="rect2" presStyleLbl="node1" presStyleIdx="1" presStyleCnt="4" custLinFactNeighborX="634" custLinFactNeighborY="634">
        <dgm:presLayoutVars>
          <dgm:chMax val="0"/>
          <dgm:chPref val="0"/>
          <dgm:bulletEnabled val="1"/>
        </dgm:presLayoutVars>
      </dgm:prSet>
      <dgm:spPr/>
    </dgm:pt>
    <dgm:pt modelId="{86C4C557-832F-4745-B290-3F2C33679374}" type="pres">
      <dgm:prSet presAssocID="{7E7B94D0-5DF7-495E-AA7C-E8D2A5A5DEE5}" presName="rect3" presStyleLbl="node1" presStyleIdx="2" presStyleCnt="4">
        <dgm:presLayoutVars>
          <dgm:chMax val="0"/>
          <dgm:chPref val="0"/>
          <dgm:bulletEnabled val="1"/>
        </dgm:presLayoutVars>
      </dgm:prSet>
      <dgm:spPr/>
    </dgm:pt>
    <dgm:pt modelId="{02664AAA-09AB-43BE-A267-F979DF4B6DD7}" type="pres">
      <dgm:prSet presAssocID="{7E7B94D0-5DF7-495E-AA7C-E8D2A5A5DEE5}" presName="rect4" presStyleLbl="node1" presStyleIdx="3" presStyleCnt="4">
        <dgm:presLayoutVars>
          <dgm:chMax val="0"/>
          <dgm:chPref val="0"/>
          <dgm:bulletEnabled val="1"/>
        </dgm:presLayoutVars>
      </dgm:prSet>
      <dgm:spPr/>
    </dgm:pt>
  </dgm:ptLst>
  <dgm:cxnLst>
    <dgm:cxn modelId="{6908D502-8837-4FA6-8AEB-A0F20C915578}" type="presOf" srcId="{4DADFC47-288F-4B3F-B1B1-34159578FC33}" destId="{4CA2EE55-6770-4753-AEDA-12E21014A8D8}" srcOrd="0" destOrd="0" presId="urn:microsoft.com/office/officeart/2005/8/layout/matrix2"/>
    <dgm:cxn modelId="{D2D5DA0E-ED72-4C9D-9F0B-68F9A7C3D417}" type="presOf" srcId="{912ADB92-C62C-4F1D-AA3C-F124EA610550}" destId="{2BDBBFE7-1586-48AC-B5C3-19EF4A02A9BB}" srcOrd="0" destOrd="0" presId="urn:microsoft.com/office/officeart/2005/8/layout/matrix2"/>
    <dgm:cxn modelId="{22029015-A860-440F-A650-784B7C7D6010}" srcId="{7E7B94D0-5DF7-495E-AA7C-E8D2A5A5DEE5}" destId="{4DADFC47-288F-4B3F-B1B1-34159578FC33}" srcOrd="1" destOrd="0" parTransId="{65688743-796A-4855-87EC-7C2C2EC15860}" sibTransId="{09849697-51B0-44DE-B5E7-EF4D70BD5A34}"/>
    <dgm:cxn modelId="{C015C064-7CDD-436F-99FB-30BCB5E2D75A}" type="presOf" srcId="{7E7B94D0-5DF7-495E-AA7C-E8D2A5A5DEE5}" destId="{EF00AECD-2D1F-4E33-BA96-369E0B0423E3}" srcOrd="0" destOrd="0" presId="urn:microsoft.com/office/officeart/2005/8/layout/matrix2"/>
    <dgm:cxn modelId="{8CD4C984-C205-498C-BA0F-E6114ADF7219}" srcId="{7E7B94D0-5DF7-495E-AA7C-E8D2A5A5DEE5}" destId="{15775D9C-9B5F-4B3E-975F-A805028034A7}" srcOrd="2" destOrd="0" parTransId="{15C6771F-510D-48FF-940C-08E4056862F9}" sibTransId="{15728544-8621-4322-A31E-EA450435893B}"/>
    <dgm:cxn modelId="{FA9D4191-719B-4859-9853-850594D89F17}" srcId="{7E7B94D0-5DF7-495E-AA7C-E8D2A5A5DEE5}" destId="{912ADB92-C62C-4F1D-AA3C-F124EA610550}" srcOrd="0" destOrd="0" parTransId="{D8105511-B78D-4A95-AF91-902E4A64605E}" sibTransId="{6BD94B68-F9BB-447C-93EC-46B8C0AD62A1}"/>
    <dgm:cxn modelId="{9C1651D2-5E73-4FD9-87FC-5DAC320F9E8C}" srcId="{7E7B94D0-5DF7-495E-AA7C-E8D2A5A5DEE5}" destId="{FC8BB2B6-A628-49DE-B2E6-AA5BCBA8D068}" srcOrd="4" destOrd="0" parTransId="{CADDFB0F-4D41-4E3B-8A7E-7D926C7191C0}" sibTransId="{CF9406DF-B995-41BB-8325-CE3CE1AC22C1}"/>
    <dgm:cxn modelId="{C2302FDA-2B19-4263-AA6A-129B2F730EB7}" type="presOf" srcId="{15775D9C-9B5F-4B3E-975F-A805028034A7}" destId="{86C4C557-832F-4745-B290-3F2C33679374}" srcOrd="0" destOrd="0" presId="urn:microsoft.com/office/officeart/2005/8/layout/matrix2"/>
    <dgm:cxn modelId="{2AD35FE7-FA7E-470A-BD50-D0B3EBE26A3E}" type="presOf" srcId="{8E728CD9-F18A-472C-9FC5-C3CBC3C48B8A}" destId="{02664AAA-09AB-43BE-A267-F979DF4B6DD7}" srcOrd="0" destOrd="0" presId="urn:microsoft.com/office/officeart/2005/8/layout/matrix2"/>
    <dgm:cxn modelId="{7BB47CF5-CD0C-498D-AC7E-2AF5AA2EBEC0}" srcId="{7E7B94D0-5DF7-495E-AA7C-E8D2A5A5DEE5}" destId="{8E728CD9-F18A-472C-9FC5-C3CBC3C48B8A}" srcOrd="3" destOrd="0" parTransId="{96AD42E8-F65A-496A-A96A-B9A0C08D154C}" sibTransId="{1CE8B625-1E6D-447A-A4EF-689C347E9A13}"/>
    <dgm:cxn modelId="{15576246-5736-49ED-8B6D-77DC860123AF}" type="presParOf" srcId="{EF00AECD-2D1F-4E33-BA96-369E0B0423E3}" destId="{7BF3CED1-3781-44F8-B9CD-1AAA87E6B028}" srcOrd="0" destOrd="0" presId="urn:microsoft.com/office/officeart/2005/8/layout/matrix2"/>
    <dgm:cxn modelId="{86DF1A40-3E9F-41DE-80AF-1ED32F3521BF}" type="presParOf" srcId="{EF00AECD-2D1F-4E33-BA96-369E0B0423E3}" destId="{2BDBBFE7-1586-48AC-B5C3-19EF4A02A9BB}" srcOrd="1" destOrd="0" presId="urn:microsoft.com/office/officeart/2005/8/layout/matrix2"/>
    <dgm:cxn modelId="{3B008A82-E33E-4CD6-AD8E-D86747E0D7EA}" type="presParOf" srcId="{EF00AECD-2D1F-4E33-BA96-369E0B0423E3}" destId="{4CA2EE55-6770-4753-AEDA-12E21014A8D8}" srcOrd="2" destOrd="0" presId="urn:microsoft.com/office/officeart/2005/8/layout/matrix2"/>
    <dgm:cxn modelId="{E20A5248-C6B3-4008-B0CE-BAFF29002F82}" type="presParOf" srcId="{EF00AECD-2D1F-4E33-BA96-369E0B0423E3}" destId="{86C4C557-832F-4745-B290-3F2C33679374}" srcOrd="3" destOrd="0" presId="urn:microsoft.com/office/officeart/2005/8/layout/matrix2"/>
    <dgm:cxn modelId="{0B402A8C-8579-48AF-B9D9-C8B3030C1D7D}" type="presParOf" srcId="{EF00AECD-2D1F-4E33-BA96-369E0B0423E3}" destId="{02664AAA-09AB-43BE-A267-F979DF4B6DD7}"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7BBE31-1FAD-4D5F-A10B-691215908112}" type="doc">
      <dgm:prSet loTypeId="urn:microsoft.com/office/officeart/2005/8/layout/hList7" loCatId="list" qsTypeId="urn:microsoft.com/office/officeart/2005/8/quickstyle/simple1" qsCatId="simple" csTypeId="urn:microsoft.com/office/officeart/2005/8/colors/accent1_2" csCatId="accent1" phldr="1"/>
      <dgm:spPr/>
    </dgm:pt>
    <dgm:pt modelId="{FC8D100F-5172-450D-9323-2D0C2C661DE9}">
      <dgm:prSet phldrT="[Texte]"/>
      <dgm:spPr>
        <a:solidFill>
          <a:srgbClr val="014A97"/>
        </a:solidFill>
      </dgm:spPr>
      <dgm:t>
        <a:bodyPr/>
        <a:lstStyle/>
        <a:p>
          <a:endParaRPr lang="fr-BE" b="0" cap="none" spc="0" dirty="0">
            <a:ln w="0"/>
            <a:solidFill>
              <a:schemeClr val="tx1">
                <a:lumMod val="40000"/>
                <a:lumOff val="60000"/>
              </a:schemeClr>
            </a:solidFill>
            <a:effectLst>
              <a:outerShdw blurRad="38100" dist="19050" dir="2700000" algn="tl" rotWithShape="0">
                <a:schemeClr val="dk1">
                  <a:alpha val="40000"/>
                </a:schemeClr>
              </a:outerShdw>
            </a:effectLst>
          </a:endParaRPr>
        </a:p>
        <a:p>
          <a:r>
            <a:rPr lang="fr-BE" b="0" cap="none" spc="0" dirty="0">
              <a:ln w="0"/>
              <a:solidFill>
                <a:schemeClr val="tx1">
                  <a:lumMod val="40000"/>
                  <a:lumOff val="60000"/>
                </a:schemeClr>
              </a:solidFill>
              <a:effectLst>
                <a:outerShdw blurRad="38100" dist="19050" dir="2700000" algn="tl" rotWithShape="0">
                  <a:schemeClr val="dk1">
                    <a:alpha val="40000"/>
                  </a:schemeClr>
                </a:outerShdw>
              </a:effectLst>
            </a:rPr>
            <a:t>Développement économique</a:t>
          </a:r>
        </a:p>
      </dgm:t>
    </dgm:pt>
    <dgm:pt modelId="{D91C3C6F-022B-4517-9839-F700A8E90322}" type="parTrans" cxnId="{ACC37C62-23E7-4D32-A6AC-469BA99906C5}">
      <dgm:prSet/>
      <dgm:spPr/>
      <dgm:t>
        <a:bodyPr/>
        <a:lstStyle/>
        <a:p>
          <a:endParaRPr lang="fr-BE"/>
        </a:p>
      </dgm:t>
    </dgm:pt>
    <dgm:pt modelId="{68B7FE39-57DD-40BF-B1BF-06BE02C8712E}" type="sibTrans" cxnId="{ACC37C62-23E7-4D32-A6AC-469BA99906C5}">
      <dgm:prSet/>
      <dgm:spPr/>
      <dgm:t>
        <a:bodyPr/>
        <a:lstStyle/>
        <a:p>
          <a:endParaRPr lang="fr-BE"/>
        </a:p>
      </dgm:t>
    </dgm:pt>
    <dgm:pt modelId="{5442EAD0-E4FF-48D1-9462-377646009D4C}">
      <dgm:prSet phldrT="[Texte]"/>
      <dgm:spPr>
        <a:solidFill>
          <a:srgbClr val="014A97"/>
        </a:solidFill>
      </dgm:spPr>
      <dgm:t>
        <a:bodyPr/>
        <a:lstStyle/>
        <a:p>
          <a:r>
            <a:rPr lang="fr-BE" b="0" cap="none" spc="0" dirty="0">
              <a:ln w="0"/>
              <a:solidFill>
                <a:schemeClr val="tx1">
                  <a:lumMod val="40000"/>
                  <a:lumOff val="60000"/>
                </a:schemeClr>
              </a:solidFill>
              <a:effectLst>
                <a:outerShdw blurRad="38100" dist="19050" dir="2700000" algn="tl" rotWithShape="0">
                  <a:schemeClr val="dk1">
                    <a:alpha val="40000"/>
                  </a:schemeClr>
                </a:outerShdw>
              </a:effectLst>
            </a:rPr>
            <a:t>Environnement</a:t>
          </a:r>
        </a:p>
      </dgm:t>
    </dgm:pt>
    <dgm:pt modelId="{66E57E3F-5534-478E-B023-0874E0E8A78D}" type="parTrans" cxnId="{37897BC9-0E78-4196-9EED-742F51171495}">
      <dgm:prSet/>
      <dgm:spPr/>
      <dgm:t>
        <a:bodyPr/>
        <a:lstStyle/>
        <a:p>
          <a:endParaRPr lang="fr-BE"/>
        </a:p>
      </dgm:t>
    </dgm:pt>
    <dgm:pt modelId="{B257EE5B-483D-4316-AF86-382EE7AD7752}" type="sibTrans" cxnId="{37897BC9-0E78-4196-9EED-742F51171495}">
      <dgm:prSet/>
      <dgm:spPr/>
      <dgm:t>
        <a:bodyPr/>
        <a:lstStyle/>
        <a:p>
          <a:endParaRPr lang="fr-BE"/>
        </a:p>
      </dgm:t>
    </dgm:pt>
    <dgm:pt modelId="{F7782F92-1F5C-4D68-B87C-307533AE25EE}">
      <dgm:prSet phldrT="[Texte]"/>
      <dgm:spPr>
        <a:solidFill>
          <a:srgbClr val="014A97"/>
        </a:solidFill>
      </dgm:spPr>
      <dgm:t>
        <a:bodyPr/>
        <a:lstStyle/>
        <a:p>
          <a:endParaRPr lang="fr-BE" b="1" dirty="0">
            <a:ln w="12700">
              <a:solidFill>
                <a:srgbClr val="786592"/>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r>
            <a:rPr lang="fr-BE" b="0" cap="none" spc="0" dirty="0">
              <a:ln w="0"/>
              <a:solidFill>
                <a:schemeClr val="tx1">
                  <a:lumMod val="40000"/>
                  <a:lumOff val="60000"/>
                </a:schemeClr>
              </a:solidFill>
              <a:effectLst>
                <a:outerShdw blurRad="38100" dist="19050" dir="2700000" algn="tl" rotWithShape="0">
                  <a:schemeClr val="dk1">
                    <a:alpha val="40000"/>
                  </a:schemeClr>
                </a:outerShdw>
              </a:effectLst>
            </a:rPr>
            <a:t>Développement territorial</a:t>
          </a:r>
        </a:p>
      </dgm:t>
    </dgm:pt>
    <dgm:pt modelId="{787698F7-DECB-473F-BA48-5729B26E815F}" type="parTrans" cxnId="{0FD1DACE-68B8-4028-96D4-87D663EF1BE3}">
      <dgm:prSet/>
      <dgm:spPr/>
      <dgm:t>
        <a:bodyPr/>
        <a:lstStyle/>
        <a:p>
          <a:endParaRPr lang="fr-BE"/>
        </a:p>
      </dgm:t>
    </dgm:pt>
    <dgm:pt modelId="{E27F1ED8-D706-4EF2-B674-FB939CAD36D3}" type="sibTrans" cxnId="{0FD1DACE-68B8-4028-96D4-87D663EF1BE3}">
      <dgm:prSet/>
      <dgm:spPr/>
      <dgm:t>
        <a:bodyPr/>
        <a:lstStyle/>
        <a:p>
          <a:endParaRPr lang="fr-BE"/>
        </a:p>
      </dgm:t>
    </dgm:pt>
    <dgm:pt modelId="{DFFDA656-7C67-4D1E-9733-D97725D31FFA}" type="pres">
      <dgm:prSet presAssocID="{A47BBE31-1FAD-4D5F-A10B-691215908112}" presName="Name0" presStyleCnt="0">
        <dgm:presLayoutVars>
          <dgm:dir/>
          <dgm:resizeHandles val="exact"/>
        </dgm:presLayoutVars>
      </dgm:prSet>
      <dgm:spPr/>
    </dgm:pt>
    <dgm:pt modelId="{42B8AC57-5228-47FE-85AA-153713C7BAF2}" type="pres">
      <dgm:prSet presAssocID="{A47BBE31-1FAD-4D5F-A10B-691215908112}" presName="fgShape" presStyleLbl="fgShp" presStyleIdx="0" presStyleCnt="1" custLinFactNeighborX="-884" custLinFactNeighborY="29820"/>
      <dgm:spPr>
        <a:solidFill>
          <a:srgbClr val="DDDDDD"/>
        </a:solidFill>
        <a:ln>
          <a:solidFill>
            <a:srgbClr val="0070C0"/>
          </a:solidFill>
        </a:ln>
      </dgm:spPr>
    </dgm:pt>
    <dgm:pt modelId="{153CF899-62E0-4D58-ABC4-DC8B0E4E0F93}" type="pres">
      <dgm:prSet presAssocID="{A47BBE31-1FAD-4D5F-A10B-691215908112}" presName="linComp" presStyleCnt="0"/>
      <dgm:spPr/>
    </dgm:pt>
    <dgm:pt modelId="{1649B44B-4A52-4884-AFF4-099577D56915}" type="pres">
      <dgm:prSet presAssocID="{FC8D100F-5172-450D-9323-2D0C2C661DE9}" presName="compNode" presStyleCnt="0"/>
      <dgm:spPr/>
    </dgm:pt>
    <dgm:pt modelId="{92A08BCA-EB88-4120-948F-3B4A65EA1067}" type="pres">
      <dgm:prSet presAssocID="{FC8D100F-5172-450D-9323-2D0C2C661DE9}" presName="bkgdShape" presStyleLbl="node1" presStyleIdx="0" presStyleCnt="3"/>
      <dgm:spPr/>
    </dgm:pt>
    <dgm:pt modelId="{8F712962-2AA2-4E3C-BC10-E1E5AF8C2D8D}" type="pres">
      <dgm:prSet presAssocID="{FC8D100F-5172-450D-9323-2D0C2C661DE9}" presName="nodeTx" presStyleLbl="node1" presStyleIdx="0" presStyleCnt="3">
        <dgm:presLayoutVars>
          <dgm:bulletEnabled val="1"/>
        </dgm:presLayoutVars>
      </dgm:prSet>
      <dgm:spPr/>
    </dgm:pt>
    <dgm:pt modelId="{BADC5BCB-B5E1-4F87-88E9-A407C2F1F8F8}" type="pres">
      <dgm:prSet presAssocID="{FC8D100F-5172-450D-9323-2D0C2C661DE9}" presName="invisiNode" presStyleLbl="node1" presStyleIdx="0" presStyleCnt="3"/>
      <dgm:spPr/>
    </dgm:pt>
    <dgm:pt modelId="{74BBF0C9-F363-4F85-A6B7-CAA60C7763EB}" type="pres">
      <dgm:prSet presAssocID="{FC8D100F-5172-450D-9323-2D0C2C661DE9}" presName="imagNode" presStyleLbl="fgImgPlace1" presStyleIdx="0" presStyleCnt="3" custScaleX="170127" custScaleY="161637" custLinFactNeighborX="3166" custLinFactNeighborY="26553"/>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pt>
    <dgm:pt modelId="{E26F199C-95B6-4E4E-9000-9045446E735E}" type="pres">
      <dgm:prSet presAssocID="{68B7FE39-57DD-40BF-B1BF-06BE02C8712E}" presName="sibTrans" presStyleLbl="sibTrans2D1" presStyleIdx="0" presStyleCnt="0"/>
      <dgm:spPr/>
    </dgm:pt>
    <dgm:pt modelId="{AA6647BE-E45F-45E1-ABF9-CF07962D804A}" type="pres">
      <dgm:prSet presAssocID="{5442EAD0-E4FF-48D1-9462-377646009D4C}" presName="compNode" presStyleCnt="0"/>
      <dgm:spPr/>
    </dgm:pt>
    <dgm:pt modelId="{B7F4A684-2438-4A37-AB74-E705659B30FB}" type="pres">
      <dgm:prSet presAssocID="{5442EAD0-E4FF-48D1-9462-377646009D4C}" presName="bkgdShape" presStyleLbl="node1" presStyleIdx="1" presStyleCnt="3"/>
      <dgm:spPr/>
    </dgm:pt>
    <dgm:pt modelId="{F3E8ECEB-352C-4B4F-BE9D-E93B6AC43667}" type="pres">
      <dgm:prSet presAssocID="{5442EAD0-E4FF-48D1-9462-377646009D4C}" presName="nodeTx" presStyleLbl="node1" presStyleIdx="1" presStyleCnt="3">
        <dgm:presLayoutVars>
          <dgm:bulletEnabled val="1"/>
        </dgm:presLayoutVars>
      </dgm:prSet>
      <dgm:spPr/>
    </dgm:pt>
    <dgm:pt modelId="{4694F7EA-FE73-432C-95E0-4FD835801838}" type="pres">
      <dgm:prSet presAssocID="{5442EAD0-E4FF-48D1-9462-377646009D4C}" presName="invisiNode" presStyleLbl="node1" presStyleIdx="1" presStyleCnt="3"/>
      <dgm:spPr/>
    </dgm:pt>
    <dgm:pt modelId="{4B0DB42B-91F2-4CA9-A856-EA7F1FE91063}" type="pres">
      <dgm:prSet presAssocID="{5442EAD0-E4FF-48D1-9462-377646009D4C}" presName="imagNode" presStyleLbl="fgImgPlace1" presStyleIdx="1" presStyleCnt="3" custScaleX="159223" custScaleY="157681" custLinFactNeighborX="791" custLinFactNeighborY="21453"/>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dgm:spPr>
    </dgm:pt>
    <dgm:pt modelId="{24FE5B52-9B25-4AA5-9BB4-B24F47C820C4}" type="pres">
      <dgm:prSet presAssocID="{B257EE5B-483D-4316-AF86-382EE7AD7752}" presName="sibTrans" presStyleLbl="sibTrans2D1" presStyleIdx="0" presStyleCnt="0"/>
      <dgm:spPr/>
    </dgm:pt>
    <dgm:pt modelId="{7B33F3F0-CFC3-48B9-8FE7-1C1BE0DFBAB5}" type="pres">
      <dgm:prSet presAssocID="{F7782F92-1F5C-4D68-B87C-307533AE25EE}" presName="compNode" presStyleCnt="0"/>
      <dgm:spPr/>
    </dgm:pt>
    <dgm:pt modelId="{92E2DC42-148D-439A-91FB-EA39619C2706}" type="pres">
      <dgm:prSet presAssocID="{F7782F92-1F5C-4D68-B87C-307533AE25EE}" presName="bkgdShape" presStyleLbl="node1" presStyleIdx="2" presStyleCnt="3" custLinFactNeighborX="64" custLinFactNeighborY="1581"/>
      <dgm:spPr/>
    </dgm:pt>
    <dgm:pt modelId="{43AEFAFD-BA82-4FB9-A9D2-22F898E4E7A4}" type="pres">
      <dgm:prSet presAssocID="{F7782F92-1F5C-4D68-B87C-307533AE25EE}" presName="nodeTx" presStyleLbl="node1" presStyleIdx="2" presStyleCnt="3">
        <dgm:presLayoutVars>
          <dgm:bulletEnabled val="1"/>
        </dgm:presLayoutVars>
      </dgm:prSet>
      <dgm:spPr/>
    </dgm:pt>
    <dgm:pt modelId="{00753D9D-C512-45A5-9455-4A80F9B05C24}" type="pres">
      <dgm:prSet presAssocID="{F7782F92-1F5C-4D68-B87C-307533AE25EE}" presName="invisiNode" presStyleLbl="node1" presStyleIdx="2" presStyleCnt="3"/>
      <dgm:spPr/>
    </dgm:pt>
    <dgm:pt modelId="{CF671143-F383-4F66-8DFA-77781FD1CCA3}" type="pres">
      <dgm:prSet presAssocID="{F7782F92-1F5C-4D68-B87C-307533AE25EE}" presName="imagNode" presStyleLbl="fgImgPlace1" presStyleIdx="2" presStyleCnt="3" custScaleX="166595" custScaleY="158416" custLinFactNeighborX="959" custLinFactNeighborY="20496"/>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dgm:spPr>
    </dgm:pt>
  </dgm:ptLst>
  <dgm:cxnLst>
    <dgm:cxn modelId="{25F80820-F702-4087-8B42-A7CF3D920C60}" type="presOf" srcId="{5442EAD0-E4FF-48D1-9462-377646009D4C}" destId="{F3E8ECEB-352C-4B4F-BE9D-E93B6AC43667}" srcOrd="1" destOrd="0" presId="urn:microsoft.com/office/officeart/2005/8/layout/hList7"/>
    <dgm:cxn modelId="{7755983C-2578-4651-BAC7-BBE3CCFCEF95}" type="presOf" srcId="{F7782F92-1F5C-4D68-B87C-307533AE25EE}" destId="{43AEFAFD-BA82-4FB9-A9D2-22F898E4E7A4}" srcOrd="1" destOrd="0" presId="urn:microsoft.com/office/officeart/2005/8/layout/hList7"/>
    <dgm:cxn modelId="{3D2D885D-AA1E-4DAE-8DDD-9A8CF332B2A2}" type="presOf" srcId="{F7782F92-1F5C-4D68-B87C-307533AE25EE}" destId="{92E2DC42-148D-439A-91FB-EA39619C2706}" srcOrd="0" destOrd="0" presId="urn:microsoft.com/office/officeart/2005/8/layout/hList7"/>
    <dgm:cxn modelId="{ACC37C62-23E7-4D32-A6AC-469BA99906C5}" srcId="{A47BBE31-1FAD-4D5F-A10B-691215908112}" destId="{FC8D100F-5172-450D-9323-2D0C2C661DE9}" srcOrd="0" destOrd="0" parTransId="{D91C3C6F-022B-4517-9839-F700A8E90322}" sibTransId="{68B7FE39-57DD-40BF-B1BF-06BE02C8712E}"/>
    <dgm:cxn modelId="{3065B046-93BC-4F73-941E-0180D1E764DD}" type="presOf" srcId="{A47BBE31-1FAD-4D5F-A10B-691215908112}" destId="{DFFDA656-7C67-4D1E-9733-D97725D31FFA}" srcOrd="0" destOrd="0" presId="urn:microsoft.com/office/officeart/2005/8/layout/hList7"/>
    <dgm:cxn modelId="{2F8CD182-96FC-4CA8-A1A1-B5E12853D9B7}" type="presOf" srcId="{5442EAD0-E4FF-48D1-9462-377646009D4C}" destId="{B7F4A684-2438-4A37-AB74-E705659B30FB}" srcOrd="0" destOrd="0" presId="urn:microsoft.com/office/officeart/2005/8/layout/hList7"/>
    <dgm:cxn modelId="{037E02AE-B82B-475D-9408-7ED8D93F9D85}" type="presOf" srcId="{FC8D100F-5172-450D-9323-2D0C2C661DE9}" destId="{8F712962-2AA2-4E3C-BC10-E1E5AF8C2D8D}" srcOrd="1" destOrd="0" presId="urn:microsoft.com/office/officeart/2005/8/layout/hList7"/>
    <dgm:cxn modelId="{65865DAF-47F2-4740-838D-97D8B7A909D0}" type="presOf" srcId="{68B7FE39-57DD-40BF-B1BF-06BE02C8712E}" destId="{E26F199C-95B6-4E4E-9000-9045446E735E}" srcOrd="0" destOrd="0" presId="urn:microsoft.com/office/officeart/2005/8/layout/hList7"/>
    <dgm:cxn modelId="{E8EEC1C2-1DDB-4B0D-BD97-73659D79B5E1}" type="presOf" srcId="{FC8D100F-5172-450D-9323-2D0C2C661DE9}" destId="{92A08BCA-EB88-4120-948F-3B4A65EA1067}" srcOrd="0" destOrd="0" presId="urn:microsoft.com/office/officeart/2005/8/layout/hList7"/>
    <dgm:cxn modelId="{37897BC9-0E78-4196-9EED-742F51171495}" srcId="{A47BBE31-1FAD-4D5F-A10B-691215908112}" destId="{5442EAD0-E4FF-48D1-9462-377646009D4C}" srcOrd="1" destOrd="0" parTransId="{66E57E3F-5534-478E-B023-0874E0E8A78D}" sibTransId="{B257EE5B-483D-4316-AF86-382EE7AD7752}"/>
    <dgm:cxn modelId="{0FD1DACE-68B8-4028-96D4-87D663EF1BE3}" srcId="{A47BBE31-1FAD-4D5F-A10B-691215908112}" destId="{F7782F92-1F5C-4D68-B87C-307533AE25EE}" srcOrd="2" destOrd="0" parTransId="{787698F7-DECB-473F-BA48-5729B26E815F}" sibTransId="{E27F1ED8-D706-4EF2-B674-FB939CAD36D3}"/>
    <dgm:cxn modelId="{9F0047DC-0AAC-453A-85AE-084BD0BDDCFC}" type="presOf" srcId="{B257EE5B-483D-4316-AF86-382EE7AD7752}" destId="{24FE5B52-9B25-4AA5-9BB4-B24F47C820C4}" srcOrd="0" destOrd="0" presId="urn:microsoft.com/office/officeart/2005/8/layout/hList7"/>
    <dgm:cxn modelId="{B01D90A1-85C0-4F93-89AD-C1A644C32410}" type="presParOf" srcId="{DFFDA656-7C67-4D1E-9733-D97725D31FFA}" destId="{42B8AC57-5228-47FE-85AA-153713C7BAF2}" srcOrd="0" destOrd="0" presId="urn:microsoft.com/office/officeart/2005/8/layout/hList7"/>
    <dgm:cxn modelId="{81342377-75BB-4BC6-AFC3-28C2B9130C55}" type="presParOf" srcId="{DFFDA656-7C67-4D1E-9733-D97725D31FFA}" destId="{153CF899-62E0-4D58-ABC4-DC8B0E4E0F93}" srcOrd="1" destOrd="0" presId="urn:microsoft.com/office/officeart/2005/8/layout/hList7"/>
    <dgm:cxn modelId="{41A88A6F-B8F6-4CA3-9486-8F92F473A328}" type="presParOf" srcId="{153CF899-62E0-4D58-ABC4-DC8B0E4E0F93}" destId="{1649B44B-4A52-4884-AFF4-099577D56915}" srcOrd="0" destOrd="0" presId="urn:microsoft.com/office/officeart/2005/8/layout/hList7"/>
    <dgm:cxn modelId="{667FC6B0-78AE-4953-9E1F-5F15A397CB65}" type="presParOf" srcId="{1649B44B-4A52-4884-AFF4-099577D56915}" destId="{92A08BCA-EB88-4120-948F-3B4A65EA1067}" srcOrd="0" destOrd="0" presId="urn:microsoft.com/office/officeart/2005/8/layout/hList7"/>
    <dgm:cxn modelId="{2C91F196-E0F0-49AD-A186-65354A5CF002}" type="presParOf" srcId="{1649B44B-4A52-4884-AFF4-099577D56915}" destId="{8F712962-2AA2-4E3C-BC10-E1E5AF8C2D8D}" srcOrd="1" destOrd="0" presId="urn:microsoft.com/office/officeart/2005/8/layout/hList7"/>
    <dgm:cxn modelId="{B8684FB1-BED0-41B7-A744-5FC2E353041C}" type="presParOf" srcId="{1649B44B-4A52-4884-AFF4-099577D56915}" destId="{BADC5BCB-B5E1-4F87-88E9-A407C2F1F8F8}" srcOrd="2" destOrd="0" presId="urn:microsoft.com/office/officeart/2005/8/layout/hList7"/>
    <dgm:cxn modelId="{6308F990-0FAD-4969-B40D-D1CC0D69097C}" type="presParOf" srcId="{1649B44B-4A52-4884-AFF4-099577D56915}" destId="{74BBF0C9-F363-4F85-A6B7-CAA60C7763EB}" srcOrd="3" destOrd="0" presId="urn:microsoft.com/office/officeart/2005/8/layout/hList7"/>
    <dgm:cxn modelId="{0AEEB641-D451-41BC-BDCF-EF06C14FF5FF}" type="presParOf" srcId="{153CF899-62E0-4D58-ABC4-DC8B0E4E0F93}" destId="{E26F199C-95B6-4E4E-9000-9045446E735E}" srcOrd="1" destOrd="0" presId="urn:microsoft.com/office/officeart/2005/8/layout/hList7"/>
    <dgm:cxn modelId="{6AA3068A-C303-4C5F-BB68-30B9D7337D9D}" type="presParOf" srcId="{153CF899-62E0-4D58-ABC4-DC8B0E4E0F93}" destId="{AA6647BE-E45F-45E1-ABF9-CF07962D804A}" srcOrd="2" destOrd="0" presId="urn:microsoft.com/office/officeart/2005/8/layout/hList7"/>
    <dgm:cxn modelId="{63A9361F-8B26-402F-96BB-13EB64D15D67}" type="presParOf" srcId="{AA6647BE-E45F-45E1-ABF9-CF07962D804A}" destId="{B7F4A684-2438-4A37-AB74-E705659B30FB}" srcOrd="0" destOrd="0" presId="urn:microsoft.com/office/officeart/2005/8/layout/hList7"/>
    <dgm:cxn modelId="{EBB2C279-E19A-4747-9124-CA7712B10CA0}" type="presParOf" srcId="{AA6647BE-E45F-45E1-ABF9-CF07962D804A}" destId="{F3E8ECEB-352C-4B4F-BE9D-E93B6AC43667}" srcOrd="1" destOrd="0" presId="urn:microsoft.com/office/officeart/2005/8/layout/hList7"/>
    <dgm:cxn modelId="{2B6C65CD-18CD-43BF-87FE-57A6D586AEEB}" type="presParOf" srcId="{AA6647BE-E45F-45E1-ABF9-CF07962D804A}" destId="{4694F7EA-FE73-432C-95E0-4FD835801838}" srcOrd="2" destOrd="0" presId="urn:microsoft.com/office/officeart/2005/8/layout/hList7"/>
    <dgm:cxn modelId="{3DE9CAC4-A06E-4AB9-BC74-63EAA46D5CDB}" type="presParOf" srcId="{AA6647BE-E45F-45E1-ABF9-CF07962D804A}" destId="{4B0DB42B-91F2-4CA9-A856-EA7F1FE91063}" srcOrd="3" destOrd="0" presId="urn:microsoft.com/office/officeart/2005/8/layout/hList7"/>
    <dgm:cxn modelId="{DCE266FC-3FB7-4C54-83FF-85F320A09E9B}" type="presParOf" srcId="{153CF899-62E0-4D58-ABC4-DC8B0E4E0F93}" destId="{24FE5B52-9B25-4AA5-9BB4-B24F47C820C4}" srcOrd="3" destOrd="0" presId="urn:microsoft.com/office/officeart/2005/8/layout/hList7"/>
    <dgm:cxn modelId="{49BC7B0B-6C0D-4CE6-BAD0-3FFB88E5DA67}" type="presParOf" srcId="{153CF899-62E0-4D58-ABC4-DC8B0E4E0F93}" destId="{7B33F3F0-CFC3-48B9-8FE7-1C1BE0DFBAB5}" srcOrd="4" destOrd="0" presId="urn:microsoft.com/office/officeart/2005/8/layout/hList7"/>
    <dgm:cxn modelId="{504628BD-162C-49CC-8532-9E3BA82E92C6}" type="presParOf" srcId="{7B33F3F0-CFC3-48B9-8FE7-1C1BE0DFBAB5}" destId="{92E2DC42-148D-439A-91FB-EA39619C2706}" srcOrd="0" destOrd="0" presId="urn:microsoft.com/office/officeart/2005/8/layout/hList7"/>
    <dgm:cxn modelId="{483BC0E5-1BC3-4D35-BAE6-9CA566683EAC}" type="presParOf" srcId="{7B33F3F0-CFC3-48B9-8FE7-1C1BE0DFBAB5}" destId="{43AEFAFD-BA82-4FB9-A9D2-22F898E4E7A4}" srcOrd="1" destOrd="0" presId="urn:microsoft.com/office/officeart/2005/8/layout/hList7"/>
    <dgm:cxn modelId="{88B3C5F1-B899-4CFA-8DC1-E85F5E7DF92A}" type="presParOf" srcId="{7B33F3F0-CFC3-48B9-8FE7-1C1BE0DFBAB5}" destId="{00753D9D-C512-45A5-9455-4A80F9B05C24}" srcOrd="2" destOrd="0" presId="urn:microsoft.com/office/officeart/2005/8/layout/hList7"/>
    <dgm:cxn modelId="{5DDFB5C1-FA08-4A9C-8043-AC8A044B4418}" type="presParOf" srcId="{7B33F3F0-CFC3-48B9-8FE7-1C1BE0DFBAB5}" destId="{CF671143-F383-4F66-8DFA-77781FD1CCA3}"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7BBE31-1FAD-4D5F-A10B-691215908112}"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fr-BE"/>
        </a:p>
      </dgm:t>
    </dgm:pt>
    <dgm:pt modelId="{FC8D100F-5172-450D-9323-2D0C2C661DE9}">
      <dgm:prSet phldrT="[Texte]"/>
      <dgm:spPr>
        <a:solidFill>
          <a:srgbClr val="014A97"/>
        </a:solidFill>
      </dgm:spPr>
      <dgm:t>
        <a:bodyPr/>
        <a:lstStyle/>
        <a:p>
          <a:endParaRPr lang="fr-BE" b="0" cap="none" spc="0" dirty="0">
            <a:ln w="0"/>
            <a:solidFill>
              <a:schemeClr val="tx1">
                <a:lumMod val="40000"/>
                <a:lumOff val="60000"/>
              </a:schemeClr>
            </a:solidFill>
            <a:effectLst>
              <a:outerShdw blurRad="38100" dist="19050" dir="2700000" algn="tl" rotWithShape="0">
                <a:schemeClr val="dk1">
                  <a:alpha val="40000"/>
                </a:schemeClr>
              </a:outerShdw>
            </a:effectLst>
          </a:endParaRPr>
        </a:p>
        <a:p>
          <a:r>
            <a:rPr lang="fr-BE" b="0" cap="none" spc="0" dirty="0">
              <a:ln w="0"/>
              <a:solidFill>
                <a:schemeClr val="tx1">
                  <a:lumMod val="40000"/>
                  <a:lumOff val="60000"/>
                </a:schemeClr>
              </a:solidFill>
              <a:effectLst>
                <a:outerShdw blurRad="38100" dist="19050" dir="2700000" algn="tl" rotWithShape="0">
                  <a:schemeClr val="dk1">
                    <a:alpha val="40000"/>
                  </a:schemeClr>
                </a:outerShdw>
              </a:effectLst>
            </a:rPr>
            <a:t>Crematorium</a:t>
          </a:r>
        </a:p>
      </dgm:t>
    </dgm:pt>
    <dgm:pt modelId="{D91C3C6F-022B-4517-9839-F700A8E90322}" type="parTrans" cxnId="{ACC37C62-23E7-4D32-A6AC-469BA99906C5}">
      <dgm:prSet/>
      <dgm:spPr/>
      <dgm:t>
        <a:bodyPr/>
        <a:lstStyle/>
        <a:p>
          <a:endParaRPr lang="fr-BE"/>
        </a:p>
      </dgm:t>
    </dgm:pt>
    <dgm:pt modelId="{68B7FE39-57DD-40BF-B1BF-06BE02C8712E}" type="sibTrans" cxnId="{ACC37C62-23E7-4D32-A6AC-469BA99906C5}">
      <dgm:prSet/>
      <dgm:spPr/>
      <dgm:t>
        <a:bodyPr/>
        <a:lstStyle/>
        <a:p>
          <a:endParaRPr lang="fr-BE"/>
        </a:p>
      </dgm:t>
    </dgm:pt>
    <dgm:pt modelId="{5442EAD0-E4FF-48D1-9462-377646009D4C}">
      <dgm:prSet phldrT="[Texte]"/>
      <dgm:spPr>
        <a:solidFill>
          <a:srgbClr val="014A97"/>
        </a:solidFill>
      </dgm:spPr>
      <dgm:t>
        <a:bodyPr/>
        <a:lstStyle/>
        <a:p>
          <a:endParaRPr lang="fr-BE" b="0" cap="none" spc="0" dirty="0">
            <a:ln w="0"/>
            <a:solidFill>
              <a:schemeClr val="tx1">
                <a:lumMod val="40000"/>
                <a:lumOff val="60000"/>
              </a:schemeClr>
            </a:solidFill>
            <a:effectLst>
              <a:outerShdw blurRad="38100" dist="19050" dir="2700000" algn="tl" rotWithShape="0">
                <a:schemeClr val="dk1">
                  <a:alpha val="40000"/>
                </a:schemeClr>
              </a:outerShdw>
            </a:effectLst>
          </a:endParaRPr>
        </a:p>
        <a:p>
          <a:r>
            <a:rPr lang="fr-BE" b="0" cap="none" spc="0" dirty="0">
              <a:ln w="0"/>
              <a:solidFill>
                <a:schemeClr val="tx1">
                  <a:lumMod val="40000"/>
                  <a:lumOff val="60000"/>
                </a:schemeClr>
              </a:solidFill>
              <a:effectLst>
                <a:outerShdw blurRad="38100" dist="19050" dir="2700000" algn="tl" rotWithShape="0">
                  <a:schemeClr val="dk1">
                    <a:alpha val="40000"/>
                  </a:schemeClr>
                </a:outerShdw>
              </a:effectLst>
            </a:rPr>
            <a:t>Namur Expo</a:t>
          </a:r>
        </a:p>
      </dgm:t>
    </dgm:pt>
    <dgm:pt modelId="{66E57E3F-5534-478E-B023-0874E0E8A78D}" type="parTrans" cxnId="{37897BC9-0E78-4196-9EED-742F51171495}">
      <dgm:prSet/>
      <dgm:spPr/>
      <dgm:t>
        <a:bodyPr/>
        <a:lstStyle/>
        <a:p>
          <a:endParaRPr lang="fr-BE"/>
        </a:p>
      </dgm:t>
    </dgm:pt>
    <dgm:pt modelId="{B257EE5B-483D-4316-AF86-382EE7AD7752}" type="sibTrans" cxnId="{37897BC9-0E78-4196-9EED-742F51171495}">
      <dgm:prSet/>
      <dgm:spPr/>
      <dgm:t>
        <a:bodyPr/>
        <a:lstStyle/>
        <a:p>
          <a:endParaRPr lang="fr-BE"/>
        </a:p>
      </dgm:t>
    </dgm:pt>
    <dgm:pt modelId="{F7782F92-1F5C-4D68-B87C-307533AE25EE}">
      <dgm:prSet phldrT="[Texte]"/>
      <dgm:spPr>
        <a:solidFill>
          <a:srgbClr val="014A97"/>
        </a:solidFill>
      </dgm:spPr>
      <dgm:t>
        <a:bodyPr/>
        <a:lstStyle/>
        <a:p>
          <a:endParaRPr lang="fr-BE" b="0" cap="none" spc="0" dirty="0">
            <a:ln w="0"/>
            <a:solidFill>
              <a:schemeClr val="tx1">
                <a:lumMod val="40000"/>
                <a:lumOff val="60000"/>
              </a:schemeClr>
            </a:solidFill>
            <a:effectLst>
              <a:outerShdw blurRad="38100" dist="19050" dir="2700000" algn="tl" rotWithShape="0">
                <a:schemeClr val="dk1">
                  <a:alpha val="40000"/>
                </a:schemeClr>
              </a:outerShdw>
            </a:effectLst>
          </a:endParaRPr>
        </a:p>
        <a:p>
          <a:r>
            <a:rPr lang="fr-BE" b="0" cap="none" spc="0" dirty="0">
              <a:ln w="0"/>
              <a:solidFill>
                <a:schemeClr val="tx1">
                  <a:lumMod val="40000"/>
                  <a:lumOff val="60000"/>
                </a:schemeClr>
              </a:solidFill>
              <a:effectLst>
                <a:outerShdw blurRad="38100" dist="19050" dir="2700000" algn="tl" rotWithShape="0">
                  <a:schemeClr val="dk1">
                    <a:alpha val="40000"/>
                  </a:schemeClr>
                </a:outerShdw>
              </a:effectLst>
            </a:rPr>
            <a:t>IDEFIN</a:t>
          </a:r>
        </a:p>
      </dgm:t>
    </dgm:pt>
    <dgm:pt modelId="{787698F7-DECB-473F-BA48-5729B26E815F}" type="parTrans" cxnId="{0FD1DACE-68B8-4028-96D4-87D663EF1BE3}">
      <dgm:prSet/>
      <dgm:spPr/>
      <dgm:t>
        <a:bodyPr/>
        <a:lstStyle/>
        <a:p>
          <a:endParaRPr lang="fr-BE"/>
        </a:p>
      </dgm:t>
    </dgm:pt>
    <dgm:pt modelId="{E27F1ED8-D706-4EF2-B674-FB939CAD36D3}" type="sibTrans" cxnId="{0FD1DACE-68B8-4028-96D4-87D663EF1BE3}">
      <dgm:prSet/>
      <dgm:spPr/>
      <dgm:t>
        <a:bodyPr/>
        <a:lstStyle/>
        <a:p>
          <a:endParaRPr lang="fr-BE"/>
        </a:p>
      </dgm:t>
    </dgm:pt>
    <dgm:pt modelId="{DFFDA656-7C67-4D1E-9733-D97725D31FFA}" type="pres">
      <dgm:prSet presAssocID="{A47BBE31-1FAD-4D5F-A10B-691215908112}" presName="Name0" presStyleCnt="0">
        <dgm:presLayoutVars>
          <dgm:dir/>
          <dgm:resizeHandles val="exact"/>
        </dgm:presLayoutVars>
      </dgm:prSet>
      <dgm:spPr/>
    </dgm:pt>
    <dgm:pt modelId="{42B8AC57-5228-47FE-85AA-153713C7BAF2}" type="pres">
      <dgm:prSet presAssocID="{A47BBE31-1FAD-4D5F-A10B-691215908112}" presName="fgShape" presStyleLbl="fgShp" presStyleIdx="0" presStyleCnt="1" custLinFactNeighborX="-884" custLinFactNeighborY="29820"/>
      <dgm:spPr>
        <a:solidFill>
          <a:srgbClr val="DDDDDD"/>
        </a:solidFill>
        <a:ln>
          <a:solidFill>
            <a:srgbClr val="0070C0"/>
          </a:solidFill>
        </a:ln>
      </dgm:spPr>
    </dgm:pt>
    <dgm:pt modelId="{153CF899-62E0-4D58-ABC4-DC8B0E4E0F93}" type="pres">
      <dgm:prSet presAssocID="{A47BBE31-1FAD-4D5F-A10B-691215908112}" presName="linComp" presStyleCnt="0"/>
      <dgm:spPr/>
    </dgm:pt>
    <dgm:pt modelId="{1649B44B-4A52-4884-AFF4-099577D56915}" type="pres">
      <dgm:prSet presAssocID="{FC8D100F-5172-450D-9323-2D0C2C661DE9}" presName="compNode" presStyleCnt="0"/>
      <dgm:spPr/>
    </dgm:pt>
    <dgm:pt modelId="{92A08BCA-EB88-4120-948F-3B4A65EA1067}" type="pres">
      <dgm:prSet presAssocID="{FC8D100F-5172-450D-9323-2D0C2C661DE9}" presName="bkgdShape" presStyleLbl="node1" presStyleIdx="0" presStyleCnt="3"/>
      <dgm:spPr/>
    </dgm:pt>
    <dgm:pt modelId="{8F712962-2AA2-4E3C-BC10-E1E5AF8C2D8D}" type="pres">
      <dgm:prSet presAssocID="{FC8D100F-5172-450D-9323-2D0C2C661DE9}" presName="nodeTx" presStyleLbl="node1" presStyleIdx="0" presStyleCnt="3">
        <dgm:presLayoutVars>
          <dgm:bulletEnabled val="1"/>
        </dgm:presLayoutVars>
      </dgm:prSet>
      <dgm:spPr/>
    </dgm:pt>
    <dgm:pt modelId="{BADC5BCB-B5E1-4F87-88E9-A407C2F1F8F8}" type="pres">
      <dgm:prSet presAssocID="{FC8D100F-5172-450D-9323-2D0C2C661DE9}" presName="invisiNode" presStyleLbl="node1" presStyleIdx="0" presStyleCnt="3"/>
      <dgm:spPr/>
    </dgm:pt>
    <dgm:pt modelId="{74BBF0C9-F363-4F85-A6B7-CAA60C7763EB}" type="pres">
      <dgm:prSet presAssocID="{FC8D100F-5172-450D-9323-2D0C2C661DE9}" presName="imagNode" presStyleLbl="fgImgPlace1" presStyleIdx="0" presStyleCnt="3" custScaleX="170127" custScaleY="161637" custLinFactNeighborX="3166" custLinFactNeighborY="26553"/>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3000" b="-3000"/>
          </a:stretch>
        </a:blipFill>
      </dgm:spPr>
    </dgm:pt>
    <dgm:pt modelId="{E26F199C-95B6-4E4E-9000-9045446E735E}" type="pres">
      <dgm:prSet presAssocID="{68B7FE39-57DD-40BF-B1BF-06BE02C8712E}" presName="sibTrans" presStyleLbl="sibTrans2D1" presStyleIdx="0" presStyleCnt="0"/>
      <dgm:spPr/>
    </dgm:pt>
    <dgm:pt modelId="{AA6647BE-E45F-45E1-ABF9-CF07962D804A}" type="pres">
      <dgm:prSet presAssocID="{5442EAD0-E4FF-48D1-9462-377646009D4C}" presName="compNode" presStyleCnt="0"/>
      <dgm:spPr/>
    </dgm:pt>
    <dgm:pt modelId="{B7F4A684-2438-4A37-AB74-E705659B30FB}" type="pres">
      <dgm:prSet presAssocID="{5442EAD0-E4FF-48D1-9462-377646009D4C}" presName="bkgdShape" presStyleLbl="node1" presStyleIdx="1" presStyleCnt="3"/>
      <dgm:spPr/>
    </dgm:pt>
    <dgm:pt modelId="{F3E8ECEB-352C-4B4F-BE9D-E93B6AC43667}" type="pres">
      <dgm:prSet presAssocID="{5442EAD0-E4FF-48D1-9462-377646009D4C}" presName="nodeTx" presStyleLbl="node1" presStyleIdx="1" presStyleCnt="3">
        <dgm:presLayoutVars>
          <dgm:bulletEnabled val="1"/>
        </dgm:presLayoutVars>
      </dgm:prSet>
      <dgm:spPr/>
    </dgm:pt>
    <dgm:pt modelId="{4694F7EA-FE73-432C-95E0-4FD835801838}" type="pres">
      <dgm:prSet presAssocID="{5442EAD0-E4FF-48D1-9462-377646009D4C}" presName="invisiNode" presStyleLbl="node1" presStyleIdx="1" presStyleCnt="3"/>
      <dgm:spPr/>
    </dgm:pt>
    <dgm:pt modelId="{4B0DB42B-91F2-4CA9-A856-EA7F1FE91063}" type="pres">
      <dgm:prSet presAssocID="{5442EAD0-E4FF-48D1-9462-377646009D4C}" presName="imagNode" presStyleLbl="fgImgPlace1" presStyleIdx="1" presStyleCnt="3" custScaleX="159223" custScaleY="157681" custLinFactNeighborX="791" custLinFactNeighborY="21453"/>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dgm:spPr>
    </dgm:pt>
    <dgm:pt modelId="{24FE5B52-9B25-4AA5-9BB4-B24F47C820C4}" type="pres">
      <dgm:prSet presAssocID="{B257EE5B-483D-4316-AF86-382EE7AD7752}" presName="sibTrans" presStyleLbl="sibTrans2D1" presStyleIdx="0" presStyleCnt="0"/>
      <dgm:spPr/>
    </dgm:pt>
    <dgm:pt modelId="{7B33F3F0-CFC3-48B9-8FE7-1C1BE0DFBAB5}" type="pres">
      <dgm:prSet presAssocID="{F7782F92-1F5C-4D68-B87C-307533AE25EE}" presName="compNode" presStyleCnt="0"/>
      <dgm:spPr/>
    </dgm:pt>
    <dgm:pt modelId="{92E2DC42-148D-439A-91FB-EA39619C2706}" type="pres">
      <dgm:prSet presAssocID="{F7782F92-1F5C-4D68-B87C-307533AE25EE}" presName="bkgdShape" presStyleLbl="node1" presStyleIdx="2" presStyleCnt="3" custLinFactNeighborX="-223" custLinFactNeighborY="264"/>
      <dgm:spPr/>
    </dgm:pt>
    <dgm:pt modelId="{43AEFAFD-BA82-4FB9-A9D2-22F898E4E7A4}" type="pres">
      <dgm:prSet presAssocID="{F7782F92-1F5C-4D68-B87C-307533AE25EE}" presName="nodeTx" presStyleLbl="node1" presStyleIdx="2" presStyleCnt="3">
        <dgm:presLayoutVars>
          <dgm:bulletEnabled val="1"/>
        </dgm:presLayoutVars>
      </dgm:prSet>
      <dgm:spPr/>
    </dgm:pt>
    <dgm:pt modelId="{00753D9D-C512-45A5-9455-4A80F9B05C24}" type="pres">
      <dgm:prSet presAssocID="{F7782F92-1F5C-4D68-B87C-307533AE25EE}" presName="invisiNode" presStyleLbl="node1" presStyleIdx="2" presStyleCnt="3"/>
      <dgm:spPr/>
    </dgm:pt>
    <dgm:pt modelId="{CF671143-F383-4F66-8DFA-77781FD1CCA3}" type="pres">
      <dgm:prSet presAssocID="{F7782F92-1F5C-4D68-B87C-307533AE25EE}" presName="imagNode" presStyleLbl="fgImgPlace1" presStyleIdx="2" presStyleCnt="3" custScaleX="151482" custScaleY="142644" custLinFactNeighborY="10288"/>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dgm:spPr>
    </dgm:pt>
  </dgm:ptLst>
  <dgm:cxnLst>
    <dgm:cxn modelId="{25F80820-F702-4087-8B42-A7CF3D920C60}" type="presOf" srcId="{5442EAD0-E4FF-48D1-9462-377646009D4C}" destId="{F3E8ECEB-352C-4B4F-BE9D-E93B6AC43667}" srcOrd="1" destOrd="0" presId="urn:microsoft.com/office/officeart/2005/8/layout/hList7"/>
    <dgm:cxn modelId="{7755983C-2578-4651-BAC7-BBE3CCFCEF95}" type="presOf" srcId="{F7782F92-1F5C-4D68-B87C-307533AE25EE}" destId="{43AEFAFD-BA82-4FB9-A9D2-22F898E4E7A4}" srcOrd="1" destOrd="0" presId="urn:microsoft.com/office/officeart/2005/8/layout/hList7"/>
    <dgm:cxn modelId="{3D2D885D-AA1E-4DAE-8DDD-9A8CF332B2A2}" type="presOf" srcId="{F7782F92-1F5C-4D68-B87C-307533AE25EE}" destId="{92E2DC42-148D-439A-91FB-EA39619C2706}" srcOrd="0" destOrd="0" presId="urn:microsoft.com/office/officeart/2005/8/layout/hList7"/>
    <dgm:cxn modelId="{ACC37C62-23E7-4D32-A6AC-469BA99906C5}" srcId="{A47BBE31-1FAD-4D5F-A10B-691215908112}" destId="{FC8D100F-5172-450D-9323-2D0C2C661DE9}" srcOrd="0" destOrd="0" parTransId="{D91C3C6F-022B-4517-9839-F700A8E90322}" sibTransId="{68B7FE39-57DD-40BF-B1BF-06BE02C8712E}"/>
    <dgm:cxn modelId="{3065B046-93BC-4F73-941E-0180D1E764DD}" type="presOf" srcId="{A47BBE31-1FAD-4D5F-A10B-691215908112}" destId="{DFFDA656-7C67-4D1E-9733-D97725D31FFA}" srcOrd="0" destOrd="0" presId="urn:microsoft.com/office/officeart/2005/8/layout/hList7"/>
    <dgm:cxn modelId="{2F8CD182-96FC-4CA8-A1A1-B5E12853D9B7}" type="presOf" srcId="{5442EAD0-E4FF-48D1-9462-377646009D4C}" destId="{B7F4A684-2438-4A37-AB74-E705659B30FB}" srcOrd="0" destOrd="0" presId="urn:microsoft.com/office/officeart/2005/8/layout/hList7"/>
    <dgm:cxn modelId="{037E02AE-B82B-475D-9408-7ED8D93F9D85}" type="presOf" srcId="{FC8D100F-5172-450D-9323-2D0C2C661DE9}" destId="{8F712962-2AA2-4E3C-BC10-E1E5AF8C2D8D}" srcOrd="1" destOrd="0" presId="urn:microsoft.com/office/officeart/2005/8/layout/hList7"/>
    <dgm:cxn modelId="{65865DAF-47F2-4740-838D-97D8B7A909D0}" type="presOf" srcId="{68B7FE39-57DD-40BF-B1BF-06BE02C8712E}" destId="{E26F199C-95B6-4E4E-9000-9045446E735E}" srcOrd="0" destOrd="0" presId="urn:microsoft.com/office/officeart/2005/8/layout/hList7"/>
    <dgm:cxn modelId="{E8EEC1C2-1DDB-4B0D-BD97-73659D79B5E1}" type="presOf" srcId="{FC8D100F-5172-450D-9323-2D0C2C661DE9}" destId="{92A08BCA-EB88-4120-948F-3B4A65EA1067}" srcOrd="0" destOrd="0" presId="urn:microsoft.com/office/officeart/2005/8/layout/hList7"/>
    <dgm:cxn modelId="{37897BC9-0E78-4196-9EED-742F51171495}" srcId="{A47BBE31-1FAD-4D5F-A10B-691215908112}" destId="{5442EAD0-E4FF-48D1-9462-377646009D4C}" srcOrd="1" destOrd="0" parTransId="{66E57E3F-5534-478E-B023-0874E0E8A78D}" sibTransId="{B257EE5B-483D-4316-AF86-382EE7AD7752}"/>
    <dgm:cxn modelId="{0FD1DACE-68B8-4028-96D4-87D663EF1BE3}" srcId="{A47BBE31-1FAD-4D5F-A10B-691215908112}" destId="{F7782F92-1F5C-4D68-B87C-307533AE25EE}" srcOrd="2" destOrd="0" parTransId="{787698F7-DECB-473F-BA48-5729B26E815F}" sibTransId="{E27F1ED8-D706-4EF2-B674-FB939CAD36D3}"/>
    <dgm:cxn modelId="{9F0047DC-0AAC-453A-85AE-084BD0BDDCFC}" type="presOf" srcId="{B257EE5B-483D-4316-AF86-382EE7AD7752}" destId="{24FE5B52-9B25-4AA5-9BB4-B24F47C820C4}" srcOrd="0" destOrd="0" presId="urn:microsoft.com/office/officeart/2005/8/layout/hList7"/>
    <dgm:cxn modelId="{B01D90A1-85C0-4F93-89AD-C1A644C32410}" type="presParOf" srcId="{DFFDA656-7C67-4D1E-9733-D97725D31FFA}" destId="{42B8AC57-5228-47FE-85AA-153713C7BAF2}" srcOrd="0" destOrd="0" presId="urn:microsoft.com/office/officeart/2005/8/layout/hList7"/>
    <dgm:cxn modelId="{81342377-75BB-4BC6-AFC3-28C2B9130C55}" type="presParOf" srcId="{DFFDA656-7C67-4D1E-9733-D97725D31FFA}" destId="{153CF899-62E0-4D58-ABC4-DC8B0E4E0F93}" srcOrd="1" destOrd="0" presId="urn:microsoft.com/office/officeart/2005/8/layout/hList7"/>
    <dgm:cxn modelId="{41A88A6F-B8F6-4CA3-9486-8F92F473A328}" type="presParOf" srcId="{153CF899-62E0-4D58-ABC4-DC8B0E4E0F93}" destId="{1649B44B-4A52-4884-AFF4-099577D56915}" srcOrd="0" destOrd="0" presId="urn:microsoft.com/office/officeart/2005/8/layout/hList7"/>
    <dgm:cxn modelId="{667FC6B0-78AE-4953-9E1F-5F15A397CB65}" type="presParOf" srcId="{1649B44B-4A52-4884-AFF4-099577D56915}" destId="{92A08BCA-EB88-4120-948F-3B4A65EA1067}" srcOrd="0" destOrd="0" presId="urn:microsoft.com/office/officeart/2005/8/layout/hList7"/>
    <dgm:cxn modelId="{2C91F196-E0F0-49AD-A186-65354A5CF002}" type="presParOf" srcId="{1649B44B-4A52-4884-AFF4-099577D56915}" destId="{8F712962-2AA2-4E3C-BC10-E1E5AF8C2D8D}" srcOrd="1" destOrd="0" presId="urn:microsoft.com/office/officeart/2005/8/layout/hList7"/>
    <dgm:cxn modelId="{B8684FB1-BED0-41B7-A744-5FC2E353041C}" type="presParOf" srcId="{1649B44B-4A52-4884-AFF4-099577D56915}" destId="{BADC5BCB-B5E1-4F87-88E9-A407C2F1F8F8}" srcOrd="2" destOrd="0" presId="urn:microsoft.com/office/officeart/2005/8/layout/hList7"/>
    <dgm:cxn modelId="{6308F990-0FAD-4969-B40D-D1CC0D69097C}" type="presParOf" srcId="{1649B44B-4A52-4884-AFF4-099577D56915}" destId="{74BBF0C9-F363-4F85-A6B7-CAA60C7763EB}" srcOrd="3" destOrd="0" presId="urn:microsoft.com/office/officeart/2005/8/layout/hList7"/>
    <dgm:cxn modelId="{0AEEB641-D451-41BC-BDCF-EF06C14FF5FF}" type="presParOf" srcId="{153CF899-62E0-4D58-ABC4-DC8B0E4E0F93}" destId="{E26F199C-95B6-4E4E-9000-9045446E735E}" srcOrd="1" destOrd="0" presId="urn:microsoft.com/office/officeart/2005/8/layout/hList7"/>
    <dgm:cxn modelId="{6AA3068A-C303-4C5F-BB68-30B9D7337D9D}" type="presParOf" srcId="{153CF899-62E0-4D58-ABC4-DC8B0E4E0F93}" destId="{AA6647BE-E45F-45E1-ABF9-CF07962D804A}" srcOrd="2" destOrd="0" presId="urn:microsoft.com/office/officeart/2005/8/layout/hList7"/>
    <dgm:cxn modelId="{63A9361F-8B26-402F-96BB-13EB64D15D67}" type="presParOf" srcId="{AA6647BE-E45F-45E1-ABF9-CF07962D804A}" destId="{B7F4A684-2438-4A37-AB74-E705659B30FB}" srcOrd="0" destOrd="0" presId="urn:microsoft.com/office/officeart/2005/8/layout/hList7"/>
    <dgm:cxn modelId="{EBB2C279-E19A-4747-9124-CA7712B10CA0}" type="presParOf" srcId="{AA6647BE-E45F-45E1-ABF9-CF07962D804A}" destId="{F3E8ECEB-352C-4B4F-BE9D-E93B6AC43667}" srcOrd="1" destOrd="0" presId="urn:microsoft.com/office/officeart/2005/8/layout/hList7"/>
    <dgm:cxn modelId="{2B6C65CD-18CD-43BF-87FE-57A6D586AEEB}" type="presParOf" srcId="{AA6647BE-E45F-45E1-ABF9-CF07962D804A}" destId="{4694F7EA-FE73-432C-95E0-4FD835801838}" srcOrd="2" destOrd="0" presId="urn:microsoft.com/office/officeart/2005/8/layout/hList7"/>
    <dgm:cxn modelId="{3DE9CAC4-A06E-4AB9-BC74-63EAA46D5CDB}" type="presParOf" srcId="{AA6647BE-E45F-45E1-ABF9-CF07962D804A}" destId="{4B0DB42B-91F2-4CA9-A856-EA7F1FE91063}" srcOrd="3" destOrd="0" presId="urn:microsoft.com/office/officeart/2005/8/layout/hList7"/>
    <dgm:cxn modelId="{DCE266FC-3FB7-4C54-83FF-85F320A09E9B}" type="presParOf" srcId="{153CF899-62E0-4D58-ABC4-DC8B0E4E0F93}" destId="{24FE5B52-9B25-4AA5-9BB4-B24F47C820C4}" srcOrd="3" destOrd="0" presId="urn:microsoft.com/office/officeart/2005/8/layout/hList7"/>
    <dgm:cxn modelId="{49BC7B0B-6C0D-4CE6-BAD0-3FFB88E5DA67}" type="presParOf" srcId="{153CF899-62E0-4D58-ABC4-DC8B0E4E0F93}" destId="{7B33F3F0-CFC3-48B9-8FE7-1C1BE0DFBAB5}" srcOrd="4" destOrd="0" presId="urn:microsoft.com/office/officeart/2005/8/layout/hList7"/>
    <dgm:cxn modelId="{504628BD-162C-49CC-8532-9E3BA82E92C6}" type="presParOf" srcId="{7B33F3F0-CFC3-48B9-8FE7-1C1BE0DFBAB5}" destId="{92E2DC42-148D-439A-91FB-EA39619C2706}" srcOrd="0" destOrd="0" presId="urn:microsoft.com/office/officeart/2005/8/layout/hList7"/>
    <dgm:cxn modelId="{483BC0E5-1BC3-4D35-BAE6-9CA566683EAC}" type="presParOf" srcId="{7B33F3F0-CFC3-48B9-8FE7-1C1BE0DFBAB5}" destId="{43AEFAFD-BA82-4FB9-A9D2-22F898E4E7A4}" srcOrd="1" destOrd="0" presId="urn:microsoft.com/office/officeart/2005/8/layout/hList7"/>
    <dgm:cxn modelId="{88B3C5F1-B899-4CFA-8DC1-E85F5E7DF92A}" type="presParOf" srcId="{7B33F3F0-CFC3-48B9-8FE7-1C1BE0DFBAB5}" destId="{00753D9D-C512-45A5-9455-4A80F9B05C24}" srcOrd="2" destOrd="0" presId="urn:microsoft.com/office/officeart/2005/8/layout/hList7"/>
    <dgm:cxn modelId="{5DDFB5C1-FA08-4A9C-8043-AC8A044B4418}" type="presParOf" srcId="{7B33F3F0-CFC3-48B9-8FE7-1C1BE0DFBAB5}" destId="{CF671143-F383-4F66-8DFA-77781FD1CCA3}" srcOrd="3" destOrd="0" presId="urn:microsoft.com/office/officeart/2005/8/layout/hList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7BBE31-1FAD-4D5F-A10B-691215908112}" type="doc">
      <dgm:prSet loTypeId="urn:microsoft.com/office/officeart/2005/8/layout/hList7" loCatId="list" qsTypeId="urn:microsoft.com/office/officeart/2005/8/quickstyle/simple1" qsCatId="simple" csTypeId="urn:microsoft.com/office/officeart/2005/8/colors/accent1_2" csCatId="accent1" phldr="1"/>
      <dgm:spPr/>
    </dgm:pt>
    <dgm:pt modelId="{FC8D100F-5172-450D-9323-2D0C2C661DE9}">
      <dgm:prSet phldrT="[Texte]"/>
      <dgm:spPr>
        <a:solidFill>
          <a:srgbClr val="014A97"/>
        </a:solidFill>
      </dgm:spPr>
      <dgm:t>
        <a:bodyPr/>
        <a:lstStyle/>
        <a:p>
          <a:endParaRPr lang="fr-BE" b="0" cap="none" spc="0" dirty="0">
            <a:ln w="0"/>
            <a:solidFill>
              <a:schemeClr val="tx1">
                <a:lumMod val="40000"/>
                <a:lumOff val="60000"/>
              </a:schemeClr>
            </a:solidFill>
            <a:effectLst>
              <a:outerShdw blurRad="38100" dist="19050" dir="2700000" algn="tl" rotWithShape="0">
                <a:schemeClr val="dk1">
                  <a:alpha val="40000"/>
                </a:schemeClr>
              </a:outerShdw>
            </a:effectLst>
          </a:endParaRPr>
        </a:p>
        <a:p>
          <a:r>
            <a:rPr lang="fr-BE" b="0" cap="none" spc="0" dirty="0">
              <a:ln w="0"/>
              <a:solidFill>
                <a:schemeClr val="tx1">
                  <a:lumMod val="40000"/>
                  <a:lumOff val="60000"/>
                </a:schemeClr>
              </a:solidFill>
              <a:effectLst>
                <a:outerShdw blurRad="38100" dist="19050" dir="2700000" algn="tl" rotWithShape="0">
                  <a:schemeClr val="dk1">
                    <a:alpha val="40000"/>
                  </a:schemeClr>
                </a:outerShdw>
              </a:effectLst>
            </a:rPr>
            <a:t>Développement économique</a:t>
          </a:r>
        </a:p>
      </dgm:t>
    </dgm:pt>
    <dgm:pt modelId="{D91C3C6F-022B-4517-9839-F700A8E90322}" type="parTrans" cxnId="{ACC37C62-23E7-4D32-A6AC-469BA99906C5}">
      <dgm:prSet/>
      <dgm:spPr/>
      <dgm:t>
        <a:bodyPr/>
        <a:lstStyle/>
        <a:p>
          <a:endParaRPr lang="fr-BE"/>
        </a:p>
      </dgm:t>
    </dgm:pt>
    <dgm:pt modelId="{68B7FE39-57DD-40BF-B1BF-06BE02C8712E}" type="sibTrans" cxnId="{ACC37C62-23E7-4D32-A6AC-469BA99906C5}">
      <dgm:prSet/>
      <dgm:spPr/>
      <dgm:t>
        <a:bodyPr/>
        <a:lstStyle/>
        <a:p>
          <a:endParaRPr lang="fr-BE"/>
        </a:p>
      </dgm:t>
    </dgm:pt>
    <dgm:pt modelId="{5442EAD0-E4FF-48D1-9462-377646009D4C}">
      <dgm:prSet phldrT="[Texte]"/>
      <dgm:spPr>
        <a:solidFill>
          <a:srgbClr val="014A97"/>
        </a:solidFill>
      </dgm:spPr>
      <dgm:t>
        <a:bodyPr/>
        <a:lstStyle/>
        <a:p>
          <a:r>
            <a:rPr lang="fr-BE" b="0" cap="none" spc="0" dirty="0">
              <a:ln w="0"/>
              <a:solidFill>
                <a:schemeClr val="tx1">
                  <a:lumMod val="40000"/>
                  <a:lumOff val="60000"/>
                </a:schemeClr>
              </a:solidFill>
              <a:effectLst>
                <a:outerShdw blurRad="38100" dist="19050" dir="2700000" algn="tl" rotWithShape="0">
                  <a:schemeClr val="dk1">
                    <a:alpha val="40000"/>
                  </a:schemeClr>
                </a:outerShdw>
              </a:effectLst>
            </a:rPr>
            <a:t>Environnement</a:t>
          </a:r>
        </a:p>
      </dgm:t>
    </dgm:pt>
    <dgm:pt modelId="{66E57E3F-5534-478E-B023-0874E0E8A78D}" type="parTrans" cxnId="{37897BC9-0E78-4196-9EED-742F51171495}">
      <dgm:prSet/>
      <dgm:spPr/>
      <dgm:t>
        <a:bodyPr/>
        <a:lstStyle/>
        <a:p>
          <a:endParaRPr lang="fr-BE"/>
        </a:p>
      </dgm:t>
    </dgm:pt>
    <dgm:pt modelId="{B257EE5B-483D-4316-AF86-382EE7AD7752}" type="sibTrans" cxnId="{37897BC9-0E78-4196-9EED-742F51171495}">
      <dgm:prSet/>
      <dgm:spPr/>
      <dgm:t>
        <a:bodyPr/>
        <a:lstStyle/>
        <a:p>
          <a:endParaRPr lang="fr-BE"/>
        </a:p>
      </dgm:t>
    </dgm:pt>
    <dgm:pt modelId="{F7782F92-1F5C-4D68-B87C-307533AE25EE}">
      <dgm:prSet phldrT="[Texte]"/>
      <dgm:spPr>
        <a:solidFill>
          <a:srgbClr val="014A97"/>
        </a:solidFill>
      </dgm:spPr>
      <dgm:t>
        <a:bodyPr/>
        <a:lstStyle/>
        <a:p>
          <a:endParaRPr lang="fr-BE" b="1" dirty="0">
            <a:ln w="12700">
              <a:solidFill>
                <a:srgbClr val="786592"/>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r>
            <a:rPr lang="fr-BE" b="0" cap="none" spc="0" dirty="0">
              <a:ln w="0"/>
              <a:solidFill>
                <a:schemeClr val="tx1">
                  <a:lumMod val="40000"/>
                  <a:lumOff val="60000"/>
                </a:schemeClr>
              </a:solidFill>
              <a:effectLst>
                <a:outerShdw blurRad="38100" dist="19050" dir="2700000" algn="tl" rotWithShape="0">
                  <a:schemeClr val="dk1">
                    <a:alpha val="40000"/>
                  </a:schemeClr>
                </a:outerShdw>
              </a:effectLst>
            </a:rPr>
            <a:t>Développement territorial</a:t>
          </a:r>
        </a:p>
      </dgm:t>
    </dgm:pt>
    <dgm:pt modelId="{787698F7-DECB-473F-BA48-5729B26E815F}" type="parTrans" cxnId="{0FD1DACE-68B8-4028-96D4-87D663EF1BE3}">
      <dgm:prSet/>
      <dgm:spPr/>
      <dgm:t>
        <a:bodyPr/>
        <a:lstStyle/>
        <a:p>
          <a:endParaRPr lang="fr-BE"/>
        </a:p>
      </dgm:t>
    </dgm:pt>
    <dgm:pt modelId="{E27F1ED8-D706-4EF2-B674-FB939CAD36D3}" type="sibTrans" cxnId="{0FD1DACE-68B8-4028-96D4-87D663EF1BE3}">
      <dgm:prSet/>
      <dgm:spPr/>
      <dgm:t>
        <a:bodyPr/>
        <a:lstStyle/>
        <a:p>
          <a:endParaRPr lang="fr-BE"/>
        </a:p>
      </dgm:t>
    </dgm:pt>
    <dgm:pt modelId="{DFFDA656-7C67-4D1E-9733-D97725D31FFA}" type="pres">
      <dgm:prSet presAssocID="{A47BBE31-1FAD-4D5F-A10B-691215908112}" presName="Name0" presStyleCnt="0">
        <dgm:presLayoutVars>
          <dgm:dir/>
          <dgm:resizeHandles val="exact"/>
        </dgm:presLayoutVars>
      </dgm:prSet>
      <dgm:spPr/>
    </dgm:pt>
    <dgm:pt modelId="{42B8AC57-5228-47FE-85AA-153713C7BAF2}" type="pres">
      <dgm:prSet presAssocID="{A47BBE31-1FAD-4D5F-A10B-691215908112}" presName="fgShape" presStyleLbl="fgShp" presStyleIdx="0" presStyleCnt="1" custLinFactNeighborX="-884" custLinFactNeighborY="29820"/>
      <dgm:spPr>
        <a:solidFill>
          <a:srgbClr val="DDDDDD"/>
        </a:solidFill>
        <a:ln>
          <a:solidFill>
            <a:srgbClr val="0070C0"/>
          </a:solidFill>
        </a:ln>
      </dgm:spPr>
    </dgm:pt>
    <dgm:pt modelId="{153CF899-62E0-4D58-ABC4-DC8B0E4E0F93}" type="pres">
      <dgm:prSet presAssocID="{A47BBE31-1FAD-4D5F-A10B-691215908112}" presName="linComp" presStyleCnt="0"/>
      <dgm:spPr/>
    </dgm:pt>
    <dgm:pt modelId="{1649B44B-4A52-4884-AFF4-099577D56915}" type="pres">
      <dgm:prSet presAssocID="{FC8D100F-5172-450D-9323-2D0C2C661DE9}" presName="compNode" presStyleCnt="0"/>
      <dgm:spPr/>
    </dgm:pt>
    <dgm:pt modelId="{92A08BCA-EB88-4120-948F-3B4A65EA1067}" type="pres">
      <dgm:prSet presAssocID="{FC8D100F-5172-450D-9323-2D0C2C661DE9}" presName="bkgdShape" presStyleLbl="node1" presStyleIdx="0" presStyleCnt="3"/>
      <dgm:spPr/>
    </dgm:pt>
    <dgm:pt modelId="{8F712962-2AA2-4E3C-BC10-E1E5AF8C2D8D}" type="pres">
      <dgm:prSet presAssocID="{FC8D100F-5172-450D-9323-2D0C2C661DE9}" presName="nodeTx" presStyleLbl="node1" presStyleIdx="0" presStyleCnt="3">
        <dgm:presLayoutVars>
          <dgm:bulletEnabled val="1"/>
        </dgm:presLayoutVars>
      </dgm:prSet>
      <dgm:spPr/>
    </dgm:pt>
    <dgm:pt modelId="{BADC5BCB-B5E1-4F87-88E9-A407C2F1F8F8}" type="pres">
      <dgm:prSet presAssocID="{FC8D100F-5172-450D-9323-2D0C2C661DE9}" presName="invisiNode" presStyleLbl="node1" presStyleIdx="0" presStyleCnt="3"/>
      <dgm:spPr/>
    </dgm:pt>
    <dgm:pt modelId="{74BBF0C9-F363-4F85-A6B7-CAA60C7763EB}" type="pres">
      <dgm:prSet presAssocID="{FC8D100F-5172-450D-9323-2D0C2C661DE9}" presName="imagNode" presStyleLbl="fgImgPlace1" presStyleIdx="0" presStyleCnt="3" custScaleX="170127" custScaleY="161637" custLinFactNeighborX="3166" custLinFactNeighborY="26553"/>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pt>
    <dgm:pt modelId="{E26F199C-95B6-4E4E-9000-9045446E735E}" type="pres">
      <dgm:prSet presAssocID="{68B7FE39-57DD-40BF-B1BF-06BE02C8712E}" presName="sibTrans" presStyleLbl="sibTrans2D1" presStyleIdx="0" presStyleCnt="0"/>
      <dgm:spPr/>
    </dgm:pt>
    <dgm:pt modelId="{AA6647BE-E45F-45E1-ABF9-CF07962D804A}" type="pres">
      <dgm:prSet presAssocID="{5442EAD0-E4FF-48D1-9462-377646009D4C}" presName="compNode" presStyleCnt="0"/>
      <dgm:spPr/>
    </dgm:pt>
    <dgm:pt modelId="{B7F4A684-2438-4A37-AB74-E705659B30FB}" type="pres">
      <dgm:prSet presAssocID="{5442EAD0-E4FF-48D1-9462-377646009D4C}" presName="bkgdShape" presStyleLbl="node1" presStyleIdx="1" presStyleCnt="3"/>
      <dgm:spPr/>
    </dgm:pt>
    <dgm:pt modelId="{F3E8ECEB-352C-4B4F-BE9D-E93B6AC43667}" type="pres">
      <dgm:prSet presAssocID="{5442EAD0-E4FF-48D1-9462-377646009D4C}" presName="nodeTx" presStyleLbl="node1" presStyleIdx="1" presStyleCnt="3">
        <dgm:presLayoutVars>
          <dgm:bulletEnabled val="1"/>
        </dgm:presLayoutVars>
      </dgm:prSet>
      <dgm:spPr/>
    </dgm:pt>
    <dgm:pt modelId="{4694F7EA-FE73-432C-95E0-4FD835801838}" type="pres">
      <dgm:prSet presAssocID="{5442EAD0-E4FF-48D1-9462-377646009D4C}" presName="invisiNode" presStyleLbl="node1" presStyleIdx="1" presStyleCnt="3"/>
      <dgm:spPr/>
    </dgm:pt>
    <dgm:pt modelId="{4B0DB42B-91F2-4CA9-A856-EA7F1FE91063}" type="pres">
      <dgm:prSet presAssocID="{5442EAD0-E4FF-48D1-9462-377646009D4C}" presName="imagNode" presStyleLbl="fgImgPlace1" presStyleIdx="1" presStyleCnt="3" custScaleX="159223" custScaleY="157681" custLinFactNeighborX="791" custLinFactNeighborY="21453"/>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dgm:spPr>
    </dgm:pt>
    <dgm:pt modelId="{24FE5B52-9B25-4AA5-9BB4-B24F47C820C4}" type="pres">
      <dgm:prSet presAssocID="{B257EE5B-483D-4316-AF86-382EE7AD7752}" presName="sibTrans" presStyleLbl="sibTrans2D1" presStyleIdx="0" presStyleCnt="0"/>
      <dgm:spPr/>
    </dgm:pt>
    <dgm:pt modelId="{7B33F3F0-CFC3-48B9-8FE7-1C1BE0DFBAB5}" type="pres">
      <dgm:prSet presAssocID="{F7782F92-1F5C-4D68-B87C-307533AE25EE}" presName="compNode" presStyleCnt="0"/>
      <dgm:spPr/>
    </dgm:pt>
    <dgm:pt modelId="{92E2DC42-148D-439A-91FB-EA39619C2706}" type="pres">
      <dgm:prSet presAssocID="{F7782F92-1F5C-4D68-B87C-307533AE25EE}" presName="bkgdShape" presStyleLbl="node1" presStyleIdx="2" presStyleCnt="3" custLinFactNeighborX="64" custLinFactNeighborY="1581"/>
      <dgm:spPr/>
    </dgm:pt>
    <dgm:pt modelId="{43AEFAFD-BA82-4FB9-A9D2-22F898E4E7A4}" type="pres">
      <dgm:prSet presAssocID="{F7782F92-1F5C-4D68-B87C-307533AE25EE}" presName="nodeTx" presStyleLbl="node1" presStyleIdx="2" presStyleCnt="3">
        <dgm:presLayoutVars>
          <dgm:bulletEnabled val="1"/>
        </dgm:presLayoutVars>
      </dgm:prSet>
      <dgm:spPr/>
    </dgm:pt>
    <dgm:pt modelId="{00753D9D-C512-45A5-9455-4A80F9B05C24}" type="pres">
      <dgm:prSet presAssocID="{F7782F92-1F5C-4D68-B87C-307533AE25EE}" presName="invisiNode" presStyleLbl="node1" presStyleIdx="2" presStyleCnt="3"/>
      <dgm:spPr/>
    </dgm:pt>
    <dgm:pt modelId="{CF671143-F383-4F66-8DFA-77781FD1CCA3}" type="pres">
      <dgm:prSet presAssocID="{F7782F92-1F5C-4D68-B87C-307533AE25EE}" presName="imagNode" presStyleLbl="fgImgPlace1" presStyleIdx="2" presStyleCnt="3" custScaleX="166595" custScaleY="158416" custLinFactNeighborX="959" custLinFactNeighborY="20496"/>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dgm:spPr>
    </dgm:pt>
  </dgm:ptLst>
  <dgm:cxnLst>
    <dgm:cxn modelId="{25F80820-F702-4087-8B42-A7CF3D920C60}" type="presOf" srcId="{5442EAD0-E4FF-48D1-9462-377646009D4C}" destId="{F3E8ECEB-352C-4B4F-BE9D-E93B6AC43667}" srcOrd="1" destOrd="0" presId="urn:microsoft.com/office/officeart/2005/8/layout/hList7"/>
    <dgm:cxn modelId="{7755983C-2578-4651-BAC7-BBE3CCFCEF95}" type="presOf" srcId="{F7782F92-1F5C-4D68-B87C-307533AE25EE}" destId="{43AEFAFD-BA82-4FB9-A9D2-22F898E4E7A4}" srcOrd="1" destOrd="0" presId="urn:microsoft.com/office/officeart/2005/8/layout/hList7"/>
    <dgm:cxn modelId="{3D2D885D-AA1E-4DAE-8DDD-9A8CF332B2A2}" type="presOf" srcId="{F7782F92-1F5C-4D68-B87C-307533AE25EE}" destId="{92E2DC42-148D-439A-91FB-EA39619C2706}" srcOrd="0" destOrd="0" presId="urn:microsoft.com/office/officeart/2005/8/layout/hList7"/>
    <dgm:cxn modelId="{ACC37C62-23E7-4D32-A6AC-469BA99906C5}" srcId="{A47BBE31-1FAD-4D5F-A10B-691215908112}" destId="{FC8D100F-5172-450D-9323-2D0C2C661DE9}" srcOrd="0" destOrd="0" parTransId="{D91C3C6F-022B-4517-9839-F700A8E90322}" sibTransId="{68B7FE39-57DD-40BF-B1BF-06BE02C8712E}"/>
    <dgm:cxn modelId="{3065B046-93BC-4F73-941E-0180D1E764DD}" type="presOf" srcId="{A47BBE31-1FAD-4D5F-A10B-691215908112}" destId="{DFFDA656-7C67-4D1E-9733-D97725D31FFA}" srcOrd="0" destOrd="0" presId="urn:microsoft.com/office/officeart/2005/8/layout/hList7"/>
    <dgm:cxn modelId="{2F8CD182-96FC-4CA8-A1A1-B5E12853D9B7}" type="presOf" srcId="{5442EAD0-E4FF-48D1-9462-377646009D4C}" destId="{B7F4A684-2438-4A37-AB74-E705659B30FB}" srcOrd="0" destOrd="0" presId="urn:microsoft.com/office/officeart/2005/8/layout/hList7"/>
    <dgm:cxn modelId="{037E02AE-B82B-475D-9408-7ED8D93F9D85}" type="presOf" srcId="{FC8D100F-5172-450D-9323-2D0C2C661DE9}" destId="{8F712962-2AA2-4E3C-BC10-E1E5AF8C2D8D}" srcOrd="1" destOrd="0" presId="urn:microsoft.com/office/officeart/2005/8/layout/hList7"/>
    <dgm:cxn modelId="{65865DAF-47F2-4740-838D-97D8B7A909D0}" type="presOf" srcId="{68B7FE39-57DD-40BF-B1BF-06BE02C8712E}" destId="{E26F199C-95B6-4E4E-9000-9045446E735E}" srcOrd="0" destOrd="0" presId="urn:microsoft.com/office/officeart/2005/8/layout/hList7"/>
    <dgm:cxn modelId="{E8EEC1C2-1DDB-4B0D-BD97-73659D79B5E1}" type="presOf" srcId="{FC8D100F-5172-450D-9323-2D0C2C661DE9}" destId="{92A08BCA-EB88-4120-948F-3B4A65EA1067}" srcOrd="0" destOrd="0" presId="urn:microsoft.com/office/officeart/2005/8/layout/hList7"/>
    <dgm:cxn modelId="{37897BC9-0E78-4196-9EED-742F51171495}" srcId="{A47BBE31-1FAD-4D5F-A10B-691215908112}" destId="{5442EAD0-E4FF-48D1-9462-377646009D4C}" srcOrd="1" destOrd="0" parTransId="{66E57E3F-5534-478E-B023-0874E0E8A78D}" sibTransId="{B257EE5B-483D-4316-AF86-382EE7AD7752}"/>
    <dgm:cxn modelId="{0FD1DACE-68B8-4028-96D4-87D663EF1BE3}" srcId="{A47BBE31-1FAD-4D5F-A10B-691215908112}" destId="{F7782F92-1F5C-4D68-B87C-307533AE25EE}" srcOrd="2" destOrd="0" parTransId="{787698F7-DECB-473F-BA48-5729B26E815F}" sibTransId="{E27F1ED8-D706-4EF2-B674-FB939CAD36D3}"/>
    <dgm:cxn modelId="{9F0047DC-0AAC-453A-85AE-084BD0BDDCFC}" type="presOf" srcId="{B257EE5B-483D-4316-AF86-382EE7AD7752}" destId="{24FE5B52-9B25-4AA5-9BB4-B24F47C820C4}" srcOrd="0" destOrd="0" presId="urn:microsoft.com/office/officeart/2005/8/layout/hList7"/>
    <dgm:cxn modelId="{B01D90A1-85C0-4F93-89AD-C1A644C32410}" type="presParOf" srcId="{DFFDA656-7C67-4D1E-9733-D97725D31FFA}" destId="{42B8AC57-5228-47FE-85AA-153713C7BAF2}" srcOrd="0" destOrd="0" presId="urn:microsoft.com/office/officeart/2005/8/layout/hList7"/>
    <dgm:cxn modelId="{81342377-75BB-4BC6-AFC3-28C2B9130C55}" type="presParOf" srcId="{DFFDA656-7C67-4D1E-9733-D97725D31FFA}" destId="{153CF899-62E0-4D58-ABC4-DC8B0E4E0F93}" srcOrd="1" destOrd="0" presId="urn:microsoft.com/office/officeart/2005/8/layout/hList7"/>
    <dgm:cxn modelId="{41A88A6F-B8F6-4CA3-9486-8F92F473A328}" type="presParOf" srcId="{153CF899-62E0-4D58-ABC4-DC8B0E4E0F93}" destId="{1649B44B-4A52-4884-AFF4-099577D56915}" srcOrd="0" destOrd="0" presId="urn:microsoft.com/office/officeart/2005/8/layout/hList7"/>
    <dgm:cxn modelId="{667FC6B0-78AE-4953-9E1F-5F15A397CB65}" type="presParOf" srcId="{1649B44B-4A52-4884-AFF4-099577D56915}" destId="{92A08BCA-EB88-4120-948F-3B4A65EA1067}" srcOrd="0" destOrd="0" presId="urn:microsoft.com/office/officeart/2005/8/layout/hList7"/>
    <dgm:cxn modelId="{2C91F196-E0F0-49AD-A186-65354A5CF002}" type="presParOf" srcId="{1649B44B-4A52-4884-AFF4-099577D56915}" destId="{8F712962-2AA2-4E3C-BC10-E1E5AF8C2D8D}" srcOrd="1" destOrd="0" presId="urn:microsoft.com/office/officeart/2005/8/layout/hList7"/>
    <dgm:cxn modelId="{B8684FB1-BED0-41B7-A744-5FC2E353041C}" type="presParOf" srcId="{1649B44B-4A52-4884-AFF4-099577D56915}" destId="{BADC5BCB-B5E1-4F87-88E9-A407C2F1F8F8}" srcOrd="2" destOrd="0" presId="urn:microsoft.com/office/officeart/2005/8/layout/hList7"/>
    <dgm:cxn modelId="{6308F990-0FAD-4969-B40D-D1CC0D69097C}" type="presParOf" srcId="{1649B44B-4A52-4884-AFF4-099577D56915}" destId="{74BBF0C9-F363-4F85-A6B7-CAA60C7763EB}" srcOrd="3" destOrd="0" presId="urn:microsoft.com/office/officeart/2005/8/layout/hList7"/>
    <dgm:cxn modelId="{0AEEB641-D451-41BC-BDCF-EF06C14FF5FF}" type="presParOf" srcId="{153CF899-62E0-4D58-ABC4-DC8B0E4E0F93}" destId="{E26F199C-95B6-4E4E-9000-9045446E735E}" srcOrd="1" destOrd="0" presId="urn:microsoft.com/office/officeart/2005/8/layout/hList7"/>
    <dgm:cxn modelId="{6AA3068A-C303-4C5F-BB68-30B9D7337D9D}" type="presParOf" srcId="{153CF899-62E0-4D58-ABC4-DC8B0E4E0F93}" destId="{AA6647BE-E45F-45E1-ABF9-CF07962D804A}" srcOrd="2" destOrd="0" presId="urn:microsoft.com/office/officeart/2005/8/layout/hList7"/>
    <dgm:cxn modelId="{63A9361F-8B26-402F-96BB-13EB64D15D67}" type="presParOf" srcId="{AA6647BE-E45F-45E1-ABF9-CF07962D804A}" destId="{B7F4A684-2438-4A37-AB74-E705659B30FB}" srcOrd="0" destOrd="0" presId="urn:microsoft.com/office/officeart/2005/8/layout/hList7"/>
    <dgm:cxn modelId="{EBB2C279-E19A-4747-9124-CA7712B10CA0}" type="presParOf" srcId="{AA6647BE-E45F-45E1-ABF9-CF07962D804A}" destId="{F3E8ECEB-352C-4B4F-BE9D-E93B6AC43667}" srcOrd="1" destOrd="0" presId="urn:microsoft.com/office/officeart/2005/8/layout/hList7"/>
    <dgm:cxn modelId="{2B6C65CD-18CD-43BF-87FE-57A6D586AEEB}" type="presParOf" srcId="{AA6647BE-E45F-45E1-ABF9-CF07962D804A}" destId="{4694F7EA-FE73-432C-95E0-4FD835801838}" srcOrd="2" destOrd="0" presId="urn:microsoft.com/office/officeart/2005/8/layout/hList7"/>
    <dgm:cxn modelId="{3DE9CAC4-A06E-4AB9-BC74-63EAA46D5CDB}" type="presParOf" srcId="{AA6647BE-E45F-45E1-ABF9-CF07962D804A}" destId="{4B0DB42B-91F2-4CA9-A856-EA7F1FE91063}" srcOrd="3" destOrd="0" presId="urn:microsoft.com/office/officeart/2005/8/layout/hList7"/>
    <dgm:cxn modelId="{DCE266FC-3FB7-4C54-83FF-85F320A09E9B}" type="presParOf" srcId="{153CF899-62E0-4D58-ABC4-DC8B0E4E0F93}" destId="{24FE5B52-9B25-4AA5-9BB4-B24F47C820C4}" srcOrd="3" destOrd="0" presId="urn:microsoft.com/office/officeart/2005/8/layout/hList7"/>
    <dgm:cxn modelId="{49BC7B0B-6C0D-4CE6-BAD0-3FFB88E5DA67}" type="presParOf" srcId="{153CF899-62E0-4D58-ABC4-DC8B0E4E0F93}" destId="{7B33F3F0-CFC3-48B9-8FE7-1C1BE0DFBAB5}" srcOrd="4" destOrd="0" presId="urn:microsoft.com/office/officeart/2005/8/layout/hList7"/>
    <dgm:cxn modelId="{504628BD-162C-49CC-8532-9E3BA82E92C6}" type="presParOf" srcId="{7B33F3F0-CFC3-48B9-8FE7-1C1BE0DFBAB5}" destId="{92E2DC42-148D-439A-91FB-EA39619C2706}" srcOrd="0" destOrd="0" presId="urn:microsoft.com/office/officeart/2005/8/layout/hList7"/>
    <dgm:cxn modelId="{483BC0E5-1BC3-4D35-BAE6-9CA566683EAC}" type="presParOf" srcId="{7B33F3F0-CFC3-48B9-8FE7-1C1BE0DFBAB5}" destId="{43AEFAFD-BA82-4FB9-A9D2-22F898E4E7A4}" srcOrd="1" destOrd="0" presId="urn:microsoft.com/office/officeart/2005/8/layout/hList7"/>
    <dgm:cxn modelId="{88B3C5F1-B899-4CFA-8DC1-E85F5E7DF92A}" type="presParOf" srcId="{7B33F3F0-CFC3-48B9-8FE7-1C1BE0DFBAB5}" destId="{00753D9D-C512-45A5-9455-4A80F9B05C24}" srcOrd="2" destOrd="0" presId="urn:microsoft.com/office/officeart/2005/8/layout/hList7"/>
    <dgm:cxn modelId="{5DDFB5C1-FA08-4A9C-8043-AC8A044B4418}" type="presParOf" srcId="{7B33F3F0-CFC3-48B9-8FE7-1C1BE0DFBAB5}" destId="{CF671143-F383-4F66-8DFA-77781FD1CCA3}"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7BBE31-1FAD-4D5F-A10B-691215908112}"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fr-BE"/>
        </a:p>
      </dgm:t>
    </dgm:pt>
    <dgm:pt modelId="{FC8D100F-5172-450D-9323-2D0C2C661DE9}">
      <dgm:prSet phldrT="[Texte]"/>
      <dgm:spPr>
        <a:solidFill>
          <a:srgbClr val="014A97"/>
        </a:solidFill>
      </dgm:spPr>
      <dgm:t>
        <a:bodyPr/>
        <a:lstStyle/>
        <a:p>
          <a:endParaRPr lang="fr-BE" b="0" cap="none" spc="0" dirty="0">
            <a:ln w="0"/>
            <a:solidFill>
              <a:schemeClr val="tx1">
                <a:lumMod val="40000"/>
                <a:lumOff val="60000"/>
              </a:schemeClr>
            </a:solidFill>
            <a:effectLst>
              <a:outerShdw blurRad="38100" dist="19050" dir="2700000" algn="tl" rotWithShape="0">
                <a:schemeClr val="dk1">
                  <a:alpha val="40000"/>
                </a:schemeClr>
              </a:outerShdw>
            </a:effectLst>
          </a:endParaRPr>
        </a:p>
        <a:p>
          <a:r>
            <a:rPr lang="fr-BE" b="0" cap="none" spc="0" dirty="0">
              <a:ln w="0"/>
              <a:solidFill>
                <a:schemeClr val="tx1">
                  <a:lumMod val="40000"/>
                  <a:lumOff val="60000"/>
                </a:schemeClr>
              </a:solidFill>
              <a:effectLst>
                <a:outerShdw blurRad="38100" dist="19050" dir="2700000" algn="tl" rotWithShape="0">
                  <a:schemeClr val="dk1">
                    <a:alpha val="40000"/>
                  </a:schemeClr>
                </a:outerShdw>
              </a:effectLst>
            </a:rPr>
            <a:t>Crematorium</a:t>
          </a:r>
        </a:p>
      </dgm:t>
    </dgm:pt>
    <dgm:pt modelId="{D91C3C6F-022B-4517-9839-F700A8E90322}" type="parTrans" cxnId="{ACC37C62-23E7-4D32-A6AC-469BA99906C5}">
      <dgm:prSet/>
      <dgm:spPr/>
      <dgm:t>
        <a:bodyPr/>
        <a:lstStyle/>
        <a:p>
          <a:endParaRPr lang="fr-BE"/>
        </a:p>
      </dgm:t>
    </dgm:pt>
    <dgm:pt modelId="{68B7FE39-57DD-40BF-B1BF-06BE02C8712E}" type="sibTrans" cxnId="{ACC37C62-23E7-4D32-A6AC-469BA99906C5}">
      <dgm:prSet/>
      <dgm:spPr/>
      <dgm:t>
        <a:bodyPr/>
        <a:lstStyle/>
        <a:p>
          <a:endParaRPr lang="fr-BE"/>
        </a:p>
      </dgm:t>
    </dgm:pt>
    <dgm:pt modelId="{5442EAD0-E4FF-48D1-9462-377646009D4C}">
      <dgm:prSet phldrT="[Texte]"/>
      <dgm:spPr>
        <a:solidFill>
          <a:srgbClr val="014A97"/>
        </a:solidFill>
      </dgm:spPr>
      <dgm:t>
        <a:bodyPr/>
        <a:lstStyle/>
        <a:p>
          <a:endParaRPr lang="fr-BE" b="0" cap="none" spc="0" dirty="0">
            <a:ln w="0"/>
            <a:solidFill>
              <a:schemeClr val="tx1">
                <a:lumMod val="40000"/>
                <a:lumOff val="60000"/>
              </a:schemeClr>
            </a:solidFill>
            <a:effectLst>
              <a:outerShdw blurRad="38100" dist="19050" dir="2700000" algn="tl" rotWithShape="0">
                <a:schemeClr val="dk1">
                  <a:alpha val="40000"/>
                </a:schemeClr>
              </a:outerShdw>
            </a:effectLst>
          </a:endParaRPr>
        </a:p>
        <a:p>
          <a:r>
            <a:rPr lang="fr-BE" b="0" cap="none" spc="0" dirty="0">
              <a:ln w="0"/>
              <a:solidFill>
                <a:schemeClr val="tx1">
                  <a:lumMod val="40000"/>
                  <a:lumOff val="60000"/>
                </a:schemeClr>
              </a:solidFill>
              <a:effectLst>
                <a:outerShdw blurRad="38100" dist="19050" dir="2700000" algn="tl" rotWithShape="0">
                  <a:schemeClr val="dk1">
                    <a:alpha val="40000"/>
                  </a:schemeClr>
                </a:outerShdw>
              </a:effectLst>
            </a:rPr>
            <a:t>Namur Expo</a:t>
          </a:r>
        </a:p>
      </dgm:t>
    </dgm:pt>
    <dgm:pt modelId="{66E57E3F-5534-478E-B023-0874E0E8A78D}" type="parTrans" cxnId="{37897BC9-0E78-4196-9EED-742F51171495}">
      <dgm:prSet/>
      <dgm:spPr/>
      <dgm:t>
        <a:bodyPr/>
        <a:lstStyle/>
        <a:p>
          <a:endParaRPr lang="fr-BE"/>
        </a:p>
      </dgm:t>
    </dgm:pt>
    <dgm:pt modelId="{B257EE5B-483D-4316-AF86-382EE7AD7752}" type="sibTrans" cxnId="{37897BC9-0E78-4196-9EED-742F51171495}">
      <dgm:prSet/>
      <dgm:spPr/>
      <dgm:t>
        <a:bodyPr/>
        <a:lstStyle/>
        <a:p>
          <a:endParaRPr lang="fr-BE"/>
        </a:p>
      </dgm:t>
    </dgm:pt>
    <dgm:pt modelId="{F7782F92-1F5C-4D68-B87C-307533AE25EE}">
      <dgm:prSet phldrT="[Texte]"/>
      <dgm:spPr>
        <a:solidFill>
          <a:srgbClr val="014A97"/>
        </a:solidFill>
      </dgm:spPr>
      <dgm:t>
        <a:bodyPr/>
        <a:lstStyle/>
        <a:p>
          <a:endParaRPr lang="fr-BE" b="0" cap="none" spc="0" dirty="0">
            <a:ln w="0"/>
            <a:solidFill>
              <a:schemeClr val="tx1">
                <a:lumMod val="40000"/>
                <a:lumOff val="60000"/>
              </a:schemeClr>
            </a:solidFill>
            <a:effectLst>
              <a:outerShdw blurRad="38100" dist="19050" dir="2700000" algn="tl" rotWithShape="0">
                <a:schemeClr val="dk1">
                  <a:alpha val="40000"/>
                </a:schemeClr>
              </a:outerShdw>
            </a:effectLst>
          </a:endParaRPr>
        </a:p>
        <a:p>
          <a:r>
            <a:rPr lang="fr-BE" b="0" cap="none" spc="0" dirty="0">
              <a:ln w="0"/>
              <a:solidFill>
                <a:schemeClr val="tx1">
                  <a:lumMod val="40000"/>
                  <a:lumOff val="60000"/>
                </a:schemeClr>
              </a:solidFill>
              <a:effectLst>
                <a:outerShdw blurRad="38100" dist="19050" dir="2700000" algn="tl" rotWithShape="0">
                  <a:schemeClr val="dk1">
                    <a:alpha val="40000"/>
                  </a:schemeClr>
                </a:outerShdw>
              </a:effectLst>
            </a:rPr>
            <a:t>IDEFIN</a:t>
          </a:r>
        </a:p>
      </dgm:t>
    </dgm:pt>
    <dgm:pt modelId="{787698F7-DECB-473F-BA48-5729B26E815F}" type="parTrans" cxnId="{0FD1DACE-68B8-4028-96D4-87D663EF1BE3}">
      <dgm:prSet/>
      <dgm:spPr/>
      <dgm:t>
        <a:bodyPr/>
        <a:lstStyle/>
        <a:p>
          <a:endParaRPr lang="fr-BE"/>
        </a:p>
      </dgm:t>
    </dgm:pt>
    <dgm:pt modelId="{E27F1ED8-D706-4EF2-B674-FB939CAD36D3}" type="sibTrans" cxnId="{0FD1DACE-68B8-4028-96D4-87D663EF1BE3}">
      <dgm:prSet/>
      <dgm:spPr/>
      <dgm:t>
        <a:bodyPr/>
        <a:lstStyle/>
        <a:p>
          <a:endParaRPr lang="fr-BE"/>
        </a:p>
      </dgm:t>
    </dgm:pt>
    <dgm:pt modelId="{DFFDA656-7C67-4D1E-9733-D97725D31FFA}" type="pres">
      <dgm:prSet presAssocID="{A47BBE31-1FAD-4D5F-A10B-691215908112}" presName="Name0" presStyleCnt="0">
        <dgm:presLayoutVars>
          <dgm:dir/>
          <dgm:resizeHandles val="exact"/>
        </dgm:presLayoutVars>
      </dgm:prSet>
      <dgm:spPr/>
    </dgm:pt>
    <dgm:pt modelId="{42B8AC57-5228-47FE-85AA-153713C7BAF2}" type="pres">
      <dgm:prSet presAssocID="{A47BBE31-1FAD-4D5F-A10B-691215908112}" presName="fgShape" presStyleLbl="fgShp" presStyleIdx="0" presStyleCnt="1" custLinFactNeighborX="-884" custLinFactNeighborY="29820"/>
      <dgm:spPr>
        <a:solidFill>
          <a:srgbClr val="DDDDDD"/>
        </a:solidFill>
        <a:ln>
          <a:solidFill>
            <a:srgbClr val="0070C0"/>
          </a:solidFill>
        </a:ln>
      </dgm:spPr>
    </dgm:pt>
    <dgm:pt modelId="{153CF899-62E0-4D58-ABC4-DC8B0E4E0F93}" type="pres">
      <dgm:prSet presAssocID="{A47BBE31-1FAD-4D5F-A10B-691215908112}" presName="linComp" presStyleCnt="0"/>
      <dgm:spPr/>
    </dgm:pt>
    <dgm:pt modelId="{1649B44B-4A52-4884-AFF4-099577D56915}" type="pres">
      <dgm:prSet presAssocID="{FC8D100F-5172-450D-9323-2D0C2C661DE9}" presName="compNode" presStyleCnt="0"/>
      <dgm:spPr/>
    </dgm:pt>
    <dgm:pt modelId="{92A08BCA-EB88-4120-948F-3B4A65EA1067}" type="pres">
      <dgm:prSet presAssocID="{FC8D100F-5172-450D-9323-2D0C2C661DE9}" presName="bkgdShape" presStyleLbl="node1" presStyleIdx="0" presStyleCnt="3"/>
      <dgm:spPr/>
    </dgm:pt>
    <dgm:pt modelId="{8F712962-2AA2-4E3C-BC10-E1E5AF8C2D8D}" type="pres">
      <dgm:prSet presAssocID="{FC8D100F-5172-450D-9323-2D0C2C661DE9}" presName="nodeTx" presStyleLbl="node1" presStyleIdx="0" presStyleCnt="3">
        <dgm:presLayoutVars>
          <dgm:bulletEnabled val="1"/>
        </dgm:presLayoutVars>
      </dgm:prSet>
      <dgm:spPr/>
    </dgm:pt>
    <dgm:pt modelId="{BADC5BCB-B5E1-4F87-88E9-A407C2F1F8F8}" type="pres">
      <dgm:prSet presAssocID="{FC8D100F-5172-450D-9323-2D0C2C661DE9}" presName="invisiNode" presStyleLbl="node1" presStyleIdx="0" presStyleCnt="3"/>
      <dgm:spPr/>
    </dgm:pt>
    <dgm:pt modelId="{74BBF0C9-F363-4F85-A6B7-CAA60C7763EB}" type="pres">
      <dgm:prSet presAssocID="{FC8D100F-5172-450D-9323-2D0C2C661DE9}" presName="imagNode" presStyleLbl="fgImgPlace1" presStyleIdx="0" presStyleCnt="3" custScaleX="170127" custScaleY="161637" custLinFactNeighborX="3166" custLinFactNeighborY="26553"/>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3000" b="-3000"/>
          </a:stretch>
        </a:blipFill>
      </dgm:spPr>
    </dgm:pt>
    <dgm:pt modelId="{E26F199C-95B6-4E4E-9000-9045446E735E}" type="pres">
      <dgm:prSet presAssocID="{68B7FE39-57DD-40BF-B1BF-06BE02C8712E}" presName="sibTrans" presStyleLbl="sibTrans2D1" presStyleIdx="0" presStyleCnt="0"/>
      <dgm:spPr/>
    </dgm:pt>
    <dgm:pt modelId="{AA6647BE-E45F-45E1-ABF9-CF07962D804A}" type="pres">
      <dgm:prSet presAssocID="{5442EAD0-E4FF-48D1-9462-377646009D4C}" presName="compNode" presStyleCnt="0"/>
      <dgm:spPr/>
    </dgm:pt>
    <dgm:pt modelId="{B7F4A684-2438-4A37-AB74-E705659B30FB}" type="pres">
      <dgm:prSet presAssocID="{5442EAD0-E4FF-48D1-9462-377646009D4C}" presName="bkgdShape" presStyleLbl="node1" presStyleIdx="1" presStyleCnt="3"/>
      <dgm:spPr/>
    </dgm:pt>
    <dgm:pt modelId="{F3E8ECEB-352C-4B4F-BE9D-E93B6AC43667}" type="pres">
      <dgm:prSet presAssocID="{5442EAD0-E4FF-48D1-9462-377646009D4C}" presName="nodeTx" presStyleLbl="node1" presStyleIdx="1" presStyleCnt="3">
        <dgm:presLayoutVars>
          <dgm:bulletEnabled val="1"/>
        </dgm:presLayoutVars>
      </dgm:prSet>
      <dgm:spPr/>
    </dgm:pt>
    <dgm:pt modelId="{4694F7EA-FE73-432C-95E0-4FD835801838}" type="pres">
      <dgm:prSet presAssocID="{5442EAD0-E4FF-48D1-9462-377646009D4C}" presName="invisiNode" presStyleLbl="node1" presStyleIdx="1" presStyleCnt="3"/>
      <dgm:spPr/>
    </dgm:pt>
    <dgm:pt modelId="{4B0DB42B-91F2-4CA9-A856-EA7F1FE91063}" type="pres">
      <dgm:prSet presAssocID="{5442EAD0-E4FF-48D1-9462-377646009D4C}" presName="imagNode" presStyleLbl="fgImgPlace1" presStyleIdx="1" presStyleCnt="3" custScaleX="159223" custScaleY="157681" custLinFactNeighborX="791" custLinFactNeighborY="21453"/>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dgm:spPr>
    </dgm:pt>
    <dgm:pt modelId="{24FE5B52-9B25-4AA5-9BB4-B24F47C820C4}" type="pres">
      <dgm:prSet presAssocID="{B257EE5B-483D-4316-AF86-382EE7AD7752}" presName="sibTrans" presStyleLbl="sibTrans2D1" presStyleIdx="0" presStyleCnt="0"/>
      <dgm:spPr/>
    </dgm:pt>
    <dgm:pt modelId="{7B33F3F0-CFC3-48B9-8FE7-1C1BE0DFBAB5}" type="pres">
      <dgm:prSet presAssocID="{F7782F92-1F5C-4D68-B87C-307533AE25EE}" presName="compNode" presStyleCnt="0"/>
      <dgm:spPr/>
    </dgm:pt>
    <dgm:pt modelId="{92E2DC42-148D-439A-91FB-EA39619C2706}" type="pres">
      <dgm:prSet presAssocID="{F7782F92-1F5C-4D68-B87C-307533AE25EE}" presName="bkgdShape" presStyleLbl="node1" presStyleIdx="2" presStyleCnt="3" custLinFactNeighborX="-223" custLinFactNeighborY="264"/>
      <dgm:spPr/>
    </dgm:pt>
    <dgm:pt modelId="{43AEFAFD-BA82-4FB9-A9D2-22F898E4E7A4}" type="pres">
      <dgm:prSet presAssocID="{F7782F92-1F5C-4D68-B87C-307533AE25EE}" presName="nodeTx" presStyleLbl="node1" presStyleIdx="2" presStyleCnt="3">
        <dgm:presLayoutVars>
          <dgm:bulletEnabled val="1"/>
        </dgm:presLayoutVars>
      </dgm:prSet>
      <dgm:spPr/>
    </dgm:pt>
    <dgm:pt modelId="{00753D9D-C512-45A5-9455-4A80F9B05C24}" type="pres">
      <dgm:prSet presAssocID="{F7782F92-1F5C-4D68-B87C-307533AE25EE}" presName="invisiNode" presStyleLbl="node1" presStyleIdx="2" presStyleCnt="3"/>
      <dgm:spPr/>
    </dgm:pt>
    <dgm:pt modelId="{CF671143-F383-4F66-8DFA-77781FD1CCA3}" type="pres">
      <dgm:prSet presAssocID="{F7782F92-1F5C-4D68-B87C-307533AE25EE}" presName="imagNode" presStyleLbl="fgImgPlace1" presStyleIdx="2" presStyleCnt="3" custScaleX="151482" custScaleY="142644" custLinFactNeighborY="10288"/>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dgm:spPr>
    </dgm:pt>
  </dgm:ptLst>
  <dgm:cxnLst>
    <dgm:cxn modelId="{25F80820-F702-4087-8B42-A7CF3D920C60}" type="presOf" srcId="{5442EAD0-E4FF-48D1-9462-377646009D4C}" destId="{F3E8ECEB-352C-4B4F-BE9D-E93B6AC43667}" srcOrd="1" destOrd="0" presId="urn:microsoft.com/office/officeart/2005/8/layout/hList7"/>
    <dgm:cxn modelId="{7755983C-2578-4651-BAC7-BBE3CCFCEF95}" type="presOf" srcId="{F7782F92-1F5C-4D68-B87C-307533AE25EE}" destId="{43AEFAFD-BA82-4FB9-A9D2-22F898E4E7A4}" srcOrd="1" destOrd="0" presId="urn:microsoft.com/office/officeart/2005/8/layout/hList7"/>
    <dgm:cxn modelId="{3D2D885D-AA1E-4DAE-8DDD-9A8CF332B2A2}" type="presOf" srcId="{F7782F92-1F5C-4D68-B87C-307533AE25EE}" destId="{92E2DC42-148D-439A-91FB-EA39619C2706}" srcOrd="0" destOrd="0" presId="urn:microsoft.com/office/officeart/2005/8/layout/hList7"/>
    <dgm:cxn modelId="{ACC37C62-23E7-4D32-A6AC-469BA99906C5}" srcId="{A47BBE31-1FAD-4D5F-A10B-691215908112}" destId="{FC8D100F-5172-450D-9323-2D0C2C661DE9}" srcOrd="0" destOrd="0" parTransId="{D91C3C6F-022B-4517-9839-F700A8E90322}" sibTransId="{68B7FE39-57DD-40BF-B1BF-06BE02C8712E}"/>
    <dgm:cxn modelId="{3065B046-93BC-4F73-941E-0180D1E764DD}" type="presOf" srcId="{A47BBE31-1FAD-4D5F-A10B-691215908112}" destId="{DFFDA656-7C67-4D1E-9733-D97725D31FFA}" srcOrd="0" destOrd="0" presId="urn:microsoft.com/office/officeart/2005/8/layout/hList7"/>
    <dgm:cxn modelId="{2F8CD182-96FC-4CA8-A1A1-B5E12853D9B7}" type="presOf" srcId="{5442EAD0-E4FF-48D1-9462-377646009D4C}" destId="{B7F4A684-2438-4A37-AB74-E705659B30FB}" srcOrd="0" destOrd="0" presId="urn:microsoft.com/office/officeart/2005/8/layout/hList7"/>
    <dgm:cxn modelId="{037E02AE-B82B-475D-9408-7ED8D93F9D85}" type="presOf" srcId="{FC8D100F-5172-450D-9323-2D0C2C661DE9}" destId="{8F712962-2AA2-4E3C-BC10-E1E5AF8C2D8D}" srcOrd="1" destOrd="0" presId="urn:microsoft.com/office/officeart/2005/8/layout/hList7"/>
    <dgm:cxn modelId="{65865DAF-47F2-4740-838D-97D8B7A909D0}" type="presOf" srcId="{68B7FE39-57DD-40BF-B1BF-06BE02C8712E}" destId="{E26F199C-95B6-4E4E-9000-9045446E735E}" srcOrd="0" destOrd="0" presId="urn:microsoft.com/office/officeart/2005/8/layout/hList7"/>
    <dgm:cxn modelId="{E8EEC1C2-1DDB-4B0D-BD97-73659D79B5E1}" type="presOf" srcId="{FC8D100F-5172-450D-9323-2D0C2C661DE9}" destId="{92A08BCA-EB88-4120-948F-3B4A65EA1067}" srcOrd="0" destOrd="0" presId="urn:microsoft.com/office/officeart/2005/8/layout/hList7"/>
    <dgm:cxn modelId="{37897BC9-0E78-4196-9EED-742F51171495}" srcId="{A47BBE31-1FAD-4D5F-A10B-691215908112}" destId="{5442EAD0-E4FF-48D1-9462-377646009D4C}" srcOrd="1" destOrd="0" parTransId="{66E57E3F-5534-478E-B023-0874E0E8A78D}" sibTransId="{B257EE5B-483D-4316-AF86-382EE7AD7752}"/>
    <dgm:cxn modelId="{0FD1DACE-68B8-4028-96D4-87D663EF1BE3}" srcId="{A47BBE31-1FAD-4D5F-A10B-691215908112}" destId="{F7782F92-1F5C-4D68-B87C-307533AE25EE}" srcOrd="2" destOrd="0" parTransId="{787698F7-DECB-473F-BA48-5729B26E815F}" sibTransId="{E27F1ED8-D706-4EF2-B674-FB939CAD36D3}"/>
    <dgm:cxn modelId="{9F0047DC-0AAC-453A-85AE-084BD0BDDCFC}" type="presOf" srcId="{B257EE5B-483D-4316-AF86-382EE7AD7752}" destId="{24FE5B52-9B25-4AA5-9BB4-B24F47C820C4}" srcOrd="0" destOrd="0" presId="urn:microsoft.com/office/officeart/2005/8/layout/hList7"/>
    <dgm:cxn modelId="{B01D90A1-85C0-4F93-89AD-C1A644C32410}" type="presParOf" srcId="{DFFDA656-7C67-4D1E-9733-D97725D31FFA}" destId="{42B8AC57-5228-47FE-85AA-153713C7BAF2}" srcOrd="0" destOrd="0" presId="urn:microsoft.com/office/officeart/2005/8/layout/hList7"/>
    <dgm:cxn modelId="{81342377-75BB-4BC6-AFC3-28C2B9130C55}" type="presParOf" srcId="{DFFDA656-7C67-4D1E-9733-D97725D31FFA}" destId="{153CF899-62E0-4D58-ABC4-DC8B0E4E0F93}" srcOrd="1" destOrd="0" presId="urn:microsoft.com/office/officeart/2005/8/layout/hList7"/>
    <dgm:cxn modelId="{41A88A6F-B8F6-4CA3-9486-8F92F473A328}" type="presParOf" srcId="{153CF899-62E0-4D58-ABC4-DC8B0E4E0F93}" destId="{1649B44B-4A52-4884-AFF4-099577D56915}" srcOrd="0" destOrd="0" presId="urn:microsoft.com/office/officeart/2005/8/layout/hList7"/>
    <dgm:cxn modelId="{667FC6B0-78AE-4953-9E1F-5F15A397CB65}" type="presParOf" srcId="{1649B44B-4A52-4884-AFF4-099577D56915}" destId="{92A08BCA-EB88-4120-948F-3B4A65EA1067}" srcOrd="0" destOrd="0" presId="urn:microsoft.com/office/officeart/2005/8/layout/hList7"/>
    <dgm:cxn modelId="{2C91F196-E0F0-49AD-A186-65354A5CF002}" type="presParOf" srcId="{1649B44B-4A52-4884-AFF4-099577D56915}" destId="{8F712962-2AA2-4E3C-BC10-E1E5AF8C2D8D}" srcOrd="1" destOrd="0" presId="urn:microsoft.com/office/officeart/2005/8/layout/hList7"/>
    <dgm:cxn modelId="{B8684FB1-BED0-41B7-A744-5FC2E353041C}" type="presParOf" srcId="{1649B44B-4A52-4884-AFF4-099577D56915}" destId="{BADC5BCB-B5E1-4F87-88E9-A407C2F1F8F8}" srcOrd="2" destOrd="0" presId="urn:microsoft.com/office/officeart/2005/8/layout/hList7"/>
    <dgm:cxn modelId="{6308F990-0FAD-4969-B40D-D1CC0D69097C}" type="presParOf" srcId="{1649B44B-4A52-4884-AFF4-099577D56915}" destId="{74BBF0C9-F363-4F85-A6B7-CAA60C7763EB}" srcOrd="3" destOrd="0" presId="urn:microsoft.com/office/officeart/2005/8/layout/hList7"/>
    <dgm:cxn modelId="{0AEEB641-D451-41BC-BDCF-EF06C14FF5FF}" type="presParOf" srcId="{153CF899-62E0-4D58-ABC4-DC8B0E4E0F93}" destId="{E26F199C-95B6-4E4E-9000-9045446E735E}" srcOrd="1" destOrd="0" presId="urn:microsoft.com/office/officeart/2005/8/layout/hList7"/>
    <dgm:cxn modelId="{6AA3068A-C303-4C5F-BB68-30B9D7337D9D}" type="presParOf" srcId="{153CF899-62E0-4D58-ABC4-DC8B0E4E0F93}" destId="{AA6647BE-E45F-45E1-ABF9-CF07962D804A}" srcOrd="2" destOrd="0" presId="urn:microsoft.com/office/officeart/2005/8/layout/hList7"/>
    <dgm:cxn modelId="{63A9361F-8B26-402F-96BB-13EB64D15D67}" type="presParOf" srcId="{AA6647BE-E45F-45E1-ABF9-CF07962D804A}" destId="{B7F4A684-2438-4A37-AB74-E705659B30FB}" srcOrd="0" destOrd="0" presId="urn:microsoft.com/office/officeart/2005/8/layout/hList7"/>
    <dgm:cxn modelId="{EBB2C279-E19A-4747-9124-CA7712B10CA0}" type="presParOf" srcId="{AA6647BE-E45F-45E1-ABF9-CF07962D804A}" destId="{F3E8ECEB-352C-4B4F-BE9D-E93B6AC43667}" srcOrd="1" destOrd="0" presId="urn:microsoft.com/office/officeart/2005/8/layout/hList7"/>
    <dgm:cxn modelId="{2B6C65CD-18CD-43BF-87FE-57A6D586AEEB}" type="presParOf" srcId="{AA6647BE-E45F-45E1-ABF9-CF07962D804A}" destId="{4694F7EA-FE73-432C-95E0-4FD835801838}" srcOrd="2" destOrd="0" presId="urn:microsoft.com/office/officeart/2005/8/layout/hList7"/>
    <dgm:cxn modelId="{3DE9CAC4-A06E-4AB9-BC74-63EAA46D5CDB}" type="presParOf" srcId="{AA6647BE-E45F-45E1-ABF9-CF07962D804A}" destId="{4B0DB42B-91F2-4CA9-A856-EA7F1FE91063}" srcOrd="3" destOrd="0" presId="urn:microsoft.com/office/officeart/2005/8/layout/hList7"/>
    <dgm:cxn modelId="{DCE266FC-3FB7-4C54-83FF-85F320A09E9B}" type="presParOf" srcId="{153CF899-62E0-4D58-ABC4-DC8B0E4E0F93}" destId="{24FE5B52-9B25-4AA5-9BB4-B24F47C820C4}" srcOrd="3" destOrd="0" presId="urn:microsoft.com/office/officeart/2005/8/layout/hList7"/>
    <dgm:cxn modelId="{49BC7B0B-6C0D-4CE6-BAD0-3FFB88E5DA67}" type="presParOf" srcId="{153CF899-62E0-4D58-ABC4-DC8B0E4E0F93}" destId="{7B33F3F0-CFC3-48B9-8FE7-1C1BE0DFBAB5}" srcOrd="4" destOrd="0" presId="urn:microsoft.com/office/officeart/2005/8/layout/hList7"/>
    <dgm:cxn modelId="{504628BD-162C-49CC-8532-9E3BA82E92C6}" type="presParOf" srcId="{7B33F3F0-CFC3-48B9-8FE7-1C1BE0DFBAB5}" destId="{92E2DC42-148D-439A-91FB-EA39619C2706}" srcOrd="0" destOrd="0" presId="urn:microsoft.com/office/officeart/2005/8/layout/hList7"/>
    <dgm:cxn modelId="{483BC0E5-1BC3-4D35-BAE6-9CA566683EAC}" type="presParOf" srcId="{7B33F3F0-CFC3-48B9-8FE7-1C1BE0DFBAB5}" destId="{43AEFAFD-BA82-4FB9-A9D2-22F898E4E7A4}" srcOrd="1" destOrd="0" presId="urn:microsoft.com/office/officeart/2005/8/layout/hList7"/>
    <dgm:cxn modelId="{88B3C5F1-B899-4CFA-8DC1-E85F5E7DF92A}" type="presParOf" srcId="{7B33F3F0-CFC3-48B9-8FE7-1C1BE0DFBAB5}" destId="{00753D9D-C512-45A5-9455-4A80F9B05C24}" srcOrd="2" destOrd="0" presId="urn:microsoft.com/office/officeart/2005/8/layout/hList7"/>
    <dgm:cxn modelId="{5DDFB5C1-FA08-4A9C-8043-AC8A044B4418}" type="presParOf" srcId="{7B33F3F0-CFC3-48B9-8FE7-1C1BE0DFBAB5}" destId="{CF671143-F383-4F66-8DFA-77781FD1CCA3}" srcOrd="3" destOrd="0" presId="urn:microsoft.com/office/officeart/2005/8/layout/hList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D104540-D291-4682-AF97-EA5AEE82E769}"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fr-BE"/>
        </a:p>
      </dgm:t>
    </dgm:pt>
    <dgm:pt modelId="{5E1B3076-0546-42C3-B214-7CD2B718EBF7}">
      <dgm:prSet phldrT="[Texte]" custT="1"/>
      <dgm:spPr/>
      <dgm:t>
        <a:bodyPr/>
        <a:lstStyle/>
        <a:p>
          <a:r>
            <a:rPr lang="fr-BE" sz="1200" dirty="0"/>
            <a:t>Animation territorial</a:t>
          </a:r>
        </a:p>
      </dgm:t>
    </dgm:pt>
    <dgm:pt modelId="{BD70FC42-F8B1-484A-A3C7-AD1415A93D43}" type="parTrans" cxnId="{DFC918E2-649A-4AC6-AD1D-F8D158ADDC20}">
      <dgm:prSet/>
      <dgm:spPr/>
      <dgm:t>
        <a:bodyPr/>
        <a:lstStyle/>
        <a:p>
          <a:endParaRPr lang="fr-BE" sz="2000"/>
        </a:p>
      </dgm:t>
    </dgm:pt>
    <dgm:pt modelId="{056610B6-C480-495A-97C5-5D3541ECD5A9}" type="sibTrans" cxnId="{DFC918E2-649A-4AC6-AD1D-F8D158ADDC20}">
      <dgm:prSet custT="1"/>
      <dgm:spPr/>
      <dgm:t>
        <a:bodyPr/>
        <a:lstStyle/>
        <a:p>
          <a:endParaRPr lang="fr-BE" sz="3600"/>
        </a:p>
      </dgm:t>
    </dgm:pt>
    <dgm:pt modelId="{61389B01-CD0D-4B2E-B3B7-7814CB8B0935}">
      <dgm:prSet phldrT="[Texte]" custT="1"/>
      <dgm:spPr/>
      <dgm:t>
        <a:bodyPr/>
        <a:lstStyle/>
        <a:p>
          <a:r>
            <a:rPr lang="fr-BE" sz="1200" dirty="0"/>
            <a:t>Smart City By BEP</a:t>
          </a:r>
        </a:p>
      </dgm:t>
    </dgm:pt>
    <dgm:pt modelId="{EFF21C82-A754-45DA-8A74-CD19F005C161}" type="parTrans" cxnId="{07AED2B4-0C29-4A04-9D00-09C2AE525381}">
      <dgm:prSet/>
      <dgm:spPr/>
      <dgm:t>
        <a:bodyPr/>
        <a:lstStyle/>
        <a:p>
          <a:endParaRPr lang="fr-BE" sz="2000"/>
        </a:p>
      </dgm:t>
    </dgm:pt>
    <dgm:pt modelId="{38F69DB5-8065-48A2-95A5-2A5D797FF404}" type="sibTrans" cxnId="{07AED2B4-0C29-4A04-9D00-09C2AE525381}">
      <dgm:prSet custT="1"/>
      <dgm:spPr/>
      <dgm:t>
        <a:bodyPr/>
        <a:lstStyle/>
        <a:p>
          <a:endParaRPr lang="fr-BE" sz="3600"/>
        </a:p>
      </dgm:t>
    </dgm:pt>
    <dgm:pt modelId="{DF480455-5624-44EF-8946-45C2467E871B}">
      <dgm:prSet phldrT="[Texte]" custT="1"/>
      <dgm:spPr/>
      <dgm:t>
        <a:bodyPr/>
        <a:lstStyle/>
        <a:p>
          <a:r>
            <a:rPr lang="fr-BE" sz="1200" dirty="0"/>
            <a:t>             Energie By BEP</a:t>
          </a:r>
        </a:p>
      </dgm:t>
    </dgm:pt>
    <dgm:pt modelId="{1268A04A-1E99-4F16-82BE-D97CDB4BC24C}" type="parTrans" cxnId="{686502AD-D456-45BD-B1A1-7B69240FBACF}">
      <dgm:prSet/>
      <dgm:spPr/>
      <dgm:t>
        <a:bodyPr/>
        <a:lstStyle/>
        <a:p>
          <a:endParaRPr lang="fr-BE" sz="2000"/>
        </a:p>
      </dgm:t>
    </dgm:pt>
    <dgm:pt modelId="{F2FD2536-AF09-4950-804A-BF129942A361}" type="sibTrans" cxnId="{686502AD-D456-45BD-B1A1-7B69240FBACF}">
      <dgm:prSet custT="1"/>
      <dgm:spPr/>
      <dgm:t>
        <a:bodyPr/>
        <a:lstStyle/>
        <a:p>
          <a:endParaRPr lang="fr-BE" sz="3600"/>
        </a:p>
      </dgm:t>
    </dgm:pt>
    <dgm:pt modelId="{A0A7B715-0123-4915-BAE9-9B82CFDA8E26}">
      <dgm:prSet phldrT="[Texte]" custT="1"/>
      <dgm:spPr/>
      <dgm:t>
        <a:bodyPr/>
        <a:lstStyle/>
        <a:p>
          <a:r>
            <a:rPr lang="fr-BE" sz="1200" dirty="0"/>
            <a:t>Aménagement du territoire</a:t>
          </a:r>
        </a:p>
      </dgm:t>
    </dgm:pt>
    <dgm:pt modelId="{E8CD1973-FC58-47FB-85B2-C40D8AA746A7}" type="parTrans" cxnId="{A7B431EA-2439-425A-8833-8B8410D71072}">
      <dgm:prSet/>
      <dgm:spPr/>
      <dgm:t>
        <a:bodyPr/>
        <a:lstStyle/>
        <a:p>
          <a:endParaRPr lang="fr-BE" sz="2000"/>
        </a:p>
      </dgm:t>
    </dgm:pt>
    <dgm:pt modelId="{D3DF0402-8DB9-4419-A5AC-DB69A96D08E3}" type="sibTrans" cxnId="{A7B431EA-2439-425A-8833-8B8410D71072}">
      <dgm:prSet custT="1"/>
      <dgm:spPr/>
      <dgm:t>
        <a:bodyPr/>
        <a:lstStyle/>
        <a:p>
          <a:endParaRPr lang="fr-BE" sz="3600"/>
        </a:p>
      </dgm:t>
    </dgm:pt>
    <dgm:pt modelId="{4A13454E-0416-4E0B-BE2D-2882042637A7}">
      <dgm:prSet phldrT="[Texte]" custT="1"/>
      <dgm:spPr/>
      <dgm:t>
        <a:bodyPr/>
        <a:lstStyle/>
        <a:p>
          <a:r>
            <a:rPr lang="fr-BE" sz="1200" dirty="0"/>
            <a:t>Tourisme</a:t>
          </a:r>
        </a:p>
      </dgm:t>
    </dgm:pt>
    <dgm:pt modelId="{4BB50919-DE86-4D00-A1B5-10A176177827}" type="parTrans" cxnId="{A611009D-72EE-4322-941A-A09949F60CEF}">
      <dgm:prSet/>
      <dgm:spPr/>
      <dgm:t>
        <a:bodyPr/>
        <a:lstStyle/>
        <a:p>
          <a:endParaRPr lang="fr-BE" sz="2000"/>
        </a:p>
      </dgm:t>
    </dgm:pt>
    <dgm:pt modelId="{029573B8-3FF5-4A4C-8B3D-2C8D354C0581}" type="sibTrans" cxnId="{A611009D-72EE-4322-941A-A09949F60CEF}">
      <dgm:prSet custT="1"/>
      <dgm:spPr/>
      <dgm:t>
        <a:bodyPr/>
        <a:lstStyle/>
        <a:p>
          <a:endParaRPr lang="fr-BE" sz="3600"/>
        </a:p>
      </dgm:t>
    </dgm:pt>
    <dgm:pt modelId="{1D8DC525-02A7-419E-8C22-1DAA50802CF9}">
      <dgm:prSet phldrT="[Texte]" custT="1"/>
      <dgm:spPr/>
      <dgm:t>
        <a:bodyPr/>
        <a:lstStyle/>
        <a:p>
          <a:r>
            <a:rPr lang="fr-BE" sz="1200" dirty="0"/>
            <a:t>Équipements publics &amp; développement local</a:t>
          </a:r>
        </a:p>
      </dgm:t>
    </dgm:pt>
    <dgm:pt modelId="{BD5737ED-0544-4F20-B2CE-8AAC7155C0F4}" type="parTrans" cxnId="{9776E89B-1EDB-4828-94D3-B7B05E0B04AD}">
      <dgm:prSet/>
      <dgm:spPr/>
      <dgm:t>
        <a:bodyPr/>
        <a:lstStyle/>
        <a:p>
          <a:endParaRPr lang="fr-BE" sz="2000"/>
        </a:p>
      </dgm:t>
    </dgm:pt>
    <dgm:pt modelId="{BB6B49D4-8391-4541-AAF6-23CA5766E76F}" type="sibTrans" cxnId="{9776E89B-1EDB-4828-94D3-B7B05E0B04AD}">
      <dgm:prSet custT="1"/>
      <dgm:spPr/>
      <dgm:t>
        <a:bodyPr/>
        <a:lstStyle/>
        <a:p>
          <a:endParaRPr lang="fr-BE" sz="3600"/>
        </a:p>
      </dgm:t>
    </dgm:pt>
    <dgm:pt modelId="{1083AE8F-FE6C-4640-B176-EA153E7E320A}" type="pres">
      <dgm:prSet presAssocID="{CD104540-D291-4682-AF97-EA5AEE82E769}" presName="Name0" presStyleCnt="0">
        <dgm:presLayoutVars>
          <dgm:chMax val="7"/>
          <dgm:chPref val="7"/>
          <dgm:dir/>
        </dgm:presLayoutVars>
      </dgm:prSet>
      <dgm:spPr/>
    </dgm:pt>
    <dgm:pt modelId="{B1E92741-C8F1-4D16-ADD0-C6D07D944DEF}" type="pres">
      <dgm:prSet presAssocID="{CD104540-D291-4682-AF97-EA5AEE82E769}" presName="Name1" presStyleCnt="0"/>
      <dgm:spPr/>
    </dgm:pt>
    <dgm:pt modelId="{E75FED44-2A9A-47AC-ACA1-0C6E02FF6F1B}" type="pres">
      <dgm:prSet presAssocID="{CD104540-D291-4682-AF97-EA5AEE82E769}" presName="cycle" presStyleCnt="0"/>
      <dgm:spPr/>
    </dgm:pt>
    <dgm:pt modelId="{475607AF-19AB-4936-80D9-788024BE1F21}" type="pres">
      <dgm:prSet presAssocID="{CD104540-D291-4682-AF97-EA5AEE82E769}" presName="srcNode" presStyleLbl="node1" presStyleIdx="0" presStyleCnt="6"/>
      <dgm:spPr/>
    </dgm:pt>
    <dgm:pt modelId="{8CA457C7-847F-4430-8A03-8B5EBDF7F4DA}" type="pres">
      <dgm:prSet presAssocID="{CD104540-D291-4682-AF97-EA5AEE82E769}" presName="conn" presStyleLbl="parChTrans1D2" presStyleIdx="0" presStyleCnt="1"/>
      <dgm:spPr/>
    </dgm:pt>
    <dgm:pt modelId="{D31AFFD8-0A83-4114-83FE-4B010DB37831}" type="pres">
      <dgm:prSet presAssocID="{CD104540-D291-4682-AF97-EA5AEE82E769}" presName="extraNode" presStyleLbl="node1" presStyleIdx="0" presStyleCnt="6"/>
      <dgm:spPr/>
    </dgm:pt>
    <dgm:pt modelId="{6018D4B2-D19D-47F9-8AE1-34529B5D3037}" type="pres">
      <dgm:prSet presAssocID="{CD104540-D291-4682-AF97-EA5AEE82E769}" presName="dstNode" presStyleLbl="node1" presStyleIdx="0" presStyleCnt="6"/>
      <dgm:spPr/>
    </dgm:pt>
    <dgm:pt modelId="{CFD088A8-36D5-400F-9E15-ECB77E432E1F}" type="pres">
      <dgm:prSet presAssocID="{5E1B3076-0546-42C3-B214-7CD2B718EBF7}" presName="text_1" presStyleLbl="node1" presStyleIdx="0" presStyleCnt="6">
        <dgm:presLayoutVars>
          <dgm:bulletEnabled val="1"/>
        </dgm:presLayoutVars>
      </dgm:prSet>
      <dgm:spPr/>
    </dgm:pt>
    <dgm:pt modelId="{CC99F657-9B20-42AF-8D74-C903907D3F54}" type="pres">
      <dgm:prSet presAssocID="{5E1B3076-0546-42C3-B214-7CD2B718EBF7}" presName="accent_1" presStyleCnt="0"/>
      <dgm:spPr/>
    </dgm:pt>
    <dgm:pt modelId="{0E72169C-F821-46D3-92F9-952A8498535D}" type="pres">
      <dgm:prSet presAssocID="{5E1B3076-0546-42C3-B214-7CD2B718EBF7}" presName="accentRepeatNode" presStyleLbl="solidFgAcc1" presStyleIdx="0" presStyleCnt="6"/>
      <dgm:spPr/>
    </dgm:pt>
    <dgm:pt modelId="{1EECAC36-6A14-4B66-9AB8-D033DD0AFD90}" type="pres">
      <dgm:prSet presAssocID="{61389B01-CD0D-4B2E-B3B7-7814CB8B0935}" presName="text_2" presStyleLbl="node1" presStyleIdx="1" presStyleCnt="6">
        <dgm:presLayoutVars>
          <dgm:bulletEnabled val="1"/>
        </dgm:presLayoutVars>
      </dgm:prSet>
      <dgm:spPr/>
    </dgm:pt>
    <dgm:pt modelId="{9CC22150-34E2-4D11-BD91-1567E154D7B4}" type="pres">
      <dgm:prSet presAssocID="{61389B01-CD0D-4B2E-B3B7-7814CB8B0935}" presName="accent_2" presStyleCnt="0"/>
      <dgm:spPr/>
    </dgm:pt>
    <dgm:pt modelId="{7687FA5B-FEF7-4912-9912-23F41A51D566}" type="pres">
      <dgm:prSet presAssocID="{61389B01-CD0D-4B2E-B3B7-7814CB8B0935}" presName="accentRepeatNode" presStyleLbl="solidFgAcc1" presStyleIdx="1" presStyleCnt="6"/>
      <dgm:spPr/>
    </dgm:pt>
    <dgm:pt modelId="{BA60A776-37BB-4327-B50C-D3F4940C419E}" type="pres">
      <dgm:prSet presAssocID="{DF480455-5624-44EF-8946-45C2467E871B}" presName="text_3" presStyleLbl="node1" presStyleIdx="2" presStyleCnt="6">
        <dgm:presLayoutVars>
          <dgm:bulletEnabled val="1"/>
        </dgm:presLayoutVars>
      </dgm:prSet>
      <dgm:spPr/>
    </dgm:pt>
    <dgm:pt modelId="{8131B797-CBDF-4314-A7A8-CE8FBAB9A2E1}" type="pres">
      <dgm:prSet presAssocID="{DF480455-5624-44EF-8946-45C2467E871B}" presName="accent_3" presStyleCnt="0"/>
      <dgm:spPr/>
    </dgm:pt>
    <dgm:pt modelId="{607C4F29-9B75-43DB-A915-0F6810666350}" type="pres">
      <dgm:prSet presAssocID="{DF480455-5624-44EF-8946-45C2467E871B}" presName="accentRepeatNode" presStyleLbl="solidFgAcc1" presStyleIdx="2" presStyleCnt="6"/>
      <dgm:spPr/>
    </dgm:pt>
    <dgm:pt modelId="{47D2D4D8-071D-4651-B8D0-5B2A95754302}" type="pres">
      <dgm:prSet presAssocID="{A0A7B715-0123-4915-BAE9-9B82CFDA8E26}" presName="text_4" presStyleLbl="node1" presStyleIdx="3" presStyleCnt="6">
        <dgm:presLayoutVars>
          <dgm:bulletEnabled val="1"/>
        </dgm:presLayoutVars>
      </dgm:prSet>
      <dgm:spPr/>
    </dgm:pt>
    <dgm:pt modelId="{7409BFCC-7D47-4E1E-913C-27A089ABD0C8}" type="pres">
      <dgm:prSet presAssocID="{A0A7B715-0123-4915-BAE9-9B82CFDA8E26}" presName="accent_4" presStyleCnt="0"/>
      <dgm:spPr/>
    </dgm:pt>
    <dgm:pt modelId="{5508A870-B95A-4774-B1ED-14C4F8FCF986}" type="pres">
      <dgm:prSet presAssocID="{A0A7B715-0123-4915-BAE9-9B82CFDA8E26}" presName="accentRepeatNode" presStyleLbl="solidFgAcc1" presStyleIdx="3" presStyleCnt="6"/>
      <dgm:spPr/>
    </dgm:pt>
    <dgm:pt modelId="{F5D66917-3A46-4CD7-BADE-C84B376C7349}" type="pres">
      <dgm:prSet presAssocID="{4A13454E-0416-4E0B-BE2D-2882042637A7}" presName="text_5" presStyleLbl="node1" presStyleIdx="4" presStyleCnt="6">
        <dgm:presLayoutVars>
          <dgm:bulletEnabled val="1"/>
        </dgm:presLayoutVars>
      </dgm:prSet>
      <dgm:spPr/>
    </dgm:pt>
    <dgm:pt modelId="{9C06A0EC-E752-4295-AA8B-CCC95E1B5DD1}" type="pres">
      <dgm:prSet presAssocID="{4A13454E-0416-4E0B-BE2D-2882042637A7}" presName="accent_5" presStyleCnt="0"/>
      <dgm:spPr/>
    </dgm:pt>
    <dgm:pt modelId="{1DA615B7-0514-4DE2-BFF3-1E58FF4EBC67}" type="pres">
      <dgm:prSet presAssocID="{4A13454E-0416-4E0B-BE2D-2882042637A7}" presName="accentRepeatNode" presStyleLbl="solidFgAcc1" presStyleIdx="4" presStyleCnt="6"/>
      <dgm:spPr/>
    </dgm:pt>
    <dgm:pt modelId="{68E98730-A642-4F9F-920D-28614ADA53D7}" type="pres">
      <dgm:prSet presAssocID="{1D8DC525-02A7-419E-8C22-1DAA50802CF9}" presName="text_6" presStyleLbl="node1" presStyleIdx="5" presStyleCnt="6">
        <dgm:presLayoutVars>
          <dgm:bulletEnabled val="1"/>
        </dgm:presLayoutVars>
      </dgm:prSet>
      <dgm:spPr/>
    </dgm:pt>
    <dgm:pt modelId="{65A088EE-5278-48D0-9C19-0EC4080C1DD7}" type="pres">
      <dgm:prSet presAssocID="{1D8DC525-02A7-419E-8C22-1DAA50802CF9}" presName="accent_6" presStyleCnt="0"/>
      <dgm:spPr/>
    </dgm:pt>
    <dgm:pt modelId="{8C4197CB-9E22-4103-8C00-917D0C3A3EB0}" type="pres">
      <dgm:prSet presAssocID="{1D8DC525-02A7-419E-8C22-1DAA50802CF9}" presName="accentRepeatNode" presStyleLbl="solidFgAcc1" presStyleIdx="5" presStyleCnt="6"/>
      <dgm:spPr/>
    </dgm:pt>
  </dgm:ptLst>
  <dgm:cxnLst>
    <dgm:cxn modelId="{47ACD41C-BE83-411F-8930-EAC7149807D2}" type="presOf" srcId="{1D8DC525-02A7-419E-8C22-1DAA50802CF9}" destId="{68E98730-A642-4F9F-920D-28614ADA53D7}" srcOrd="0" destOrd="0" presId="urn:microsoft.com/office/officeart/2008/layout/VerticalCurvedList"/>
    <dgm:cxn modelId="{986A282D-5F5D-49DE-906C-8A6194AC6549}" type="presOf" srcId="{A0A7B715-0123-4915-BAE9-9B82CFDA8E26}" destId="{47D2D4D8-071D-4651-B8D0-5B2A95754302}" srcOrd="0" destOrd="0" presId="urn:microsoft.com/office/officeart/2008/layout/VerticalCurvedList"/>
    <dgm:cxn modelId="{2FE2C13A-A724-45AD-ABCC-8BCA9D749719}" type="presOf" srcId="{DF480455-5624-44EF-8946-45C2467E871B}" destId="{BA60A776-37BB-4327-B50C-D3F4940C419E}" srcOrd="0" destOrd="0" presId="urn:microsoft.com/office/officeart/2008/layout/VerticalCurvedList"/>
    <dgm:cxn modelId="{0D708869-DD09-493F-AD59-13C704712A55}" type="presOf" srcId="{CD104540-D291-4682-AF97-EA5AEE82E769}" destId="{1083AE8F-FE6C-4640-B176-EA153E7E320A}" srcOrd="0" destOrd="0" presId="urn:microsoft.com/office/officeart/2008/layout/VerticalCurvedList"/>
    <dgm:cxn modelId="{E97BCA4A-BFCE-4B98-B65E-5E0EF9E3A452}" type="presOf" srcId="{61389B01-CD0D-4B2E-B3B7-7814CB8B0935}" destId="{1EECAC36-6A14-4B66-9AB8-D033DD0AFD90}" srcOrd="0" destOrd="0" presId="urn:microsoft.com/office/officeart/2008/layout/VerticalCurvedList"/>
    <dgm:cxn modelId="{DFD75985-0662-423D-A145-9257FFFE60A1}" type="presOf" srcId="{4A13454E-0416-4E0B-BE2D-2882042637A7}" destId="{F5D66917-3A46-4CD7-BADE-C84B376C7349}" srcOrd="0" destOrd="0" presId="urn:microsoft.com/office/officeart/2008/layout/VerticalCurvedList"/>
    <dgm:cxn modelId="{A620A998-B49C-4468-A0D9-7EF80A8D4F92}" type="presOf" srcId="{056610B6-C480-495A-97C5-5D3541ECD5A9}" destId="{8CA457C7-847F-4430-8A03-8B5EBDF7F4DA}" srcOrd="0" destOrd="0" presId="urn:microsoft.com/office/officeart/2008/layout/VerticalCurvedList"/>
    <dgm:cxn modelId="{9776E89B-1EDB-4828-94D3-B7B05E0B04AD}" srcId="{CD104540-D291-4682-AF97-EA5AEE82E769}" destId="{1D8DC525-02A7-419E-8C22-1DAA50802CF9}" srcOrd="5" destOrd="0" parTransId="{BD5737ED-0544-4F20-B2CE-8AAC7155C0F4}" sibTransId="{BB6B49D4-8391-4541-AAF6-23CA5766E76F}"/>
    <dgm:cxn modelId="{A611009D-72EE-4322-941A-A09949F60CEF}" srcId="{CD104540-D291-4682-AF97-EA5AEE82E769}" destId="{4A13454E-0416-4E0B-BE2D-2882042637A7}" srcOrd="4" destOrd="0" parTransId="{4BB50919-DE86-4D00-A1B5-10A176177827}" sibTransId="{029573B8-3FF5-4A4C-8B3D-2C8D354C0581}"/>
    <dgm:cxn modelId="{C9038EA5-9116-44DD-B13D-08FA3F161314}" type="presOf" srcId="{5E1B3076-0546-42C3-B214-7CD2B718EBF7}" destId="{CFD088A8-36D5-400F-9E15-ECB77E432E1F}" srcOrd="0" destOrd="0" presId="urn:microsoft.com/office/officeart/2008/layout/VerticalCurvedList"/>
    <dgm:cxn modelId="{686502AD-D456-45BD-B1A1-7B69240FBACF}" srcId="{CD104540-D291-4682-AF97-EA5AEE82E769}" destId="{DF480455-5624-44EF-8946-45C2467E871B}" srcOrd="2" destOrd="0" parTransId="{1268A04A-1E99-4F16-82BE-D97CDB4BC24C}" sibTransId="{F2FD2536-AF09-4950-804A-BF129942A361}"/>
    <dgm:cxn modelId="{07AED2B4-0C29-4A04-9D00-09C2AE525381}" srcId="{CD104540-D291-4682-AF97-EA5AEE82E769}" destId="{61389B01-CD0D-4B2E-B3B7-7814CB8B0935}" srcOrd="1" destOrd="0" parTransId="{EFF21C82-A754-45DA-8A74-CD19F005C161}" sibTransId="{38F69DB5-8065-48A2-95A5-2A5D797FF404}"/>
    <dgm:cxn modelId="{DFC918E2-649A-4AC6-AD1D-F8D158ADDC20}" srcId="{CD104540-D291-4682-AF97-EA5AEE82E769}" destId="{5E1B3076-0546-42C3-B214-7CD2B718EBF7}" srcOrd="0" destOrd="0" parTransId="{BD70FC42-F8B1-484A-A3C7-AD1415A93D43}" sibTransId="{056610B6-C480-495A-97C5-5D3541ECD5A9}"/>
    <dgm:cxn modelId="{A7B431EA-2439-425A-8833-8B8410D71072}" srcId="{CD104540-D291-4682-AF97-EA5AEE82E769}" destId="{A0A7B715-0123-4915-BAE9-9B82CFDA8E26}" srcOrd="3" destOrd="0" parTransId="{E8CD1973-FC58-47FB-85B2-C40D8AA746A7}" sibTransId="{D3DF0402-8DB9-4419-A5AC-DB69A96D08E3}"/>
    <dgm:cxn modelId="{B3FE6D28-18FE-4E66-A2CD-1532B06B281F}" type="presParOf" srcId="{1083AE8F-FE6C-4640-B176-EA153E7E320A}" destId="{B1E92741-C8F1-4D16-ADD0-C6D07D944DEF}" srcOrd="0" destOrd="0" presId="urn:microsoft.com/office/officeart/2008/layout/VerticalCurvedList"/>
    <dgm:cxn modelId="{6B0C085B-3623-4578-8757-AA4CC4638A8F}" type="presParOf" srcId="{B1E92741-C8F1-4D16-ADD0-C6D07D944DEF}" destId="{E75FED44-2A9A-47AC-ACA1-0C6E02FF6F1B}" srcOrd="0" destOrd="0" presId="urn:microsoft.com/office/officeart/2008/layout/VerticalCurvedList"/>
    <dgm:cxn modelId="{8AA9CB30-9135-459E-BBEC-779A2F063557}" type="presParOf" srcId="{E75FED44-2A9A-47AC-ACA1-0C6E02FF6F1B}" destId="{475607AF-19AB-4936-80D9-788024BE1F21}" srcOrd="0" destOrd="0" presId="urn:microsoft.com/office/officeart/2008/layout/VerticalCurvedList"/>
    <dgm:cxn modelId="{0D44A802-6B27-4092-8B3E-D59AFF1BC5EF}" type="presParOf" srcId="{E75FED44-2A9A-47AC-ACA1-0C6E02FF6F1B}" destId="{8CA457C7-847F-4430-8A03-8B5EBDF7F4DA}" srcOrd="1" destOrd="0" presId="urn:microsoft.com/office/officeart/2008/layout/VerticalCurvedList"/>
    <dgm:cxn modelId="{2B0342E0-5589-418E-AAE1-E1DB4D710C97}" type="presParOf" srcId="{E75FED44-2A9A-47AC-ACA1-0C6E02FF6F1B}" destId="{D31AFFD8-0A83-4114-83FE-4B010DB37831}" srcOrd="2" destOrd="0" presId="urn:microsoft.com/office/officeart/2008/layout/VerticalCurvedList"/>
    <dgm:cxn modelId="{1AC0E3E5-884B-4639-AF69-217F292506FB}" type="presParOf" srcId="{E75FED44-2A9A-47AC-ACA1-0C6E02FF6F1B}" destId="{6018D4B2-D19D-47F9-8AE1-34529B5D3037}" srcOrd="3" destOrd="0" presId="urn:microsoft.com/office/officeart/2008/layout/VerticalCurvedList"/>
    <dgm:cxn modelId="{90441B16-E374-4386-A2BB-D1D4F14A9DFF}" type="presParOf" srcId="{B1E92741-C8F1-4D16-ADD0-C6D07D944DEF}" destId="{CFD088A8-36D5-400F-9E15-ECB77E432E1F}" srcOrd="1" destOrd="0" presId="urn:microsoft.com/office/officeart/2008/layout/VerticalCurvedList"/>
    <dgm:cxn modelId="{3FD33F93-8146-473D-A647-30259EEA3015}" type="presParOf" srcId="{B1E92741-C8F1-4D16-ADD0-C6D07D944DEF}" destId="{CC99F657-9B20-42AF-8D74-C903907D3F54}" srcOrd="2" destOrd="0" presId="urn:microsoft.com/office/officeart/2008/layout/VerticalCurvedList"/>
    <dgm:cxn modelId="{3EA3A23B-FE9E-4657-8310-CBDE4CFE19D2}" type="presParOf" srcId="{CC99F657-9B20-42AF-8D74-C903907D3F54}" destId="{0E72169C-F821-46D3-92F9-952A8498535D}" srcOrd="0" destOrd="0" presId="urn:microsoft.com/office/officeart/2008/layout/VerticalCurvedList"/>
    <dgm:cxn modelId="{FB6CBCE9-1475-4582-80A3-0A9576639775}" type="presParOf" srcId="{B1E92741-C8F1-4D16-ADD0-C6D07D944DEF}" destId="{1EECAC36-6A14-4B66-9AB8-D033DD0AFD90}" srcOrd="3" destOrd="0" presId="urn:microsoft.com/office/officeart/2008/layout/VerticalCurvedList"/>
    <dgm:cxn modelId="{FEA045E7-8383-46B7-AD78-3EC5ABB568DA}" type="presParOf" srcId="{B1E92741-C8F1-4D16-ADD0-C6D07D944DEF}" destId="{9CC22150-34E2-4D11-BD91-1567E154D7B4}" srcOrd="4" destOrd="0" presId="urn:microsoft.com/office/officeart/2008/layout/VerticalCurvedList"/>
    <dgm:cxn modelId="{E1F4A797-A2BD-4773-81CF-6DC71F864B44}" type="presParOf" srcId="{9CC22150-34E2-4D11-BD91-1567E154D7B4}" destId="{7687FA5B-FEF7-4912-9912-23F41A51D566}" srcOrd="0" destOrd="0" presId="urn:microsoft.com/office/officeart/2008/layout/VerticalCurvedList"/>
    <dgm:cxn modelId="{27D831E5-C1D5-482A-95BC-C5A881EB43F7}" type="presParOf" srcId="{B1E92741-C8F1-4D16-ADD0-C6D07D944DEF}" destId="{BA60A776-37BB-4327-B50C-D3F4940C419E}" srcOrd="5" destOrd="0" presId="urn:microsoft.com/office/officeart/2008/layout/VerticalCurvedList"/>
    <dgm:cxn modelId="{D0215BB1-F47A-45E5-BE85-9D5C1BC6BF25}" type="presParOf" srcId="{B1E92741-C8F1-4D16-ADD0-C6D07D944DEF}" destId="{8131B797-CBDF-4314-A7A8-CE8FBAB9A2E1}" srcOrd="6" destOrd="0" presId="urn:microsoft.com/office/officeart/2008/layout/VerticalCurvedList"/>
    <dgm:cxn modelId="{F1BA9C14-9633-4726-8D46-96B86231BA36}" type="presParOf" srcId="{8131B797-CBDF-4314-A7A8-CE8FBAB9A2E1}" destId="{607C4F29-9B75-43DB-A915-0F6810666350}" srcOrd="0" destOrd="0" presId="urn:microsoft.com/office/officeart/2008/layout/VerticalCurvedList"/>
    <dgm:cxn modelId="{BD6016BB-4C4B-4807-87EF-C995E5D50B7F}" type="presParOf" srcId="{B1E92741-C8F1-4D16-ADD0-C6D07D944DEF}" destId="{47D2D4D8-071D-4651-B8D0-5B2A95754302}" srcOrd="7" destOrd="0" presId="urn:microsoft.com/office/officeart/2008/layout/VerticalCurvedList"/>
    <dgm:cxn modelId="{AC29FD58-C3B7-4634-BDE0-BC923A68B6C9}" type="presParOf" srcId="{B1E92741-C8F1-4D16-ADD0-C6D07D944DEF}" destId="{7409BFCC-7D47-4E1E-913C-27A089ABD0C8}" srcOrd="8" destOrd="0" presId="urn:microsoft.com/office/officeart/2008/layout/VerticalCurvedList"/>
    <dgm:cxn modelId="{7CB87B24-54C5-4BFD-AB78-9AF867F5D868}" type="presParOf" srcId="{7409BFCC-7D47-4E1E-913C-27A089ABD0C8}" destId="{5508A870-B95A-4774-B1ED-14C4F8FCF986}" srcOrd="0" destOrd="0" presId="urn:microsoft.com/office/officeart/2008/layout/VerticalCurvedList"/>
    <dgm:cxn modelId="{C072A0E1-FE93-431C-8EA1-D64FDBBF7BD5}" type="presParOf" srcId="{B1E92741-C8F1-4D16-ADD0-C6D07D944DEF}" destId="{F5D66917-3A46-4CD7-BADE-C84B376C7349}" srcOrd="9" destOrd="0" presId="urn:microsoft.com/office/officeart/2008/layout/VerticalCurvedList"/>
    <dgm:cxn modelId="{F410FE80-7B8C-433B-BA7A-210897CB9928}" type="presParOf" srcId="{B1E92741-C8F1-4D16-ADD0-C6D07D944DEF}" destId="{9C06A0EC-E752-4295-AA8B-CCC95E1B5DD1}" srcOrd="10" destOrd="0" presId="urn:microsoft.com/office/officeart/2008/layout/VerticalCurvedList"/>
    <dgm:cxn modelId="{4D25FD07-033F-4C6D-B8A3-E0D9D32E6364}" type="presParOf" srcId="{9C06A0EC-E752-4295-AA8B-CCC95E1B5DD1}" destId="{1DA615B7-0514-4DE2-BFF3-1E58FF4EBC67}" srcOrd="0" destOrd="0" presId="urn:microsoft.com/office/officeart/2008/layout/VerticalCurvedList"/>
    <dgm:cxn modelId="{75C14C65-ED7E-4277-8295-5E4BADF55D72}" type="presParOf" srcId="{B1E92741-C8F1-4D16-ADD0-C6D07D944DEF}" destId="{68E98730-A642-4F9F-920D-28614ADA53D7}" srcOrd="11" destOrd="0" presId="urn:microsoft.com/office/officeart/2008/layout/VerticalCurvedList"/>
    <dgm:cxn modelId="{A3235255-02B5-48A3-8F90-716C69505471}" type="presParOf" srcId="{B1E92741-C8F1-4D16-ADD0-C6D07D944DEF}" destId="{65A088EE-5278-48D0-9C19-0EC4080C1DD7}" srcOrd="12" destOrd="0" presId="urn:microsoft.com/office/officeart/2008/layout/VerticalCurvedList"/>
    <dgm:cxn modelId="{BD6D9932-C69D-474C-A57F-31325C9E1ABA}" type="presParOf" srcId="{65A088EE-5278-48D0-9C19-0EC4080C1DD7}" destId="{8C4197CB-9E22-4103-8C00-917D0C3A3EB0}" srcOrd="0" destOrd="0" presId="urn:microsoft.com/office/officeart/2008/layout/VerticalCurvedLis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280871A-3B4A-45D0-964D-1CF37D82803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fr-BE"/>
        </a:p>
      </dgm:t>
    </dgm:pt>
    <dgm:pt modelId="{E5D818B6-1B15-4300-8F11-853D27776A91}">
      <dgm:prSet phldrT="[Texte]"/>
      <dgm:spPr/>
      <dgm:t>
        <a:bodyPr/>
        <a:lstStyle/>
        <a:p>
          <a:r>
            <a:rPr lang="fr-BE" dirty="0"/>
            <a:t>Pourquoi?</a:t>
          </a:r>
        </a:p>
        <a:p>
          <a:r>
            <a:rPr lang="fr-BE" dirty="0"/>
            <a:t>Expérience du BEP</a:t>
          </a:r>
        </a:p>
      </dgm:t>
    </dgm:pt>
    <dgm:pt modelId="{D9B02D23-44CA-4A91-A4C7-7C24EE8D1B64}" type="parTrans" cxnId="{CC6ECAF8-0752-4686-B1B4-26AD6DAA4EF7}">
      <dgm:prSet/>
      <dgm:spPr/>
      <dgm:t>
        <a:bodyPr/>
        <a:lstStyle/>
        <a:p>
          <a:endParaRPr lang="fr-BE"/>
        </a:p>
      </dgm:t>
    </dgm:pt>
    <dgm:pt modelId="{F0396082-0032-4FE8-9279-41E869A7542F}" type="sibTrans" cxnId="{CC6ECAF8-0752-4686-B1B4-26AD6DAA4EF7}">
      <dgm:prSet/>
      <dgm:spPr/>
      <dgm:t>
        <a:bodyPr/>
        <a:lstStyle/>
        <a:p>
          <a:endParaRPr lang="fr-BE"/>
        </a:p>
      </dgm:t>
    </dgm:pt>
    <dgm:pt modelId="{2E3429BA-A576-4855-8A3B-6AC1B55AD2F2}">
      <dgm:prSet phldrT="[Texte]"/>
      <dgm:spPr/>
      <dgm:t>
        <a:bodyPr/>
        <a:lstStyle/>
        <a:p>
          <a:r>
            <a:rPr lang="fr-BE" dirty="0"/>
            <a:t>Accompagnement d’Andenne et Fernelmont</a:t>
          </a:r>
        </a:p>
      </dgm:t>
    </dgm:pt>
    <dgm:pt modelId="{DCBCD64C-D51D-4511-8AAA-601FC4ABDB3D}" type="parTrans" cxnId="{D4ED4714-C495-4F5B-B2F1-49FF7FEE426F}">
      <dgm:prSet/>
      <dgm:spPr/>
      <dgm:t>
        <a:bodyPr/>
        <a:lstStyle/>
        <a:p>
          <a:endParaRPr lang="fr-BE"/>
        </a:p>
      </dgm:t>
    </dgm:pt>
    <dgm:pt modelId="{ED5F8951-462B-4E70-ABD2-08FFD095DFC7}" type="sibTrans" cxnId="{D4ED4714-C495-4F5B-B2F1-49FF7FEE426F}">
      <dgm:prSet/>
      <dgm:spPr/>
      <dgm:t>
        <a:bodyPr/>
        <a:lstStyle/>
        <a:p>
          <a:endParaRPr lang="fr-BE"/>
        </a:p>
      </dgm:t>
    </dgm:pt>
    <dgm:pt modelId="{A29B86FF-4CDA-4B80-9818-B0461C42053F}">
      <dgm:prSet phldrT="[Texte]"/>
      <dgm:spPr/>
      <dgm:t>
        <a:bodyPr/>
        <a:lstStyle/>
        <a:p>
          <a:r>
            <a:rPr lang="fr-BE" dirty="0"/>
            <a:t>Partage avec </a:t>
          </a:r>
          <a:r>
            <a:rPr lang="fr-BE" dirty="0" err="1"/>
            <a:t>Viroinval</a:t>
          </a:r>
          <a:r>
            <a:rPr lang="fr-BE" dirty="0"/>
            <a:t> et Namur</a:t>
          </a:r>
        </a:p>
      </dgm:t>
    </dgm:pt>
    <dgm:pt modelId="{18978F9B-D93C-45C3-8579-EE9DF7BEF792}" type="parTrans" cxnId="{FBE50B7E-C0E8-4EC4-A9B5-6BEEF35D1F46}">
      <dgm:prSet/>
      <dgm:spPr/>
      <dgm:t>
        <a:bodyPr/>
        <a:lstStyle/>
        <a:p>
          <a:endParaRPr lang="fr-BE"/>
        </a:p>
      </dgm:t>
    </dgm:pt>
    <dgm:pt modelId="{0AAFF8CB-706A-4893-A80D-8EC2A5B2FACE}" type="sibTrans" cxnId="{FBE50B7E-C0E8-4EC4-A9B5-6BEEF35D1F46}">
      <dgm:prSet/>
      <dgm:spPr/>
      <dgm:t>
        <a:bodyPr/>
        <a:lstStyle/>
        <a:p>
          <a:endParaRPr lang="fr-BE"/>
        </a:p>
      </dgm:t>
    </dgm:pt>
    <dgm:pt modelId="{1E313C61-8568-47D3-9D56-9A1CD8BBFE8E}">
      <dgm:prSet phldrT="[Texte]"/>
      <dgm:spPr/>
      <dgm:t>
        <a:bodyPr/>
        <a:lstStyle/>
        <a:p>
          <a:r>
            <a:rPr lang="fr-BE" dirty="0"/>
            <a:t>Pour qui?</a:t>
          </a:r>
        </a:p>
        <a:p>
          <a:r>
            <a:rPr lang="fr-BE" dirty="0"/>
            <a:t>Outil de sensibilisation</a:t>
          </a:r>
        </a:p>
      </dgm:t>
    </dgm:pt>
    <dgm:pt modelId="{C9DF1B11-8822-493B-9810-272C5A955BD2}" type="parTrans" cxnId="{DD04ADAF-4538-4BF7-AE0C-81B4FFF5885C}">
      <dgm:prSet/>
      <dgm:spPr/>
      <dgm:t>
        <a:bodyPr/>
        <a:lstStyle/>
        <a:p>
          <a:endParaRPr lang="fr-BE"/>
        </a:p>
      </dgm:t>
    </dgm:pt>
    <dgm:pt modelId="{AA4C0693-B97B-49D5-9A30-2AD4E34C8666}" type="sibTrans" cxnId="{DD04ADAF-4538-4BF7-AE0C-81B4FFF5885C}">
      <dgm:prSet/>
      <dgm:spPr/>
      <dgm:t>
        <a:bodyPr/>
        <a:lstStyle/>
        <a:p>
          <a:endParaRPr lang="fr-BE"/>
        </a:p>
      </dgm:t>
    </dgm:pt>
    <dgm:pt modelId="{49531804-78DA-4BA2-9F44-013F7DF6CA49}">
      <dgm:prSet phldrT="[Texte]"/>
      <dgm:spPr/>
      <dgm:t>
        <a:bodyPr/>
        <a:lstStyle/>
        <a:p>
          <a:r>
            <a:rPr lang="fr-BE" dirty="0"/>
            <a:t>Piloté par les communes et orienté vers le citoyen</a:t>
          </a:r>
        </a:p>
      </dgm:t>
    </dgm:pt>
    <dgm:pt modelId="{E34808AA-6982-4267-8C42-D2E72C54BF94}" type="parTrans" cxnId="{760043E4-9AF6-443B-978C-98F10F267E84}">
      <dgm:prSet/>
      <dgm:spPr/>
      <dgm:t>
        <a:bodyPr/>
        <a:lstStyle/>
        <a:p>
          <a:endParaRPr lang="fr-BE"/>
        </a:p>
      </dgm:t>
    </dgm:pt>
    <dgm:pt modelId="{E4322C24-6531-42F8-93EA-CF5905504E1C}" type="sibTrans" cxnId="{760043E4-9AF6-443B-978C-98F10F267E84}">
      <dgm:prSet/>
      <dgm:spPr/>
      <dgm:t>
        <a:bodyPr/>
        <a:lstStyle/>
        <a:p>
          <a:endParaRPr lang="fr-BE"/>
        </a:p>
      </dgm:t>
    </dgm:pt>
    <dgm:pt modelId="{573423DA-D09C-4289-9151-6D96C23297FB}">
      <dgm:prSet phldrT="[Texte]"/>
      <dgm:spPr/>
      <dgm:t>
        <a:bodyPr/>
        <a:lstStyle/>
        <a:p>
          <a:r>
            <a:rPr lang="fr-BE" dirty="0"/>
            <a:t>Permet de créer du lien entre l’administration et les citoyens (sensibilisation, publicité des démarches existantes)</a:t>
          </a:r>
        </a:p>
      </dgm:t>
    </dgm:pt>
    <dgm:pt modelId="{F308E56F-57CD-40A0-A731-C6C74918B874}" type="parTrans" cxnId="{80BB0822-C4A0-4E93-8D2C-6A652A1A4FF6}">
      <dgm:prSet/>
      <dgm:spPr/>
      <dgm:t>
        <a:bodyPr/>
        <a:lstStyle/>
        <a:p>
          <a:endParaRPr lang="fr-BE"/>
        </a:p>
      </dgm:t>
    </dgm:pt>
    <dgm:pt modelId="{749F9F42-A78C-4D13-AAA3-054BE6E2DCDB}" type="sibTrans" cxnId="{80BB0822-C4A0-4E93-8D2C-6A652A1A4FF6}">
      <dgm:prSet/>
      <dgm:spPr/>
      <dgm:t>
        <a:bodyPr/>
        <a:lstStyle/>
        <a:p>
          <a:endParaRPr lang="fr-BE"/>
        </a:p>
      </dgm:t>
    </dgm:pt>
    <dgm:pt modelId="{7580EAF6-185A-4773-B2B2-3A572422B5A2}">
      <dgm:prSet phldrT="[Texte]"/>
      <dgm:spPr/>
      <dgm:t>
        <a:bodyPr/>
        <a:lstStyle/>
        <a:p>
          <a:r>
            <a:rPr lang="fr-BE" dirty="0"/>
            <a:t>Comment?</a:t>
          </a:r>
        </a:p>
        <a:p>
          <a:r>
            <a:rPr lang="fr-BE" dirty="0"/>
            <a:t>Marché cadre et convention</a:t>
          </a:r>
        </a:p>
      </dgm:t>
    </dgm:pt>
    <dgm:pt modelId="{6F1EF742-9C09-428F-A3A9-2C61A7CBE233}" type="parTrans" cxnId="{4A0A1076-8B07-4D9F-8F4C-99C93429449F}">
      <dgm:prSet/>
      <dgm:spPr/>
      <dgm:t>
        <a:bodyPr/>
        <a:lstStyle/>
        <a:p>
          <a:endParaRPr lang="fr-BE"/>
        </a:p>
      </dgm:t>
    </dgm:pt>
    <dgm:pt modelId="{12A8CE31-44AB-4EEB-8EC8-09B843AF8933}" type="sibTrans" cxnId="{4A0A1076-8B07-4D9F-8F4C-99C93429449F}">
      <dgm:prSet/>
      <dgm:spPr/>
      <dgm:t>
        <a:bodyPr/>
        <a:lstStyle/>
        <a:p>
          <a:endParaRPr lang="fr-BE"/>
        </a:p>
      </dgm:t>
    </dgm:pt>
    <dgm:pt modelId="{420B283F-708E-46A5-AFAE-827946595C90}">
      <dgm:prSet phldrT="[Texte]"/>
      <dgm:spPr/>
      <dgm:t>
        <a:bodyPr/>
        <a:lstStyle/>
        <a:p>
          <a:r>
            <a:rPr lang="fr-BE" dirty="0"/>
            <a:t>Mission du BEP</a:t>
          </a:r>
        </a:p>
      </dgm:t>
    </dgm:pt>
    <dgm:pt modelId="{755EB07B-B05C-4992-9ADD-6FA140DCB06C}" type="parTrans" cxnId="{473D3C75-A9F4-44DD-BB05-5423D8651080}">
      <dgm:prSet/>
      <dgm:spPr/>
      <dgm:t>
        <a:bodyPr/>
        <a:lstStyle/>
        <a:p>
          <a:endParaRPr lang="fr-BE"/>
        </a:p>
      </dgm:t>
    </dgm:pt>
    <dgm:pt modelId="{FB98370B-BE30-43C1-A957-BF3377A4395C}" type="sibTrans" cxnId="{473D3C75-A9F4-44DD-BB05-5423D8651080}">
      <dgm:prSet/>
      <dgm:spPr/>
      <dgm:t>
        <a:bodyPr/>
        <a:lstStyle/>
        <a:p>
          <a:endParaRPr lang="fr-BE"/>
        </a:p>
      </dgm:t>
    </dgm:pt>
    <dgm:pt modelId="{3216EE4C-C854-4EF3-8237-FA485A8F803C}">
      <dgm:prSet phldrT="[Texte]"/>
      <dgm:spPr/>
      <dgm:t>
        <a:bodyPr/>
        <a:lstStyle/>
        <a:p>
          <a:r>
            <a:rPr lang="fr-BE" dirty="0"/>
            <a:t>Accompagnement des communes</a:t>
          </a:r>
        </a:p>
      </dgm:t>
    </dgm:pt>
    <dgm:pt modelId="{185BB1C5-4F2F-42A2-B112-EF0E970F2479}" type="parTrans" cxnId="{69397EE9-EAFC-4872-9A72-0C96D7CA184B}">
      <dgm:prSet/>
      <dgm:spPr/>
      <dgm:t>
        <a:bodyPr/>
        <a:lstStyle/>
        <a:p>
          <a:endParaRPr lang="fr-BE"/>
        </a:p>
      </dgm:t>
    </dgm:pt>
    <dgm:pt modelId="{31134114-6E65-4AB5-86EF-9F80F43CE127}" type="sibTrans" cxnId="{69397EE9-EAFC-4872-9A72-0C96D7CA184B}">
      <dgm:prSet/>
      <dgm:spPr/>
      <dgm:t>
        <a:bodyPr/>
        <a:lstStyle/>
        <a:p>
          <a:endParaRPr lang="fr-BE"/>
        </a:p>
      </dgm:t>
    </dgm:pt>
    <dgm:pt modelId="{759C51FB-435E-49FA-8D22-5E871D0FD852}">
      <dgm:prSet phldrT="[Texte]"/>
      <dgm:spPr/>
      <dgm:t>
        <a:bodyPr/>
        <a:lstStyle/>
        <a:p>
          <a:r>
            <a:rPr lang="fr-BE" dirty="0"/>
            <a:t>Economie d’échelle</a:t>
          </a:r>
        </a:p>
      </dgm:t>
    </dgm:pt>
    <dgm:pt modelId="{70C91B12-065A-4E69-9973-B9B65D25081A}" type="parTrans" cxnId="{3DA4A9DB-436B-4CA9-9EAA-22030AE1E849}">
      <dgm:prSet/>
      <dgm:spPr/>
      <dgm:t>
        <a:bodyPr/>
        <a:lstStyle/>
        <a:p>
          <a:endParaRPr lang="fr-BE"/>
        </a:p>
      </dgm:t>
    </dgm:pt>
    <dgm:pt modelId="{46DBD623-EF60-46A4-84AB-CB12646FE3BF}" type="sibTrans" cxnId="{3DA4A9DB-436B-4CA9-9EAA-22030AE1E849}">
      <dgm:prSet/>
      <dgm:spPr/>
      <dgm:t>
        <a:bodyPr/>
        <a:lstStyle/>
        <a:p>
          <a:endParaRPr lang="fr-BE"/>
        </a:p>
      </dgm:t>
    </dgm:pt>
    <dgm:pt modelId="{C27B7D47-3E3B-40DA-AAAA-6A36EDDCF12C}">
      <dgm:prSet phldrT="[Texte]"/>
      <dgm:spPr/>
      <dgm:t>
        <a:bodyPr/>
        <a:lstStyle/>
        <a:p>
          <a:r>
            <a:rPr lang="fr-BE" dirty="0"/>
            <a:t>Objectif long terme de cartographie</a:t>
          </a:r>
        </a:p>
      </dgm:t>
    </dgm:pt>
    <dgm:pt modelId="{C96A5763-3493-4670-8D13-934B359A58B6}" type="parTrans" cxnId="{4EBF24CC-16F5-4D72-8D19-6E0F380DC75C}">
      <dgm:prSet/>
      <dgm:spPr/>
      <dgm:t>
        <a:bodyPr/>
        <a:lstStyle/>
        <a:p>
          <a:endParaRPr lang="fr-BE"/>
        </a:p>
      </dgm:t>
    </dgm:pt>
    <dgm:pt modelId="{E137C0DF-485E-4FA4-A88D-F28FF3CD2EAB}" type="sibTrans" cxnId="{4EBF24CC-16F5-4D72-8D19-6E0F380DC75C}">
      <dgm:prSet/>
      <dgm:spPr/>
      <dgm:t>
        <a:bodyPr/>
        <a:lstStyle/>
        <a:p>
          <a:endParaRPr lang="fr-BE"/>
        </a:p>
      </dgm:t>
    </dgm:pt>
    <dgm:pt modelId="{92B772EC-8A10-428C-B500-5132BBC95255}">
      <dgm:prSet phldrT="[Texte]"/>
      <dgm:spPr/>
      <dgm:t>
        <a:bodyPr/>
        <a:lstStyle/>
        <a:p>
          <a:r>
            <a:rPr lang="fr-BE" dirty="0"/>
            <a:t>Communication</a:t>
          </a:r>
        </a:p>
      </dgm:t>
    </dgm:pt>
    <dgm:pt modelId="{3DFD9C12-899C-4DAC-86C4-872B937F0738}" type="parTrans" cxnId="{D4D6B72D-8D1B-44DE-B7DF-C73FD0CCFDEB}">
      <dgm:prSet/>
      <dgm:spPr/>
      <dgm:t>
        <a:bodyPr/>
        <a:lstStyle/>
        <a:p>
          <a:endParaRPr lang="fr-BE"/>
        </a:p>
      </dgm:t>
    </dgm:pt>
    <dgm:pt modelId="{1D3594B3-F9B9-48D3-8CBF-63AC5F236A4D}" type="sibTrans" cxnId="{D4D6B72D-8D1B-44DE-B7DF-C73FD0CCFDEB}">
      <dgm:prSet/>
      <dgm:spPr/>
      <dgm:t>
        <a:bodyPr/>
        <a:lstStyle/>
        <a:p>
          <a:endParaRPr lang="fr-BE"/>
        </a:p>
      </dgm:t>
    </dgm:pt>
    <dgm:pt modelId="{822CF87B-51EF-4F7A-A8CC-9843392CCA99}">
      <dgm:prSet phldrT="[Texte]"/>
      <dgm:spPr/>
      <dgm:t>
        <a:bodyPr/>
        <a:lstStyle/>
        <a:p>
          <a:r>
            <a:rPr lang="fr-BE" dirty="0"/>
            <a:t>Cohérence avec l’accompagnement des PAEDC – sensibilisation à la rénovation</a:t>
          </a:r>
        </a:p>
      </dgm:t>
    </dgm:pt>
    <dgm:pt modelId="{4F5D83F1-B185-402C-916C-80B772798094}" type="parTrans" cxnId="{D4CE377D-A0B2-4CF1-8CC6-AA9CBE6FE4AF}">
      <dgm:prSet/>
      <dgm:spPr/>
      <dgm:t>
        <a:bodyPr/>
        <a:lstStyle/>
        <a:p>
          <a:endParaRPr lang="fr-BE"/>
        </a:p>
      </dgm:t>
    </dgm:pt>
    <dgm:pt modelId="{43F2DEFD-C720-412F-80CD-62C010D744BA}" type="sibTrans" cxnId="{D4CE377D-A0B2-4CF1-8CC6-AA9CBE6FE4AF}">
      <dgm:prSet/>
      <dgm:spPr/>
      <dgm:t>
        <a:bodyPr/>
        <a:lstStyle/>
        <a:p>
          <a:endParaRPr lang="fr-BE"/>
        </a:p>
      </dgm:t>
    </dgm:pt>
    <dgm:pt modelId="{5305A2F6-3BD2-4A77-A175-237B0DEE4880}" type="pres">
      <dgm:prSet presAssocID="{4280871A-3B4A-45D0-964D-1CF37D828037}" presName="Name0" presStyleCnt="0">
        <dgm:presLayoutVars>
          <dgm:dir/>
          <dgm:animLvl val="lvl"/>
          <dgm:resizeHandles val="exact"/>
        </dgm:presLayoutVars>
      </dgm:prSet>
      <dgm:spPr/>
    </dgm:pt>
    <dgm:pt modelId="{0A10189B-F8D2-4EAD-AD02-A4EB943F8963}" type="pres">
      <dgm:prSet presAssocID="{E5D818B6-1B15-4300-8F11-853D27776A91}" presName="composite" presStyleCnt="0"/>
      <dgm:spPr/>
    </dgm:pt>
    <dgm:pt modelId="{3CB24CAA-B11F-43D2-B7B9-2696F6632796}" type="pres">
      <dgm:prSet presAssocID="{E5D818B6-1B15-4300-8F11-853D27776A91}" presName="parTx" presStyleLbl="alignNode1" presStyleIdx="0" presStyleCnt="3">
        <dgm:presLayoutVars>
          <dgm:chMax val="0"/>
          <dgm:chPref val="0"/>
          <dgm:bulletEnabled val="1"/>
        </dgm:presLayoutVars>
      </dgm:prSet>
      <dgm:spPr/>
    </dgm:pt>
    <dgm:pt modelId="{B6A64B0B-86BB-488A-8B99-B5EE316ECCF9}" type="pres">
      <dgm:prSet presAssocID="{E5D818B6-1B15-4300-8F11-853D27776A91}" presName="desTx" presStyleLbl="alignAccFollowNode1" presStyleIdx="0" presStyleCnt="3">
        <dgm:presLayoutVars>
          <dgm:bulletEnabled val="1"/>
        </dgm:presLayoutVars>
      </dgm:prSet>
      <dgm:spPr/>
    </dgm:pt>
    <dgm:pt modelId="{A3ADD990-3B69-497D-9B4A-721BB962F768}" type="pres">
      <dgm:prSet presAssocID="{F0396082-0032-4FE8-9279-41E869A7542F}" presName="space" presStyleCnt="0"/>
      <dgm:spPr/>
    </dgm:pt>
    <dgm:pt modelId="{48A5A154-259B-47FE-B386-E13728F6E3BA}" type="pres">
      <dgm:prSet presAssocID="{1E313C61-8568-47D3-9D56-9A1CD8BBFE8E}" presName="composite" presStyleCnt="0"/>
      <dgm:spPr/>
    </dgm:pt>
    <dgm:pt modelId="{90DCD30D-1C60-47C9-80D7-C1D1DCBCE3FF}" type="pres">
      <dgm:prSet presAssocID="{1E313C61-8568-47D3-9D56-9A1CD8BBFE8E}" presName="parTx" presStyleLbl="alignNode1" presStyleIdx="1" presStyleCnt="3">
        <dgm:presLayoutVars>
          <dgm:chMax val="0"/>
          <dgm:chPref val="0"/>
          <dgm:bulletEnabled val="1"/>
        </dgm:presLayoutVars>
      </dgm:prSet>
      <dgm:spPr/>
    </dgm:pt>
    <dgm:pt modelId="{2AE961BE-100A-496D-B35D-80B2EFCE31B0}" type="pres">
      <dgm:prSet presAssocID="{1E313C61-8568-47D3-9D56-9A1CD8BBFE8E}" presName="desTx" presStyleLbl="alignAccFollowNode1" presStyleIdx="1" presStyleCnt="3">
        <dgm:presLayoutVars>
          <dgm:bulletEnabled val="1"/>
        </dgm:presLayoutVars>
      </dgm:prSet>
      <dgm:spPr/>
    </dgm:pt>
    <dgm:pt modelId="{B14621E8-EB66-4A4C-AF40-CA58145E7979}" type="pres">
      <dgm:prSet presAssocID="{AA4C0693-B97B-49D5-9A30-2AD4E34C8666}" presName="space" presStyleCnt="0"/>
      <dgm:spPr/>
    </dgm:pt>
    <dgm:pt modelId="{04D00E9B-C09B-4445-AA06-339F89FABD78}" type="pres">
      <dgm:prSet presAssocID="{7580EAF6-185A-4773-B2B2-3A572422B5A2}" presName="composite" presStyleCnt="0"/>
      <dgm:spPr/>
    </dgm:pt>
    <dgm:pt modelId="{B1B88B5B-DE2F-4D66-8F4C-3B6BFEDA99D5}" type="pres">
      <dgm:prSet presAssocID="{7580EAF6-185A-4773-B2B2-3A572422B5A2}" presName="parTx" presStyleLbl="alignNode1" presStyleIdx="2" presStyleCnt="3">
        <dgm:presLayoutVars>
          <dgm:chMax val="0"/>
          <dgm:chPref val="0"/>
          <dgm:bulletEnabled val="1"/>
        </dgm:presLayoutVars>
      </dgm:prSet>
      <dgm:spPr/>
    </dgm:pt>
    <dgm:pt modelId="{0588BB70-4138-41F9-9029-1A6C84DD8260}" type="pres">
      <dgm:prSet presAssocID="{7580EAF6-185A-4773-B2B2-3A572422B5A2}" presName="desTx" presStyleLbl="alignAccFollowNode1" presStyleIdx="2" presStyleCnt="3">
        <dgm:presLayoutVars>
          <dgm:bulletEnabled val="1"/>
        </dgm:presLayoutVars>
      </dgm:prSet>
      <dgm:spPr/>
    </dgm:pt>
  </dgm:ptLst>
  <dgm:cxnLst>
    <dgm:cxn modelId="{31A1F004-846B-42CA-8F2C-B90D8A4B6615}" type="presOf" srcId="{C27B7D47-3E3B-40DA-AAAA-6A36EDDCF12C}" destId="{0588BB70-4138-41F9-9029-1A6C84DD8260}" srcOrd="0" destOrd="3" presId="urn:microsoft.com/office/officeart/2005/8/layout/hList1"/>
    <dgm:cxn modelId="{D4ED4714-C495-4F5B-B2F1-49FF7FEE426F}" srcId="{E5D818B6-1B15-4300-8F11-853D27776A91}" destId="{2E3429BA-A576-4855-8A3B-6AC1B55AD2F2}" srcOrd="0" destOrd="0" parTransId="{DCBCD64C-D51D-4511-8AAA-601FC4ABDB3D}" sibTransId="{ED5F8951-462B-4E70-ABD2-08FFD095DFC7}"/>
    <dgm:cxn modelId="{FE2EFF17-E934-4133-8B11-8E4865CD2260}" type="presOf" srcId="{1E313C61-8568-47D3-9D56-9A1CD8BBFE8E}" destId="{90DCD30D-1C60-47C9-80D7-C1D1DCBCE3FF}" srcOrd="0" destOrd="0" presId="urn:microsoft.com/office/officeart/2005/8/layout/hList1"/>
    <dgm:cxn modelId="{B2E03F1F-C5AF-4C9A-8DE4-FCE45B05365A}" type="presOf" srcId="{420B283F-708E-46A5-AFAE-827946595C90}" destId="{0588BB70-4138-41F9-9029-1A6C84DD8260}" srcOrd="0" destOrd="0" presId="urn:microsoft.com/office/officeart/2005/8/layout/hList1"/>
    <dgm:cxn modelId="{55010421-651A-4170-A7E4-D0A9E5D0F4E5}" type="presOf" srcId="{3216EE4C-C854-4EF3-8237-FA485A8F803C}" destId="{0588BB70-4138-41F9-9029-1A6C84DD8260}" srcOrd="0" destOrd="1" presId="urn:microsoft.com/office/officeart/2005/8/layout/hList1"/>
    <dgm:cxn modelId="{80BB0822-C4A0-4E93-8D2C-6A652A1A4FF6}" srcId="{1E313C61-8568-47D3-9D56-9A1CD8BBFE8E}" destId="{573423DA-D09C-4289-9151-6D96C23297FB}" srcOrd="2" destOrd="0" parTransId="{F308E56F-57CD-40A0-A731-C6C74918B874}" sibTransId="{749F9F42-A78C-4D13-AAA3-054BE6E2DCDB}"/>
    <dgm:cxn modelId="{A9C6B025-94CE-4FE7-A55D-119813F4B7CA}" type="presOf" srcId="{759C51FB-435E-49FA-8D22-5E871D0FD852}" destId="{0588BB70-4138-41F9-9029-1A6C84DD8260}" srcOrd="0" destOrd="2" presId="urn:microsoft.com/office/officeart/2005/8/layout/hList1"/>
    <dgm:cxn modelId="{45CCA227-67DE-411E-BFA7-2BF5D7C4CB67}" type="presOf" srcId="{573423DA-D09C-4289-9151-6D96C23297FB}" destId="{2AE961BE-100A-496D-B35D-80B2EFCE31B0}" srcOrd="0" destOrd="2" presId="urn:microsoft.com/office/officeart/2005/8/layout/hList1"/>
    <dgm:cxn modelId="{29BFD128-BBD0-42F7-BD93-2951BE52E918}" type="presOf" srcId="{822CF87B-51EF-4F7A-A8CC-9843392CCA99}" destId="{B6A64B0B-86BB-488A-8B99-B5EE316ECCF9}" srcOrd="0" destOrd="2" presId="urn:microsoft.com/office/officeart/2005/8/layout/hList1"/>
    <dgm:cxn modelId="{D4D6B72D-8D1B-44DE-B7DF-C73FD0CCFDEB}" srcId="{1E313C61-8568-47D3-9D56-9A1CD8BBFE8E}" destId="{92B772EC-8A10-428C-B500-5132BBC95255}" srcOrd="1" destOrd="0" parTransId="{3DFD9C12-899C-4DAC-86C4-872B937F0738}" sibTransId="{1D3594B3-F9B9-48D3-8CBF-63AC5F236A4D}"/>
    <dgm:cxn modelId="{021F2667-5F74-46AF-ADB0-427B4B20A4DD}" type="presOf" srcId="{4280871A-3B4A-45D0-964D-1CF37D828037}" destId="{5305A2F6-3BD2-4A77-A175-237B0DEE4880}" srcOrd="0" destOrd="0" presId="urn:microsoft.com/office/officeart/2005/8/layout/hList1"/>
    <dgm:cxn modelId="{1FD06E54-6018-4577-B607-108955913268}" type="presOf" srcId="{7580EAF6-185A-4773-B2B2-3A572422B5A2}" destId="{B1B88B5B-DE2F-4D66-8F4C-3B6BFEDA99D5}" srcOrd="0" destOrd="0" presId="urn:microsoft.com/office/officeart/2005/8/layout/hList1"/>
    <dgm:cxn modelId="{473D3C75-A9F4-44DD-BB05-5423D8651080}" srcId="{7580EAF6-185A-4773-B2B2-3A572422B5A2}" destId="{420B283F-708E-46A5-AFAE-827946595C90}" srcOrd="0" destOrd="0" parTransId="{755EB07B-B05C-4992-9ADD-6FA140DCB06C}" sibTransId="{FB98370B-BE30-43C1-A957-BF3377A4395C}"/>
    <dgm:cxn modelId="{4A0A1076-8B07-4D9F-8F4C-99C93429449F}" srcId="{4280871A-3B4A-45D0-964D-1CF37D828037}" destId="{7580EAF6-185A-4773-B2B2-3A572422B5A2}" srcOrd="2" destOrd="0" parTransId="{6F1EF742-9C09-428F-A3A9-2C61A7CBE233}" sibTransId="{12A8CE31-44AB-4EEB-8EC8-09B843AF8933}"/>
    <dgm:cxn modelId="{D4CE377D-A0B2-4CF1-8CC6-AA9CBE6FE4AF}" srcId="{E5D818B6-1B15-4300-8F11-853D27776A91}" destId="{822CF87B-51EF-4F7A-A8CC-9843392CCA99}" srcOrd="2" destOrd="0" parTransId="{4F5D83F1-B185-402C-916C-80B772798094}" sibTransId="{43F2DEFD-C720-412F-80CD-62C010D744BA}"/>
    <dgm:cxn modelId="{FBE50B7E-C0E8-4EC4-A9B5-6BEEF35D1F46}" srcId="{E5D818B6-1B15-4300-8F11-853D27776A91}" destId="{A29B86FF-4CDA-4B80-9818-B0461C42053F}" srcOrd="1" destOrd="0" parTransId="{18978F9B-D93C-45C3-8579-EE9DF7BEF792}" sibTransId="{0AAFF8CB-706A-4893-A80D-8EC2A5B2FACE}"/>
    <dgm:cxn modelId="{680D9289-13AF-415F-9B56-4CF9F04952F6}" type="presOf" srcId="{2E3429BA-A576-4855-8A3B-6AC1B55AD2F2}" destId="{B6A64B0B-86BB-488A-8B99-B5EE316ECCF9}" srcOrd="0" destOrd="0" presId="urn:microsoft.com/office/officeart/2005/8/layout/hList1"/>
    <dgm:cxn modelId="{DD04ADAF-4538-4BF7-AE0C-81B4FFF5885C}" srcId="{4280871A-3B4A-45D0-964D-1CF37D828037}" destId="{1E313C61-8568-47D3-9D56-9A1CD8BBFE8E}" srcOrd="1" destOrd="0" parTransId="{C9DF1B11-8822-493B-9810-272C5A955BD2}" sibTransId="{AA4C0693-B97B-49D5-9A30-2AD4E34C8666}"/>
    <dgm:cxn modelId="{1D21E9B2-2228-4B95-8769-AEA3D9242405}" type="presOf" srcId="{A29B86FF-4CDA-4B80-9818-B0461C42053F}" destId="{B6A64B0B-86BB-488A-8B99-B5EE316ECCF9}" srcOrd="0" destOrd="1" presId="urn:microsoft.com/office/officeart/2005/8/layout/hList1"/>
    <dgm:cxn modelId="{E979E5B7-E103-4395-9767-E6B5968489B9}" type="presOf" srcId="{E5D818B6-1B15-4300-8F11-853D27776A91}" destId="{3CB24CAA-B11F-43D2-B7B9-2696F6632796}" srcOrd="0" destOrd="0" presId="urn:microsoft.com/office/officeart/2005/8/layout/hList1"/>
    <dgm:cxn modelId="{78A595C2-C453-450E-BE9F-29CB1664F50A}" type="presOf" srcId="{49531804-78DA-4BA2-9F44-013F7DF6CA49}" destId="{2AE961BE-100A-496D-B35D-80B2EFCE31B0}" srcOrd="0" destOrd="0" presId="urn:microsoft.com/office/officeart/2005/8/layout/hList1"/>
    <dgm:cxn modelId="{4EBF24CC-16F5-4D72-8D19-6E0F380DC75C}" srcId="{7580EAF6-185A-4773-B2B2-3A572422B5A2}" destId="{C27B7D47-3E3B-40DA-AAAA-6A36EDDCF12C}" srcOrd="3" destOrd="0" parTransId="{C96A5763-3493-4670-8D13-934B359A58B6}" sibTransId="{E137C0DF-485E-4FA4-A88D-F28FF3CD2EAB}"/>
    <dgm:cxn modelId="{3DA4A9DB-436B-4CA9-9EAA-22030AE1E849}" srcId="{7580EAF6-185A-4773-B2B2-3A572422B5A2}" destId="{759C51FB-435E-49FA-8D22-5E871D0FD852}" srcOrd="2" destOrd="0" parTransId="{70C91B12-065A-4E69-9973-B9B65D25081A}" sibTransId="{46DBD623-EF60-46A4-84AB-CB12646FE3BF}"/>
    <dgm:cxn modelId="{90B5FADF-A61B-4DB3-BFCE-BEABE5BC944A}" type="presOf" srcId="{92B772EC-8A10-428C-B500-5132BBC95255}" destId="{2AE961BE-100A-496D-B35D-80B2EFCE31B0}" srcOrd="0" destOrd="1" presId="urn:microsoft.com/office/officeart/2005/8/layout/hList1"/>
    <dgm:cxn modelId="{760043E4-9AF6-443B-978C-98F10F267E84}" srcId="{1E313C61-8568-47D3-9D56-9A1CD8BBFE8E}" destId="{49531804-78DA-4BA2-9F44-013F7DF6CA49}" srcOrd="0" destOrd="0" parTransId="{E34808AA-6982-4267-8C42-D2E72C54BF94}" sibTransId="{E4322C24-6531-42F8-93EA-CF5905504E1C}"/>
    <dgm:cxn modelId="{69397EE9-EAFC-4872-9A72-0C96D7CA184B}" srcId="{7580EAF6-185A-4773-B2B2-3A572422B5A2}" destId="{3216EE4C-C854-4EF3-8237-FA485A8F803C}" srcOrd="1" destOrd="0" parTransId="{185BB1C5-4F2F-42A2-B112-EF0E970F2479}" sibTransId="{31134114-6E65-4AB5-86EF-9F80F43CE127}"/>
    <dgm:cxn modelId="{CC6ECAF8-0752-4686-B1B4-26AD6DAA4EF7}" srcId="{4280871A-3B4A-45D0-964D-1CF37D828037}" destId="{E5D818B6-1B15-4300-8F11-853D27776A91}" srcOrd="0" destOrd="0" parTransId="{D9B02D23-44CA-4A91-A4C7-7C24EE8D1B64}" sibTransId="{F0396082-0032-4FE8-9279-41E869A7542F}"/>
    <dgm:cxn modelId="{1EE1C9C2-8474-4659-828F-3E3714C121A6}" type="presParOf" srcId="{5305A2F6-3BD2-4A77-A175-237B0DEE4880}" destId="{0A10189B-F8D2-4EAD-AD02-A4EB943F8963}" srcOrd="0" destOrd="0" presId="urn:microsoft.com/office/officeart/2005/8/layout/hList1"/>
    <dgm:cxn modelId="{3F1312AE-11F5-41EC-B7CC-9874998DE418}" type="presParOf" srcId="{0A10189B-F8D2-4EAD-AD02-A4EB943F8963}" destId="{3CB24CAA-B11F-43D2-B7B9-2696F6632796}" srcOrd="0" destOrd="0" presId="urn:microsoft.com/office/officeart/2005/8/layout/hList1"/>
    <dgm:cxn modelId="{D45D7668-2A80-41A8-927C-BB89C5CA87D5}" type="presParOf" srcId="{0A10189B-F8D2-4EAD-AD02-A4EB943F8963}" destId="{B6A64B0B-86BB-488A-8B99-B5EE316ECCF9}" srcOrd="1" destOrd="0" presId="urn:microsoft.com/office/officeart/2005/8/layout/hList1"/>
    <dgm:cxn modelId="{A55B9B31-4286-4E85-AF19-815C21928840}" type="presParOf" srcId="{5305A2F6-3BD2-4A77-A175-237B0DEE4880}" destId="{A3ADD990-3B69-497D-9B4A-721BB962F768}" srcOrd="1" destOrd="0" presId="urn:microsoft.com/office/officeart/2005/8/layout/hList1"/>
    <dgm:cxn modelId="{FAEDC17C-FFB2-4A75-966D-CC88254E1B99}" type="presParOf" srcId="{5305A2F6-3BD2-4A77-A175-237B0DEE4880}" destId="{48A5A154-259B-47FE-B386-E13728F6E3BA}" srcOrd="2" destOrd="0" presId="urn:microsoft.com/office/officeart/2005/8/layout/hList1"/>
    <dgm:cxn modelId="{AB6FF737-3E96-41A5-A5F9-268591106E97}" type="presParOf" srcId="{48A5A154-259B-47FE-B386-E13728F6E3BA}" destId="{90DCD30D-1C60-47C9-80D7-C1D1DCBCE3FF}" srcOrd="0" destOrd="0" presId="urn:microsoft.com/office/officeart/2005/8/layout/hList1"/>
    <dgm:cxn modelId="{2CF59F63-045E-4D83-A82C-9641970401D3}" type="presParOf" srcId="{48A5A154-259B-47FE-B386-E13728F6E3BA}" destId="{2AE961BE-100A-496D-B35D-80B2EFCE31B0}" srcOrd="1" destOrd="0" presId="urn:microsoft.com/office/officeart/2005/8/layout/hList1"/>
    <dgm:cxn modelId="{A5AEFFE8-D110-4FFE-8E3A-327DBE3A4764}" type="presParOf" srcId="{5305A2F6-3BD2-4A77-A175-237B0DEE4880}" destId="{B14621E8-EB66-4A4C-AF40-CA58145E7979}" srcOrd="3" destOrd="0" presId="urn:microsoft.com/office/officeart/2005/8/layout/hList1"/>
    <dgm:cxn modelId="{40928CC7-9EDB-4B5F-8F3C-4D7572015A75}" type="presParOf" srcId="{5305A2F6-3BD2-4A77-A175-237B0DEE4880}" destId="{04D00E9B-C09B-4445-AA06-339F89FABD78}" srcOrd="4" destOrd="0" presId="urn:microsoft.com/office/officeart/2005/8/layout/hList1"/>
    <dgm:cxn modelId="{8AE57074-0207-4EBE-8D2B-85BDB350EADF}" type="presParOf" srcId="{04D00E9B-C09B-4445-AA06-339F89FABD78}" destId="{B1B88B5B-DE2F-4D66-8F4C-3B6BFEDA99D5}" srcOrd="0" destOrd="0" presId="urn:microsoft.com/office/officeart/2005/8/layout/hList1"/>
    <dgm:cxn modelId="{6A0C3C1A-F0B1-4ED1-B28F-BD98220D655F}" type="presParOf" srcId="{04D00E9B-C09B-4445-AA06-339F89FABD78}" destId="{0588BB70-4138-41F9-9029-1A6C84DD8260}"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AC48EE4-8CBD-48A3-A2AF-1004321070ED}" type="doc">
      <dgm:prSet loTypeId="urn:microsoft.com/office/officeart/2005/8/layout/hProcess9" loCatId="process" qsTypeId="urn:microsoft.com/office/officeart/2005/8/quickstyle/simple1" qsCatId="simple" csTypeId="urn:microsoft.com/office/officeart/2005/8/colors/colorful1" csCatId="colorful" phldr="1"/>
      <dgm:spPr/>
    </dgm:pt>
    <dgm:pt modelId="{7353226D-AB12-46A9-AE28-F877EE5F315C}">
      <dgm:prSet phldrT="[Texte]"/>
      <dgm:spPr/>
      <dgm:t>
        <a:bodyPr/>
        <a:lstStyle/>
        <a:p>
          <a:r>
            <a:rPr lang="fr-BE" dirty="0"/>
            <a:t>Préparation et Formation</a:t>
          </a:r>
        </a:p>
      </dgm:t>
    </dgm:pt>
    <dgm:pt modelId="{72424885-B974-4FD2-99FD-81AA3AB33068}" type="parTrans" cxnId="{38CE5037-C962-44A1-8D11-9D614C86F955}">
      <dgm:prSet/>
      <dgm:spPr/>
      <dgm:t>
        <a:bodyPr/>
        <a:lstStyle/>
        <a:p>
          <a:endParaRPr lang="fr-BE"/>
        </a:p>
      </dgm:t>
    </dgm:pt>
    <dgm:pt modelId="{F3B87819-A02B-42AC-9CD2-B2063A867291}" type="sibTrans" cxnId="{38CE5037-C962-44A1-8D11-9D614C86F955}">
      <dgm:prSet/>
      <dgm:spPr/>
      <dgm:t>
        <a:bodyPr/>
        <a:lstStyle/>
        <a:p>
          <a:endParaRPr lang="fr-BE"/>
        </a:p>
      </dgm:t>
    </dgm:pt>
    <dgm:pt modelId="{E6A47A35-F5B8-4123-8EE5-CBD61A7370AE}">
      <dgm:prSet phldrT="[Texte]"/>
      <dgm:spPr/>
      <dgm:t>
        <a:bodyPr/>
        <a:lstStyle/>
        <a:p>
          <a:r>
            <a:rPr lang="fr-BE" dirty="0"/>
            <a:t>Accord cadre thermographie</a:t>
          </a:r>
        </a:p>
      </dgm:t>
    </dgm:pt>
    <dgm:pt modelId="{E02DC2CB-183B-4403-8AD8-3677BA9B4981}" type="parTrans" cxnId="{1ADAA2DD-747A-48C7-BB88-33E41AE2C07A}">
      <dgm:prSet/>
      <dgm:spPr/>
      <dgm:t>
        <a:bodyPr/>
        <a:lstStyle/>
        <a:p>
          <a:endParaRPr lang="fr-BE"/>
        </a:p>
      </dgm:t>
    </dgm:pt>
    <dgm:pt modelId="{74DD8791-C0C2-4CBB-9CAF-4E17158C8C3C}" type="sibTrans" cxnId="{1ADAA2DD-747A-48C7-BB88-33E41AE2C07A}">
      <dgm:prSet/>
      <dgm:spPr/>
      <dgm:t>
        <a:bodyPr/>
        <a:lstStyle/>
        <a:p>
          <a:endParaRPr lang="fr-BE"/>
        </a:p>
      </dgm:t>
    </dgm:pt>
    <dgm:pt modelId="{84523CB7-9053-43AA-ABA1-142AC23F8D02}">
      <dgm:prSet phldrT="[Texte]"/>
      <dgm:spPr/>
      <dgm:t>
        <a:bodyPr/>
        <a:lstStyle/>
        <a:p>
          <a:r>
            <a:rPr lang="fr-BE" dirty="0"/>
            <a:t>Partage des données et restitution</a:t>
          </a:r>
        </a:p>
      </dgm:t>
    </dgm:pt>
    <dgm:pt modelId="{A60209BA-6EFB-42DE-A0CB-3AB4F1EDF45F}" type="parTrans" cxnId="{26A317FC-60A5-43AE-A027-9A1F8013DD8F}">
      <dgm:prSet/>
      <dgm:spPr/>
      <dgm:t>
        <a:bodyPr/>
        <a:lstStyle/>
        <a:p>
          <a:endParaRPr lang="fr-BE"/>
        </a:p>
      </dgm:t>
    </dgm:pt>
    <dgm:pt modelId="{5A735075-5686-4052-B536-C255A940AB85}" type="sibTrans" cxnId="{26A317FC-60A5-43AE-A027-9A1F8013DD8F}">
      <dgm:prSet/>
      <dgm:spPr/>
      <dgm:t>
        <a:bodyPr/>
        <a:lstStyle/>
        <a:p>
          <a:endParaRPr lang="fr-BE"/>
        </a:p>
      </dgm:t>
    </dgm:pt>
    <dgm:pt modelId="{9C5EA3AC-E356-411A-BB9C-FC8A2B638FE8}" type="pres">
      <dgm:prSet presAssocID="{BAC48EE4-8CBD-48A3-A2AF-1004321070ED}" presName="CompostProcess" presStyleCnt="0">
        <dgm:presLayoutVars>
          <dgm:dir/>
          <dgm:resizeHandles val="exact"/>
        </dgm:presLayoutVars>
      </dgm:prSet>
      <dgm:spPr/>
    </dgm:pt>
    <dgm:pt modelId="{C5C50B74-9D08-49FE-AE95-30FCFA49172E}" type="pres">
      <dgm:prSet presAssocID="{BAC48EE4-8CBD-48A3-A2AF-1004321070ED}" presName="arrow" presStyleLbl="bgShp" presStyleIdx="0" presStyleCnt="1" custLinFactNeighborX="-1204" custLinFactNeighborY="-2645"/>
      <dgm:spPr/>
    </dgm:pt>
    <dgm:pt modelId="{6D8BC329-A41E-4B05-8C1E-85914A70EB2A}" type="pres">
      <dgm:prSet presAssocID="{BAC48EE4-8CBD-48A3-A2AF-1004321070ED}" presName="linearProcess" presStyleCnt="0"/>
      <dgm:spPr/>
    </dgm:pt>
    <dgm:pt modelId="{B0C538E7-8242-431D-A519-EF5BBDB7E0CF}" type="pres">
      <dgm:prSet presAssocID="{7353226D-AB12-46A9-AE28-F877EE5F315C}" presName="textNode" presStyleLbl="node1" presStyleIdx="0" presStyleCnt="3">
        <dgm:presLayoutVars>
          <dgm:bulletEnabled val="1"/>
        </dgm:presLayoutVars>
      </dgm:prSet>
      <dgm:spPr/>
    </dgm:pt>
    <dgm:pt modelId="{24420297-90E2-4A90-B418-7BB675A93637}" type="pres">
      <dgm:prSet presAssocID="{F3B87819-A02B-42AC-9CD2-B2063A867291}" presName="sibTrans" presStyleCnt="0"/>
      <dgm:spPr/>
    </dgm:pt>
    <dgm:pt modelId="{245A5B6A-1563-4F56-B3BC-D037D9574E05}" type="pres">
      <dgm:prSet presAssocID="{E6A47A35-F5B8-4123-8EE5-CBD61A7370AE}" presName="textNode" presStyleLbl="node1" presStyleIdx="1" presStyleCnt="3">
        <dgm:presLayoutVars>
          <dgm:bulletEnabled val="1"/>
        </dgm:presLayoutVars>
      </dgm:prSet>
      <dgm:spPr/>
    </dgm:pt>
    <dgm:pt modelId="{EC0EC7EC-2DC1-40D8-8446-DEF7EAFCAAE7}" type="pres">
      <dgm:prSet presAssocID="{74DD8791-C0C2-4CBB-9CAF-4E17158C8C3C}" presName="sibTrans" presStyleCnt="0"/>
      <dgm:spPr/>
    </dgm:pt>
    <dgm:pt modelId="{6A1BDB8A-47BB-44AC-B857-4EE2538AC882}" type="pres">
      <dgm:prSet presAssocID="{84523CB7-9053-43AA-ABA1-142AC23F8D02}" presName="textNode" presStyleLbl="node1" presStyleIdx="2" presStyleCnt="3">
        <dgm:presLayoutVars>
          <dgm:bulletEnabled val="1"/>
        </dgm:presLayoutVars>
      </dgm:prSet>
      <dgm:spPr/>
    </dgm:pt>
  </dgm:ptLst>
  <dgm:cxnLst>
    <dgm:cxn modelId="{9F523F1E-F796-4C17-8363-794A0856030C}" type="presOf" srcId="{7353226D-AB12-46A9-AE28-F877EE5F315C}" destId="{B0C538E7-8242-431D-A519-EF5BBDB7E0CF}" srcOrd="0" destOrd="0" presId="urn:microsoft.com/office/officeart/2005/8/layout/hProcess9"/>
    <dgm:cxn modelId="{FBE24736-7AB4-48C8-ABA9-1B44B3842065}" type="presOf" srcId="{E6A47A35-F5B8-4123-8EE5-CBD61A7370AE}" destId="{245A5B6A-1563-4F56-B3BC-D037D9574E05}" srcOrd="0" destOrd="0" presId="urn:microsoft.com/office/officeart/2005/8/layout/hProcess9"/>
    <dgm:cxn modelId="{38CE5037-C962-44A1-8D11-9D614C86F955}" srcId="{BAC48EE4-8CBD-48A3-A2AF-1004321070ED}" destId="{7353226D-AB12-46A9-AE28-F877EE5F315C}" srcOrd="0" destOrd="0" parTransId="{72424885-B974-4FD2-99FD-81AA3AB33068}" sibTransId="{F3B87819-A02B-42AC-9CD2-B2063A867291}"/>
    <dgm:cxn modelId="{D55F7B40-B151-4B4C-BAB9-AF33B02A1F5F}" type="presOf" srcId="{84523CB7-9053-43AA-ABA1-142AC23F8D02}" destId="{6A1BDB8A-47BB-44AC-B857-4EE2538AC882}" srcOrd="0" destOrd="0" presId="urn:microsoft.com/office/officeart/2005/8/layout/hProcess9"/>
    <dgm:cxn modelId="{FFBB78D0-6FA8-4326-9E4F-27CC4629FF59}" type="presOf" srcId="{BAC48EE4-8CBD-48A3-A2AF-1004321070ED}" destId="{9C5EA3AC-E356-411A-BB9C-FC8A2B638FE8}" srcOrd="0" destOrd="0" presId="urn:microsoft.com/office/officeart/2005/8/layout/hProcess9"/>
    <dgm:cxn modelId="{1ADAA2DD-747A-48C7-BB88-33E41AE2C07A}" srcId="{BAC48EE4-8CBD-48A3-A2AF-1004321070ED}" destId="{E6A47A35-F5B8-4123-8EE5-CBD61A7370AE}" srcOrd="1" destOrd="0" parTransId="{E02DC2CB-183B-4403-8AD8-3677BA9B4981}" sibTransId="{74DD8791-C0C2-4CBB-9CAF-4E17158C8C3C}"/>
    <dgm:cxn modelId="{26A317FC-60A5-43AE-A027-9A1F8013DD8F}" srcId="{BAC48EE4-8CBD-48A3-A2AF-1004321070ED}" destId="{84523CB7-9053-43AA-ABA1-142AC23F8D02}" srcOrd="2" destOrd="0" parTransId="{A60209BA-6EFB-42DE-A0CB-3AB4F1EDF45F}" sibTransId="{5A735075-5686-4052-B536-C255A940AB85}"/>
    <dgm:cxn modelId="{A759594D-7EB4-4991-AE52-2949D405B4C6}" type="presParOf" srcId="{9C5EA3AC-E356-411A-BB9C-FC8A2B638FE8}" destId="{C5C50B74-9D08-49FE-AE95-30FCFA49172E}" srcOrd="0" destOrd="0" presId="urn:microsoft.com/office/officeart/2005/8/layout/hProcess9"/>
    <dgm:cxn modelId="{9BFCA199-1471-4848-8227-CF66EF2F9314}" type="presParOf" srcId="{9C5EA3AC-E356-411A-BB9C-FC8A2B638FE8}" destId="{6D8BC329-A41E-4B05-8C1E-85914A70EB2A}" srcOrd="1" destOrd="0" presId="urn:microsoft.com/office/officeart/2005/8/layout/hProcess9"/>
    <dgm:cxn modelId="{75E19581-95C7-4610-A681-91F8AD1D1AAB}" type="presParOf" srcId="{6D8BC329-A41E-4B05-8C1E-85914A70EB2A}" destId="{B0C538E7-8242-431D-A519-EF5BBDB7E0CF}" srcOrd="0" destOrd="0" presId="urn:microsoft.com/office/officeart/2005/8/layout/hProcess9"/>
    <dgm:cxn modelId="{594D5678-3F55-4499-B272-5FF4FB7AAE1C}" type="presParOf" srcId="{6D8BC329-A41E-4B05-8C1E-85914A70EB2A}" destId="{24420297-90E2-4A90-B418-7BB675A93637}" srcOrd="1" destOrd="0" presId="urn:microsoft.com/office/officeart/2005/8/layout/hProcess9"/>
    <dgm:cxn modelId="{DE342E89-146D-49C6-A831-8BDC0CD591C3}" type="presParOf" srcId="{6D8BC329-A41E-4B05-8C1E-85914A70EB2A}" destId="{245A5B6A-1563-4F56-B3BC-D037D9574E05}" srcOrd="2" destOrd="0" presId="urn:microsoft.com/office/officeart/2005/8/layout/hProcess9"/>
    <dgm:cxn modelId="{26CB3A35-9971-4727-8F2F-71BCC40DF277}" type="presParOf" srcId="{6D8BC329-A41E-4B05-8C1E-85914A70EB2A}" destId="{EC0EC7EC-2DC1-40D8-8446-DEF7EAFCAAE7}" srcOrd="3" destOrd="0" presId="urn:microsoft.com/office/officeart/2005/8/layout/hProcess9"/>
    <dgm:cxn modelId="{9CAFFD76-705B-4D0F-BFA9-4A2D7EE40657}" type="presParOf" srcId="{6D8BC329-A41E-4B05-8C1E-85914A70EB2A}" destId="{6A1BDB8A-47BB-44AC-B857-4EE2538AC882}"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0B75829-7597-4618-BCCB-09C030DA4CF7}" type="doc">
      <dgm:prSet loTypeId="urn:microsoft.com/office/officeart/2005/8/layout/hList6" loCatId="list" qsTypeId="urn:microsoft.com/office/officeart/2005/8/quickstyle/simple1" qsCatId="simple" csTypeId="urn:microsoft.com/office/officeart/2005/8/colors/colorful1#2" csCatId="colorful" phldr="1"/>
      <dgm:spPr/>
      <dgm:t>
        <a:bodyPr/>
        <a:lstStyle/>
        <a:p>
          <a:endParaRPr lang="fr-BE"/>
        </a:p>
      </dgm:t>
    </dgm:pt>
    <dgm:pt modelId="{4800DF52-91BC-4032-A2F5-D30836249965}">
      <dgm:prSet phldrT="[Texte]" custT="1"/>
      <dgm:spPr/>
      <dgm:t>
        <a:bodyPr/>
        <a:lstStyle/>
        <a:p>
          <a:r>
            <a:rPr lang="fr-BE" sz="2000" b="1" u="sng" dirty="0"/>
            <a:t>Axe III: Monitoring </a:t>
          </a:r>
        </a:p>
      </dgm:t>
    </dgm:pt>
    <dgm:pt modelId="{D072C3C5-C790-4176-AF44-5AAEDA9F68BA}" type="parTrans" cxnId="{23ADC7AB-163E-48EA-8F89-7E3FE58244A4}">
      <dgm:prSet/>
      <dgm:spPr/>
      <dgm:t>
        <a:bodyPr/>
        <a:lstStyle/>
        <a:p>
          <a:endParaRPr lang="fr-BE"/>
        </a:p>
      </dgm:t>
    </dgm:pt>
    <dgm:pt modelId="{F0F9F0E7-70E8-4494-AEE8-60298F14D1B6}" type="sibTrans" cxnId="{23ADC7AB-163E-48EA-8F89-7E3FE58244A4}">
      <dgm:prSet/>
      <dgm:spPr/>
      <dgm:t>
        <a:bodyPr/>
        <a:lstStyle/>
        <a:p>
          <a:endParaRPr lang="fr-BE"/>
        </a:p>
      </dgm:t>
    </dgm:pt>
    <dgm:pt modelId="{94C7EBC2-02CB-460D-9A25-681CE797804C}">
      <dgm:prSet phldrT="[Texte]" custT="1"/>
      <dgm:spPr/>
      <dgm:t>
        <a:bodyPr/>
        <a:lstStyle/>
        <a:p>
          <a:r>
            <a:rPr lang="fr-BE" sz="1600"/>
            <a:t>Capitalisation des résultats</a:t>
          </a:r>
        </a:p>
      </dgm:t>
    </dgm:pt>
    <dgm:pt modelId="{79D5684A-D378-48E9-8C3A-4190B96B38CF}" type="parTrans" cxnId="{A1BEC308-0E8F-432A-93E6-FCC943426721}">
      <dgm:prSet/>
      <dgm:spPr/>
      <dgm:t>
        <a:bodyPr/>
        <a:lstStyle/>
        <a:p>
          <a:endParaRPr lang="fr-BE"/>
        </a:p>
      </dgm:t>
    </dgm:pt>
    <dgm:pt modelId="{F8A8E060-47AA-4EE5-A958-B8D34415E574}" type="sibTrans" cxnId="{A1BEC308-0E8F-432A-93E6-FCC943426721}">
      <dgm:prSet/>
      <dgm:spPr/>
      <dgm:t>
        <a:bodyPr/>
        <a:lstStyle/>
        <a:p>
          <a:endParaRPr lang="fr-BE"/>
        </a:p>
      </dgm:t>
    </dgm:pt>
    <dgm:pt modelId="{C7527823-9CB2-4528-A700-5AB20F1F248A}">
      <dgm:prSet phldrT="[Texte]" custT="1"/>
      <dgm:spPr/>
      <dgm:t>
        <a:bodyPr/>
        <a:lstStyle/>
        <a:p>
          <a:r>
            <a:rPr lang="fr-BE" sz="2000" b="1" u="sng" dirty="0"/>
            <a:t>Axe IV: Mobilisation </a:t>
          </a:r>
        </a:p>
      </dgm:t>
    </dgm:pt>
    <dgm:pt modelId="{7497E291-23F6-408E-9291-41EB3A50D905}" type="parTrans" cxnId="{B8EDB91F-86BC-4118-A940-C7EE7F851A6C}">
      <dgm:prSet/>
      <dgm:spPr/>
      <dgm:t>
        <a:bodyPr/>
        <a:lstStyle/>
        <a:p>
          <a:endParaRPr lang="fr-BE"/>
        </a:p>
      </dgm:t>
    </dgm:pt>
    <dgm:pt modelId="{E95087D7-09F4-41D7-82B4-142C86E5385A}" type="sibTrans" cxnId="{B8EDB91F-86BC-4118-A940-C7EE7F851A6C}">
      <dgm:prSet/>
      <dgm:spPr/>
      <dgm:t>
        <a:bodyPr/>
        <a:lstStyle/>
        <a:p>
          <a:endParaRPr lang="fr-BE"/>
        </a:p>
      </dgm:t>
    </dgm:pt>
    <dgm:pt modelId="{1B2C4A60-43CB-47F2-909C-A1464AB9CB80}">
      <dgm:prSet phldrT="[Texte]" custT="1"/>
      <dgm:spPr/>
      <dgm:t>
        <a:bodyPr/>
        <a:lstStyle/>
        <a:p>
          <a:r>
            <a:rPr lang="fr-BE" sz="1600"/>
            <a:t>Mise en réseau</a:t>
          </a:r>
        </a:p>
      </dgm:t>
    </dgm:pt>
    <dgm:pt modelId="{21DCFF90-5C27-4851-8C65-42889C0AFFD1}" type="parTrans" cxnId="{BEC62B57-05AB-4AC9-B6C1-98E5633A28D4}">
      <dgm:prSet/>
      <dgm:spPr/>
      <dgm:t>
        <a:bodyPr/>
        <a:lstStyle/>
        <a:p>
          <a:endParaRPr lang="fr-BE"/>
        </a:p>
      </dgm:t>
    </dgm:pt>
    <dgm:pt modelId="{5707579B-31EF-4A70-9869-0C8B7606FE7B}" type="sibTrans" cxnId="{BEC62B57-05AB-4AC9-B6C1-98E5633A28D4}">
      <dgm:prSet/>
      <dgm:spPr/>
      <dgm:t>
        <a:bodyPr/>
        <a:lstStyle/>
        <a:p>
          <a:endParaRPr lang="fr-BE"/>
        </a:p>
      </dgm:t>
    </dgm:pt>
    <dgm:pt modelId="{1DB6D905-6BA3-4C0A-896A-CB73A6EE991F}">
      <dgm:prSet phldrT="[Texte]" custT="1"/>
      <dgm:spPr/>
      <dgm:t>
        <a:bodyPr/>
        <a:lstStyle/>
        <a:p>
          <a:r>
            <a:rPr lang="fr-BE" sz="2000" b="1" u="sng" dirty="0"/>
            <a:t>Axe V: diffusion information</a:t>
          </a:r>
        </a:p>
      </dgm:t>
    </dgm:pt>
    <dgm:pt modelId="{B9DAA9A5-E81B-4D81-89DE-E189D8A4A678}" type="parTrans" cxnId="{60FA3A6B-620D-4E4F-9844-14B040B02A31}">
      <dgm:prSet/>
      <dgm:spPr/>
      <dgm:t>
        <a:bodyPr/>
        <a:lstStyle/>
        <a:p>
          <a:endParaRPr lang="fr-BE"/>
        </a:p>
      </dgm:t>
    </dgm:pt>
    <dgm:pt modelId="{E02BF0A1-1343-4C24-8DEF-141FD5D9E728}" type="sibTrans" cxnId="{60FA3A6B-620D-4E4F-9844-14B040B02A31}">
      <dgm:prSet/>
      <dgm:spPr/>
      <dgm:t>
        <a:bodyPr/>
        <a:lstStyle/>
        <a:p>
          <a:endParaRPr lang="fr-BE"/>
        </a:p>
      </dgm:t>
    </dgm:pt>
    <dgm:pt modelId="{C132EF17-4331-4D4E-AAB7-B0F03F054369}">
      <dgm:prSet phldrT="[Texte]" custT="1"/>
      <dgm:spPr/>
      <dgm:t>
        <a:bodyPr/>
        <a:lstStyle/>
        <a:p>
          <a:r>
            <a:rPr lang="fr-BE" sz="1600" dirty="0"/>
            <a:t>Diffusion au réseau</a:t>
          </a:r>
        </a:p>
      </dgm:t>
    </dgm:pt>
    <dgm:pt modelId="{A32857DA-FA41-461F-90B6-0D5AC6B5FC73}" type="parTrans" cxnId="{CD648536-34F9-41C0-8ABC-F66F8718B518}">
      <dgm:prSet/>
      <dgm:spPr/>
      <dgm:t>
        <a:bodyPr/>
        <a:lstStyle/>
        <a:p>
          <a:endParaRPr lang="fr-BE"/>
        </a:p>
      </dgm:t>
    </dgm:pt>
    <dgm:pt modelId="{862BB3AF-5750-4961-BB69-DC818729814B}" type="sibTrans" cxnId="{CD648536-34F9-41C0-8ABC-F66F8718B518}">
      <dgm:prSet/>
      <dgm:spPr/>
      <dgm:t>
        <a:bodyPr/>
        <a:lstStyle/>
        <a:p>
          <a:endParaRPr lang="fr-BE"/>
        </a:p>
      </dgm:t>
    </dgm:pt>
    <dgm:pt modelId="{8DF9365B-6732-4582-887F-CA58DEEC4349}">
      <dgm:prSet custT="1"/>
      <dgm:spPr/>
      <dgm:t>
        <a:bodyPr/>
        <a:lstStyle/>
        <a:p>
          <a:r>
            <a:rPr lang="fr-BE" sz="2000" b="1" u="sng" dirty="0"/>
            <a:t>Axe II: Soutien financier </a:t>
          </a:r>
        </a:p>
      </dgm:t>
    </dgm:pt>
    <dgm:pt modelId="{1F4B68F5-E30B-4100-BF82-2473BB8889AD}" type="parTrans" cxnId="{2135F528-B4F2-4820-93B6-28A770500BA1}">
      <dgm:prSet/>
      <dgm:spPr/>
      <dgm:t>
        <a:bodyPr/>
        <a:lstStyle/>
        <a:p>
          <a:endParaRPr lang="fr-BE"/>
        </a:p>
      </dgm:t>
    </dgm:pt>
    <dgm:pt modelId="{01CD5116-B9E4-4880-85FF-111635E0CA26}" type="sibTrans" cxnId="{2135F528-B4F2-4820-93B6-28A770500BA1}">
      <dgm:prSet/>
      <dgm:spPr/>
      <dgm:t>
        <a:bodyPr/>
        <a:lstStyle/>
        <a:p>
          <a:endParaRPr lang="fr-BE"/>
        </a:p>
      </dgm:t>
    </dgm:pt>
    <dgm:pt modelId="{510C6DB3-F5DE-46E1-A32F-106DF36C83DE}">
      <dgm:prSet custT="1"/>
      <dgm:spPr/>
      <dgm:t>
        <a:bodyPr/>
        <a:lstStyle/>
        <a:p>
          <a:r>
            <a:rPr lang="fr-BE" sz="2000" b="1" u="sng" dirty="0"/>
            <a:t>Axe I</a:t>
          </a:r>
          <a:r>
            <a:rPr lang="fr-BE" sz="2000" b="1" dirty="0"/>
            <a:t> : </a:t>
          </a:r>
          <a:r>
            <a:rPr lang="fr-BE" sz="2000" b="1" u="sng" dirty="0"/>
            <a:t>Accompagnement technique</a:t>
          </a:r>
        </a:p>
      </dgm:t>
    </dgm:pt>
    <dgm:pt modelId="{70EB487F-AA22-43B0-BB61-AB05451B0850}" type="parTrans" cxnId="{A43F0890-2B85-4876-BBD5-652E7AEE05F2}">
      <dgm:prSet/>
      <dgm:spPr/>
      <dgm:t>
        <a:bodyPr/>
        <a:lstStyle/>
        <a:p>
          <a:endParaRPr lang="fr-BE"/>
        </a:p>
      </dgm:t>
    </dgm:pt>
    <dgm:pt modelId="{FAA63937-9F6C-4122-8693-74624473F5C6}" type="sibTrans" cxnId="{A43F0890-2B85-4876-BBD5-652E7AEE05F2}">
      <dgm:prSet/>
      <dgm:spPr/>
      <dgm:t>
        <a:bodyPr/>
        <a:lstStyle/>
        <a:p>
          <a:endParaRPr lang="fr-BE"/>
        </a:p>
      </dgm:t>
    </dgm:pt>
    <dgm:pt modelId="{F1915984-36B9-47B3-8AEF-A1E2E0234A55}">
      <dgm:prSet custT="1"/>
      <dgm:spPr/>
      <dgm:t>
        <a:bodyPr/>
        <a:lstStyle/>
        <a:p>
          <a:r>
            <a:rPr lang="fr-BE" sz="1600" dirty="0"/>
            <a:t>Outils</a:t>
          </a:r>
        </a:p>
      </dgm:t>
    </dgm:pt>
    <dgm:pt modelId="{AFAC4362-9FC2-42C1-9EEB-C3078B5FB11C}" type="parTrans" cxnId="{729BC00A-80B2-4BC4-979C-48E9BF52E634}">
      <dgm:prSet/>
      <dgm:spPr/>
      <dgm:t>
        <a:bodyPr/>
        <a:lstStyle/>
        <a:p>
          <a:endParaRPr lang="fr-BE"/>
        </a:p>
      </dgm:t>
    </dgm:pt>
    <dgm:pt modelId="{DC33F9AD-4D09-4956-942B-D6FFF058D91D}" type="sibTrans" cxnId="{729BC00A-80B2-4BC4-979C-48E9BF52E634}">
      <dgm:prSet/>
      <dgm:spPr/>
      <dgm:t>
        <a:bodyPr/>
        <a:lstStyle/>
        <a:p>
          <a:endParaRPr lang="fr-BE"/>
        </a:p>
      </dgm:t>
    </dgm:pt>
    <dgm:pt modelId="{6B911243-31F7-420C-BD18-7DA1CF487E18}">
      <dgm:prSet custT="1"/>
      <dgm:spPr/>
      <dgm:t>
        <a:bodyPr/>
        <a:lstStyle/>
        <a:p>
          <a:r>
            <a:rPr lang="fr-BE" sz="1600" dirty="0"/>
            <a:t>Données bilan NRJ, Facteurs d’émissions</a:t>
          </a:r>
        </a:p>
      </dgm:t>
    </dgm:pt>
    <dgm:pt modelId="{56A739C3-35BE-4901-A0AF-1E0CFD11001A}" type="parTrans" cxnId="{AB2CCAF3-CD15-4CF7-823D-FCEA5B4172F2}">
      <dgm:prSet/>
      <dgm:spPr/>
      <dgm:t>
        <a:bodyPr/>
        <a:lstStyle/>
        <a:p>
          <a:endParaRPr lang="fr-BE"/>
        </a:p>
      </dgm:t>
    </dgm:pt>
    <dgm:pt modelId="{6AAC7C0D-37C5-4BF1-8AE6-9FE159B8B38E}" type="sibTrans" cxnId="{AB2CCAF3-CD15-4CF7-823D-FCEA5B4172F2}">
      <dgm:prSet/>
      <dgm:spPr/>
      <dgm:t>
        <a:bodyPr/>
        <a:lstStyle/>
        <a:p>
          <a:endParaRPr lang="fr-BE"/>
        </a:p>
      </dgm:t>
    </dgm:pt>
    <dgm:pt modelId="{0D1852F9-FA82-40F1-AFCB-5AB2D5981EBD}">
      <dgm:prSet custT="1"/>
      <dgm:spPr/>
      <dgm:t>
        <a:bodyPr/>
        <a:lstStyle/>
        <a:p>
          <a:r>
            <a:rPr lang="fr-BE" sz="1600" dirty="0"/>
            <a:t>Subventions (conseillers NRJ, facilitateurs, UVCW, etc.)</a:t>
          </a:r>
        </a:p>
      </dgm:t>
    </dgm:pt>
    <dgm:pt modelId="{51823142-449C-4925-B829-058FB68C018E}" type="parTrans" cxnId="{00F9905E-1B22-4031-809E-E9376CD2C7C2}">
      <dgm:prSet/>
      <dgm:spPr/>
      <dgm:t>
        <a:bodyPr/>
        <a:lstStyle/>
        <a:p>
          <a:endParaRPr lang="fr-BE"/>
        </a:p>
      </dgm:t>
    </dgm:pt>
    <dgm:pt modelId="{4DCBE3D7-1A4F-4645-B5EE-BCB927C6B29C}" type="sibTrans" cxnId="{00F9905E-1B22-4031-809E-E9376CD2C7C2}">
      <dgm:prSet/>
      <dgm:spPr/>
      <dgm:t>
        <a:bodyPr/>
        <a:lstStyle/>
        <a:p>
          <a:endParaRPr lang="fr-BE"/>
        </a:p>
      </dgm:t>
    </dgm:pt>
    <dgm:pt modelId="{F287D37F-3A3D-4DDB-A3C3-0E0904978992}">
      <dgm:prSet custT="1"/>
      <dgm:spPr/>
      <dgm:t>
        <a:bodyPr/>
        <a:lstStyle/>
        <a:p>
          <a:r>
            <a:rPr lang="fr-BE" sz="1600" dirty="0"/>
            <a:t>Informations sur les subsides européens…</a:t>
          </a:r>
        </a:p>
      </dgm:t>
    </dgm:pt>
    <dgm:pt modelId="{C4526A57-CE6E-432C-892B-C90442B93867}" type="parTrans" cxnId="{32573F8B-6B8D-451A-A5DA-4550AE1A090A}">
      <dgm:prSet/>
      <dgm:spPr/>
      <dgm:t>
        <a:bodyPr/>
        <a:lstStyle/>
        <a:p>
          <a:endParaRPr lang="fr-BE"/>
        </a:p>
      </dgm:t>
    </dgm:pt>
    <dgm:pt modelId="{7504D1CB-90EB-476D-B424-4E3AF282061B}" type="sibTrans" cxnId="{32573F8B-6B8D-451A-A5DA-4550AE1A090A}">
      <dgm:prSet/>
      <dgm:spPr/>
      <dgm:t>
        <a:bodyPr/>
        <a:lstStyle/>
        <a:p>
          <a:endParaRPr lang="fr-BE"/>
        </a:p>
      </dgm:t>
    </dgm:pt>
    <dgm:pt modelId="{F844D135-EB22-4BE5-A69B-829323FAFFCA}">
      <dgm:prSet phldrT="[Texte]" custT="1"/>
      <dgm:spPr/>
      <dgm:t>
        <a:bodyPr/>
        <a:lstStyle/>
        <a:p>
          <a:r>
            <a:rPr lang="fr-BE" sz="1600"/>
            <a:t>Rapportage obligatoire </a:t>
          </a:r>
        </a:p>
      </dgm:t>
    </dgm:pt>
    <dgm:pt modelId="{C50E2726-4BA3-4EDE-AFF7-3ACB3B44ABA4}" type="parTrans" cxnId="{529F9C01-7F1A-4F89-A7D1-293FA8B5B51B}">
      <dgm:prSet/>
      <dgm:spPr/>
      <dgm:t>
        <a:bodyPr/>
        <a:lstStyle/>
        <a:p>
          <a:endParaRPr lang="fr-BE"/>
        </a:p>
      </dgm:t>
    </dgm:pt>
    <dgm:pt modelId="{2B33FC09-D069-4362-A3E8-AC2D117EB668}" type="sibTrans" cxnId="{529F9C01-7F1A-4F89-A7D1-293FA8B5B51B}">
      <dgm:prSet/>
      <dgm:spPr/>
      <dgm:t>
        <a:bodyPr/>
        <a:lstStyle/>
        <a:p>
          <a:endParaRPr lang="fr-BE"/>
        </a:p>
      </dgm:t>
    </dgm:pt>
    <dgm:pt modelId="{71241294-9BF8-41FE-93A8-971A46573AC3}">
      <dgm:prSet phldrT="[Texte]" custT="1"/>
      <dgm:spPr/>
      <dgm:t>
        <a:bodyPr/>
        <a:lstStyle/>
        <a:p>
          <a:r>
            <a:rPr lang="fr-BE" sz="1600"/>
            <a:t>Séances d'informations </a:t>
          </a:r>
        </a:p>
      </dgm:t>
    </dgm:pt>
    <dgm:pt modelId="{756DEDCE-DD9A-438B-BB71-37D8F6ED6DC1}" type="parTrans" cxnId="{E7D1F292-6A9A-4F3B-B204-FAD543D6670C}">
      <dgm:prSet/>
      <dgm:spPr/>
      <dgm:t>
        <a:bodyPr/>
        <a:lstStyle/>
        <a:p>
          <a:endParaRPr lang="fr-BE"/>
        </a:p>
      </dgm:t>
    </dgm:pt>
    <dgm:pt modelId="{7C38B2D8-F628-46CF-AE00-CAA0894F1BB1}" type="sibTrans" cxnId="{E7D1F292-6A9A-4F3B-B204-FAD543D6670C}">
      <dgm:prSet/>
      <dgm:spPr/>
      <dgm:t>
        <a:bodyPr/>
        <a:lstStyle/>
        <a:p>
          <a:endParaRPr lang="fr-BE"/>
        </a:p>
      </dgm:t>
    </dgm:pt>
    <dgm:pt modelId="{326A99D3-E9BF-4DEB-A151-1C34E76AF356}">
      <dgm:prSet phldrT="[Texte]" custT="1"/>
      <dgm:spPr/>
      <dgm:t>
        <a:bodyPr/>
        <a:lstStyle/>
        <a:p>
          <a:r>
            <a:rPr lang="fr-BE" sz="1600" dirty="0"/>
            <a:t>Bonnes pratiques</a:t>
          </a:r>
        </a:p>
      </dgm:t>
    </dgm:pt>
    <dgm:pt modelId="{57B4B23D-E2EF-4399-B498-A9C158A935FE}" type="parTrans" cxnId="{D3373B93-F7C8-451D-988D-8CD4F67DD908}">
      <dgm:prSet/>
      <dgm:spPr/>
      <dgm:t>
        <a:bodyPr/>
        <a:lstStyle/>
        <a:p>
          <a:endParaRPr lang="fr-BE"/>
        </a:p>
      </dgm:t>
    </dgm:pt>
    <dgm:pt modelId="{C0A1961C-643D-4FF3-86DD-96AB75A8CE9A}" type="sibTrans" cxnId="{D3373B93-F7C8-451D-988D-8CD4F67DD908}">
      <dgm:prSet/>
      <dgm:spPr/>
      <dgm:t>
        <a:bodyPr/>
        <a:lstStyle/>
        <a:p>
          <a:endParaRPr lang="fr-BE"/>
        </a:p>
      </dgm:t>
    </dgm:pt>
    <dgm:pt modelId="{6D467B35-D2DE-4CCE-AF14-738E42B6AD12}">
      <dgm:prSet custT="1"/>
      <dgm:spPr/>
      <dgm:t>
        <a:bodyPr/>
        <a:lstStyle/>
        <a:p>
          <a:r>
            <a:rPr lang="fr-BE" sz="1600" dirty="0"/>
            <a:t>Appel à projets dédiés aux communes POLLEC</a:t>
          </a:r>
        </a:p>
      </dgm:t>
    </dgm:pt>
    <dgm:pt modelId="{02B27526-E8DC-4805-B9F3-232444DC9157}" type="parTrans" cxnId="{6FDDE4C5-7973-4807-BD1A-9D7F5318EFF2}">
      <dgm:prSet/>
      <dgm:spPr/>
      <dgm:t>
        <a:bodyPr/>
        <a:lstStyle/>
        <a:p>
          <a:endParaRPr lang="fr-BE"/>
        </a:p>
      </dgm:t>
    </dgm:pt>
    <dgm:pt modelId="{62C749DF-E8D9-45F6-B1F7-D4BF1BA476AD}" type="sibTrans" cxnId="{6FDDE4C5-7973-4807-BD1A-9D7F5318EFF2}">
      <dgm:prSet/>
      <dgm:spPr/>
      <dgm:t>
        <a:bodyPr/>
        <a:lstStyle/>
        <a:p>
          <a:endParaRPr lang="fr-BE"/>
        </a:p>
      </dgm:t>
    </dgm:pt>
    <dgm:pt modelId="{FA02F62D-B147-4467-B030-118873729285}">
      <dgm:prSet phldrT="[Texte]" custT="1"/>
      <dgm:spPr/>
      <dgm:t>
        <a:bodyPr/>
        <a:lstStyle/>
        <a:p>
          <a:r>
            <a:rPr lang="fr-BE" sz="1600" dirty="0"/>
            <a:t>Plateforme web</a:t>
          </a:r>
        </a:p>
      </dgm:t>
    </dgm:pt>
    <dgm:pt modelId="{9739F8F1-F7A0-4892-83CC-26A6F7F6107A}" type="parTrans" cxnId="{6B49949F-FD80-4005-8ECF-D7FC18B95029}">
      <dgm:prSet/>
      <dgm:spPr/>
    </dgm:pt>
    <dgm:pt modelId="{699E93C8-6DD2-4312-A760-AB019EA6747D}" type="sibTrans" cxnId="{6B49949F-FD80-4005-8ECF-D7FC18B95029}">
      <dgm:prSet/>
      <dgm:spPr/>
    </dgm:pt>
    <dgm:pt modelId="{8FE1595F-C840-44DE-97F9-83A0042DCBC9}" type="pres">
      <dgm:prSet presAssocID="{90B75829-7597-4618-BCCB-09C030DA4CF7}" presName="Name0" presStyleCnt="0">
        <dgm:presLayoutVars>
          <dgm:dir/>
          <dgm:resizeHandles val="exact"/>
        </dgm:presLayoutVars>
      </dgm:prSet>
      <dgm:spPr/>
    </dgm:pt>
    <dgm:pt modelId="{C69631D8-9FB0-4C89-8D8B-BFD66254F27A}" type="pres">
      <dgm:prSet presAssocID="{510C6DB3-F5DE-46E1-A32F-106DF36C83DE}" presName="node" presStyleLbl="node1" presStyleIdx="0" presStyleCnt="5">
        <dgm:presLayoutVars>
          <dgm:bulletEnabled val="1"/>
        </dgm:presLayoutVars>
      </dgm:prSet>
      <dgm:spPr/>
    </dgm:pt>
    <dgm:pt modelId="{A5BE5EBA-7E88-4088-9D08-2BD3926C4FF1}" type="pres">
      <dgm:prSet presAssocID="{FAA63937-9F6C-4122-8693-74624473F5C6}" presName="sibTrans" presStyleCnt="0"/>
      <dgm:spPr/>
    </dgm:pt>
    <dgm:pt modelId="{2250D7D8-2396-412A-AA9A-8539E8471058}" type="pres">
      <dgm:prSet presAssocID="{8DF9365B-6732-4582-887F-CA58DEEC4349}" presName="node" presStyleLbl="node1" presStyleIdx="1" presStyleCnt="5">
        <dgm:presLayoutVars>
          <dgm:bulletEnabled val="1"/>
        </dgm:presLayoutVars>
      </dgm:prSet>
      <dgm:spPr/>
    </dgm:pt>
    <dgm:pt modelId="{168CF65B-8285-4963-9752-F1A28F328AEC}" type="pres">
      <dgm:prSet presAssocID="{01CD5116-B9E4-4880-85FF-111635E0CA26}" presName="sibTrans" presStyleCnt="0"/>
      <dgm:spPr/>
    </dgm:pt>
    <dgm:pt modelId="{27161D82-3969-4DC2-8010-F37152F1A69A}" type="pres">
      <dgm:prSet presAssocID="{4800DF52-91BC-4032-A2F5-D30836249965}" presName="node" presStyleLbl="node1" presStyleIdx="2" presStyleCnt="5">
        <dgm:presLayoutVars>
          <dgm:bulletEnabled val="1"/>
        </dgm:presLayoutVars>
      </dgm:prSet>
      <dgm:spPr/>
    </dgm:pt>
    <dgm:pt modelId="{12AF6A86-543B-4A91-A198-3D17A3FE9746}" type="pres">
      <dgm:prSet presAssocID="{F0F9F0E7-70E8-4494-AEE8-60298F14D1B6}" presName="sibTrans" presStyleCnt="0"/>
      <dgm:spPr/>
    </dgm:pt>
    <dgm:pt modelId="{70C66781-B159-48D5-97AB-17CBAC33B745}" type="pres">
      <dgm:prSet presAssocID="{C7527823-9CB2-4528-A700-5AB20F1F248A}" presName="node" presStyleLbl="node1" presStyleIdx="3" presStyleCnt="5">
        <dgm:presLayoutVars>
          <dgm:bulletEnabled val="1"/>
        </dgm:presLayoutVars>
      </dgm:prSet>
      <dgm:spPr/>
    </dgm:pt>
    <dgm:pt modelId="{C1F69F13-7482-45CB-9117-80EC9CA3D191}" type="pres">
      <dgm:prSet presAssocID="{E95087D7-09F4-41D7-82B4-142C86E5385A}" presName="sibTrans" presStyleCnt="0"/>
      <dgm:spPr/>
    </dgm:pt>
    <dgm:pt modelId="{71E387C7-73B9-47B3-88C8-B71B9506FED7}" type="pres">
      <dgm:prSet presAssocID="{1DB6D905-6BA3-4C0A-896A-CB73A6EE991F}" presName="node" presStyleLbl="node1" presStyleIdx="4" presStyleCnt="5">
        <dgm:presLayoutVars>
          <dgm:bulletEnabled val="1"/>
        </dgm:presLayoutVars>
      </dgm:prSet>
      <dgm:spPr/>
    </dgm:pt>
  </dgm:ptLst>
  <dgm:cxnLst>
    <dgm:cxn modelId="{529F9C01-7F1A-4F89-A7D1-293FA8B5B51B}" srcId="{4800DF52-91BC-4032-A2F5-D30836249965}" destId="{F844D135-EB22-4BE5-A69B-829323FAFFCA}" srcOrd="1" destOrd="0" parTransId="{C50E2726-4BA3-4EDE-AFF7-3ACB3B44ABA4}" sibTransId="{2B33FC09-D069-4362-A3E8-AC2D117EB668}"/>
    <dgm:cxn modelId="{77C28F04-B11E-40AF-99DA-F3152EF34EE8}" type="presOf" srcId="{C7527823-9CB2-4528-A700-5AB20F1F248A}" destId="{70C66781-B159-48D5-97AB-17CBAC33B745}" srcOrd="0" destOrd="0" presId="urn:microsoft.com/office/officeart/2005/8/layout/hList6"/>
    <dgm:cxn modelId="{C81F0C08-EC17-411F-9883-1AB25780FF1F}" type="presOf" srcId="{F287D37F-3A3D-4DDB-A3C3-0E0904978992}" destId="{2250D7D8-2396-412A-AA9A-8539E8471058}" srcOrd="0" destOrd="2" presId="urn:microsoft.com/office/officeart/2005/8/layout/hList6"/>
    <dgm:cxn modelId="{A1BEC308-0E8F-432A-93E6-FCC943426721}" srcId="{4800DF52-91BC-4032-A2F5-D30836249965}" destId="{94C7EBC2-02CB-460D-9A25-681CE797804C}" srcOrd="0" destOrd="0" parTransId="{79D5684A-D378-48E9-8C3A-4190B96B38CF}" sibTransId="{F8A8E060-47AA-4EE5-A958-B8D34415E574}"/>
    <dgm:cxn modelId="{729BC00A-80B2-4BC4-979C-48E9BF52E634}" srcId="{510C6DB3-F5DE-46E1-A32F-106DF36C83DE}" destId="{F1915984-36B9-47B3-8AEF-A1E2E0234A55}" srcOrd="0" destOrd="0" parTransId="{AFAC4362-9FC2-42C1-9EEB-C3078B5FB11C}" sibTransId="{DC33F9AD-4D09-4956-942B-D6FFF058D91D}"/>
    <dgm:cxn modelId="{7DA71C1E-C3F2-4266-98C2-63054BAF6AB9}" type="presOf" srcId="{C132EF17-4331-4D4E-AAB7-B0F03F054369}" destId="{71E387C7-73B9-47B3-88C8-B71B9506FED7}" srcOrd="0" destOrd="1" presId="urn:microsoft.com/office/officeart/2005/8/layout/hList6"/>
    <dgm:cxn modelId="{B8EDB91F-86BC-4118-A940-C7EE7F851A6C}" srcId="{90B75829-7597-4618-BCCB-09C030DA4CF7}" destId="{C7527823-9CB2-4528-A700-5AB20F1F248A}" srcOrd="3" destOrd="0" parTransId="{7497E291-23F6-408E-9291-41EB3A50D905}" sibTransId="{E95087D7-09F4-41D7-82B4-142C86E5385A}"/>
    <dgm:cxn modelId="{67AAC925-F7BC-466B-A0FC-AD133A5345F8}" type="presOf" srcId="{90B75829-7597-4618-BCCB-09C030DA4CF7}" destId="{8FE1595F-C840-44DE-97F9-83A0042DCBC9}" srcOrd="0" destOrd="0" presId="urn:microsoft.com/office/officeart/2005/8/layout/hList6"/>
    <dgm:cxn modelId="{2135F528-B4F2-4820-93B6-28A770500BA1}" srcId="{90B75829-7597-4618-BCCB-09C030DA4CF7}" destId="{8DF9365B-6732-4582-887F-CA58DEEC4349}" srcOrd="1" destOrd="0" parTransId="{1F4B68F5-E30B-4100-BF82-2473BB8889AD}" sibTransId="{01CD5116-B9E4-4880-85FF-111635E0CA26}"/>
    <dgm:cxn modelId="{CD648536-34F9-41C0-8ABC-F66F8718B518}" srcId="{1DB6D905-6BA3-4C0A-896A-CB73A6EE991F}" destId="{C132EF17-4331-4D4E-AAB7-B0F03F054369}" srcOrd="0" destOrd="0" parTransId="{A32857DA-FA41-461F-90B6-0D5AC6B5FC73}" sibTransId="{862BB3AF-5750-4961-BB69-DC818729814B}"/>
    <dgm:cxn modelId="{49B6F53B-D31B-4A7F-8B36-9896C27FD5B4}" type="presOf" srcId="{FA02F62D-B147-4467-B030-118873729285}" destId="{71E387C7-73B9-47B3-88C8-B71B9506FED7}" srcOrd="0" destOrd="2" presId="urn:microsoft.com/office/officeart/2005/8/layout/hList6"/>
    <dgm:cxn modelId="{00F9905E-1B22-4031-809E-E9376CD2C7C2}" srcId="{510C6DB3-F5DE-46E1-A32F-106DF36C83DE}" destId="{0D1852F9-FA82-40F1-AFCB-5AB2D5981EBD}" srcOrd="2" destOrd="0" parTransId="{51823142-449C-4925-B829-058FB68C018E}" sibTransId="{4DCBE3D7-1A4F-4645-B5EE-BCB927C6B29C}"/>
    <dgm:cxn modelId="{9C04E961-8CB7-466D-B46E-0806FB7CA47E}" type="presOf" srcId="{1DB6D905-6BA3-4C0A-896A-CB73A6EE991F}" destId="{71E387C7-73B9-47B3-88C8-B71B9506FED7}" srcOrd="0" destOrd="0" presId="urn:microsoft.com/office/officeart/2005/8/layout/hList6"/>
    <dgm:cxn modelId="{A33ED767-0341-4CEA-BC59-26C4EBDCF895}" type="presOf" srcId="{71241294-9BF8-41FE-93A8-971A46573AC3}" destId="{70C66781-B159-48D5-97AB-17CBAC33B745}" srcOrd="0" destOrd="2" presId="urn:microsoft.com/office/officeart/2005/8/layout/hList6"/>
    <dgm:cxn modelId="{60FA3A6B-620D-4E4F-9844-14B040B02A31}" srcId="{90B75829-7597-4618-BCCB-09C030DA4CF7}" destId="{1DB6D905-6BA3-4C0A-896A-CB73A6EE991F}" srcOrd="4" destOrd="0" parTransId="{B9DAA9A5-E81B-4D81-89DE-E189D8A4A678}" sibTransId="{E02BF0A1-1343-4C24-8DEF-141FD5D9E728}"/>
    <dgm:cxn modelId="{6D58AA4C-B3AC-4F87-BB3C-4E363E8C7798}" type="presOf" srcId="{1B2C4A60-43CB-47F2-909C-A1464AB9CB80}" destId="{70C66781-B159-48D5-97AB-17CBAC33B745}" srcOrd="0" destOrd="1" presId="urn:microsoft.com/office/officeart/2005/8/layout/hList6"/>
    <dgm:cxn modelId="{523FD46C-C3FE-4CD4-A8A3-B026FFB629D5}" type="presOf" srcId="{4800DF52-91BC-4032-A2F5-D30836249965}" destId="{27161D82-3969-4DC2-8010-F37152F1A69A}" srcOrd="0" destOrd="0" presId="urn:microsoft.com/office/officeart/2005/8/layout/hList6"/>
    <dgm:cxn modelId="{D9175A72-D31A-48DC-830E-8BBBB08082F9}" type="presOf" srcId="{6B911243-31F7-420C-BD18-7DA1CF487E18}" destId="{C69631D8-9FB0-4C89-8D8B-BFD66254F27A}" srcOrd="0" destOrd="2" presId="urn:microsoft.com/office/officeart/2005/8/layout/hList6"/>
    <dgm:cxn modelId="{7EFA7F52-CC1B-4214-A164-9009BE499B14}" type="presOf" srcId="{94C7EBC2-02CB-460D-9A25-681CE797804C}" destId="{27161D82-3969-4DC2-8010-F37152F1A69A}" srcOrd="0" destOrd="1" presId="urn:microsoft.com/office/officeart/2005/8/layout/hList6"/>
    <dgm:cxn modelId="{DB78AE56-5B93-4E8B-A572-EF2F69C93951}" type="presOf" srcId="{0D1852F9-FA82-40F1-AFCB-5AB2D5981EBD}" destId="{C69631D8-9FB0-4C89-8D8B-BFD66254F27A}" srcOrd="0" destOrd="3" presId="urn:microsoft.com/office/officeart/2005/8/layout/hList6"/>
    <dgm:cxn modelId="{BEC62B57-05AB-4AC9-B6C1-98E5633A28D4}" srcId="{C7527823-9CB2-4528-A700-5AB20F1F248A}" destId="{1B2C4A60-43CB-47F2-909C-A1464AB9CB80}" srcOrd="0" destOrd="0" parTransId="{21DCFF90-5C27-4851-8C65-42889C0AFFD1}" sibTransId="{5707579B-31EF-4A70-9869-0C8B7606FE7B}"/>
    <dgm:cxn modelId="{72D68783-6BFD-4F1D-9AC8-F6AF78D4A57E}" type="presOf" srcId="{F1915984-36B9-47B3-8AEF-A1E2E0234A55}" destId="{C69631D8-9FB0-4C89-8D8B-BFD66254F27A}" srcOrd="0" destOrd="1" presId="urn:microsoft.com/office/officeart/2005/8/layout/hList6"/>
    <dgm:cxn modelId="{32573F8B-6B8D-451A-A5DA-4550AE1A090A}" srcId="{8DF9365B-6732-4582-887F-CA58DEEC4349}" destId="{F287D37F-3A3D-4DDB-A3C3-0E0904978992}" srcOrd="1" destOrd="0" parTransId="{C4526A57-CE6E-432C-892B-C90442B93867}" sibTransId="{7504D1CB-90EB-476D-B424-4E3AF282061B}"/>
    <dgm:cxn modelId="{A43F0890-2B85-4876-BBD5-652E7AEE05F2}" srcId="{90B75829-7597-4618-BCCB-09C030DA4CF7}" destId="{510C6DB3-F5DE-46E1-A32F-106DF36C83DE}" srcOrd="0" destOrd="0" parTransId="{70EB487F-AA22-43B0-BB61-AB05451B0850}" sibTransId="{FAA63937-9F6C-4122-8693-74624473F5C6}"/>
    <dgm:cxn modelId="{0ACFBA91-D627-4EE0-BB43-FED31BC7A26E}" type="presOf" srcId="{326A99D3-E9BF-4DEB-A151-1C34E76AF356}" destId="{70C66781-B159-48D5-97AB-17CBAC33B745}" srcOrd="0" destOrd="3" presId="urn:microsoft.com/office/officeart/2005/8/layout/hList6"/>
    <dgm:cxn modelId="{E7D1F292-6A9A-4F3B-B204-FAD543D6670C}" srcId="{C7527823-9CB2-4528-A700-5AB20F1F248A}" destId="{71241294-9BF8-41FE-93A8-971A46573AC3}" srcOrd="1" destOrd="0" parTransId="{756DEDCE-DD9A-438B-BB71-37D8F6ED6DC1}" sibTransId="{7C38B2D8-F628-46CF-AE00-CAA0894F1BB1}"/>
    <dgm:cxn modelId="{D3373B93-F7C8-451D-988D-8CD4F67DD908}" srcId="{C7527823-9CB2-4528-A700-5AB20F1F248A}" destId="{326A99D3-E9BF-4DEB-A151-1C34E76AF356}" srcOrd="2" destOrd="0" parTransId="{57B4B23D-E2EF-4399-B498-A9C158A935FE}" sibTransId="{C0A1961C-643D-4FF3-86DD-96AB75A8CE9A}"/>
    <dgm:cxn modelId="{6B49949F-FD80-4005-8ECF-D7FC18B95029}" srcId="{1DB6D905-6BA3-4C0A-896A-CB73A6EE991F}" destId="{FA02F62D-B147-4467-B030-118873729285}" srcOrd="1" destOrd="0" parTransId="{9739F8F1-F7A0-4892-83CC-26A6F7F6107A}" sibTransId="{699E93C8-6DD2-4312-A760-AB019EA6747D}"/>
    <dgm:cxn modelId="{23ADC7AB-163E-48EA-8F89-7E3FE58244A4}" srcId="{90B75829-7597-4618-BCCB-09C030DA4CF7}" destId="{4800DF52-91BC-4032-A2F5-D30836249965}" srcOrd="2" destOrd="0" parTransId="{D072C3C5-C790-4176-AF44-5AAEDA9F68BA}" sibTransId="{F0F9F0E7-70E8-4494-AEE8-60298F14D1B6}"/>
    <dgm:cxn modelId="{FC339EB7-9994-40F6-A4EB-606D723ECB5A}" type="presOf" srcId="{6D467B35-D2DE-4CCE-AF14-738E42B6AD12}" destId="{2250D7D8-2396-412A-AA9A-8539E8471058}" srcOrd="0" destOrd="1" presId="urn:microsoft.com/office/officeart/2005/8/layout/hList6"/>
    <dgm:cxn modelId="{6FDDE4C5-7973-4807-BD1A-9D7F5318EFF2}" srcId="{8DF9365B-6732-4582-887F-CA58DEEC4349}" destId="{6D467B35-D2DE-4CCE-AF14-738E42B6AD12}" srcOrd="0" destOrd="0" parTransId="{02B27526-E8DC-4805-B9F3-232444DC9157}" sibTransId="{62C749DF-E8D9-45F6-B1F7-D4BF1BA476AD}"/>
    <dgm:cxn modelId="{E45A80DA-6D73-45BD-BE9A-0A4DBA85D298}" type="presOf" srcId="{510C6DB3-F5DE-46E1-A32F-106DF36C83DE}" destId="{C69631D8-9FB0-4C89-8D8B-BFD66254F27A}" srcOrd="0" destOrd="0" presId="urn:microsoft.com/office/officeart/2005/8/layout/hList6"/>
    <dgm:cxn modelId="{AB2CCAF3-CD15-4CF7-823D-FCEA5B4172F2}" srcId="{510C6DB3-F5DE-46E1-A32F-106DF36C83DE}" destId="{6B911243-31F7-420C-BD18-7DA1CF487E18}" srcOrd="1" destOrd="0" parTransId="{56A739C3-35BE-4901-A0AF-1E0CFD11001A}" sibTransId="{6AAC7C0D-37C5-4BF1-8AE6-9FE159B8B38E}"/>
    <dgm:cxn modelId="{A5BBF7F7-DB91-4906-BB2D-506C1D42C14B}" type="presOf" srcId="{8DF9365B-6732-4582-887F-CA58DEEC4349}" destId="{2250D7D8-2396-412A-AA9A-8539E8471058}" srcOrd="0" destOrd="0" presId="urn:microsoft.com/office/officeart/2005/8/layout/hList6"/>
    <dgm:cxn modelId="{D6857CF8-7A55-484C-A535-2EADF8C928F9}" type="presOf" srcId="{F844D135-EB22-4BE5-A69B-829323FAFFCA}" destId="{27161D82-3969-4DC2-8010-F37152F1A69A}" srcOrd="0" destOrd="2" presId="urn:microsoft.com/office/officeart/2005/8/layout/hList6"/>
    <dgm:cxn modelId="{FC944DCE-2206-4276-86EE-F22EC5664A79}" type="presParOf" srcId="{8FE1595F-C840-44DE-97F9-83A0042DCBC9}" destId="{C69631D8-9FB0-4C89-8D8B-BFD66254F27A}" srcOrd="0" destOrd="0" presId="urn:microsoft.com/office/officeart/2005/8/layout/hList6"/>
    <dgm:cxn modelId="{462ADA60-F0BA-4AF9-99E7-1200C7C9FA5B}" type="presParOf" srcId="{8FE1595F-C840-44DE-97F9-83A0042DCBC9}" destId="{A5BE5EBA-7E88-4088-9D08-2BD3926C4FF1}" srcOrd="1" destOrd="0" presId="urn:microsoft.com/office/officeart/2005/8/layout/hList6"/>
    <dgm:cxn modelId="{C011460A-F975-487B-89B8-B4D46E713321}" type="presParOf" srcId="{8FE1595F-C840-44DE-97F9-83A0042DCBC9}" destId="{2250D7D8-2396-412A-AA9A-8539E8471058}" srcOrd="2" destOrd="0" presId="urn:microsoft.com/office/officeart/2005/8/layout/hList6"/>
    <dgm:cxn modelId="{E075C115-2BAE-43AC-BBB4-476C81DC0F70}" type="presParOf" srcId="{8FE1595F-C840-44DE-97F9-83A0042DCBC9}" destId="{168CF65B-8285-4963-9752-F1A28F328AEC}" srcOrd="3" destOrd="0" presId="urn:microsoft.com/office/officeart/2005/8/layout/hList6"/>
    <dgm:cxn modelId="{D7771C24-6D6C-4C99-865C-4CB27A75DA4F}" type="presParOf" srcId="{8FE1595F-C840-44DE-97F9-83A0042DCBC9}" destId="{27161D82-3969-4DC2-8010-F37152F1A69A}" srcOrd="4" destOrd="0" presId="urn:microsoft.com/office/officeart/2005/8/layout/hList6"/>
    <dgm:cxn modelId="{9FBA1E8E-6E51-47FD-9315-334AF240361B}" type="presParOf" srcId="{8FE1595F-C840-44DE-97F9-83A0042DCBC9}" destId="{12AF6A86-543B-4A91-A198-3D17A3FE9746}" srcOrd="5" destOrd="0" presId="urn:microsoft.com/office/officeart/2005/8/layout/hList6"/>
    <dgm:cxn modelId="{42312292-0A42-4041-AB54-283E53B1D011}" type="presParOf" srcId="{8FE1595F-C840-44DE-97F9-83A0042DCBC9}" destId="{70C66781-B159-48D5-97AB-17CBAC33B745}" srcOrd="6" destOrd="0" presId="urn:microsoft.com/office/officeart/2005/8/layout/hList6"/>
    <dgm:cxn modelId="{D04D6F12-4FB6-4789-87F9-1E2C7A8A3BAA}" type="presParOf" srcId="{8FE1595F-C840-44DE-97F9-83A0042DCBC9}" destId="{C1F69F13-7482-45CB-9117-80EC9CA3D191}" srcOrd="7" destOrd="0" presId="urn:microsoft.com/office/officeart/2005/8/layout/hList6"/>
    <dgm:cxn modelId="{A5664008-ACA3-4A3F-B8E7-5971F617C643}" type="presParOf" srcId="{8FE1595F-C840-44DE-97F9-83A0042DCBC9}" destId="{71E387C7-73B9-47B3-88C8-B71B9506FED7}" srcOrd="8"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1DE8F-51A6-4406-B3FA-EDD94070E508}">
      <dsp:nvSpPr>
        <dsp:cNvPr id="0" name=""/>
        <dsp:cNvSpPr/>
      </dsp:nvSpPr>
      <dsp:spPr>
        <a:xfrm rot="5400000">
          <a:off x="-156524" y="157108"/>
          <a:ext cx="1043497" cy="730448"/>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fr-BE" sz="900" kern="1200" dirty="0">
              <a:solidFill>
                <a:srgbClr val="FFFFFF"/>
              </a:solidFill>
              <a:latin typeface="Verdana"/>
              <a:ea typeface="+mn-ea"/>
              <a:cs typeface="+mn-cs"/>
            </a:rPr>
            <a:t>Définitions</a:t>
          </a:r>
        </a:p>
      </dsp:txBody>
      <dsp:txXfrm rot="-5400000">
        <a:off x="1" y="365807"/>
        <a:ext cx="730448" cy="313049"/>
      </dsp:txXfrm>
    </dsp:sp>
    <dsp:sp modelId="{F5B4C541-7029-4DAD-9F68-570E6347F037}">
      <dsp:nvSpPr>
        <dsp:cNvPr id="0" name=""/>
        <dsp:cNvSpPr/>
      </dsp:nvSpPr>
      <dsp:spPr>
        <a:xfrm rot="5400000">
          <a:off x="998195" y="-267164"/>
          <a:ext cx="678273" cy="1213768"/>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fr-BE" sz="800" kern="1200" dirty="0" err="1">
              <a:latin typeface="Verdana" panose="020B0604030504040204" pitchFamily="34" charset="0"/>
              <a:ea typeface="Verdana" panose="020B0604030504040204" pitchFamily="34" charset="0"/>
            </a:rPr>
            <a:t>Télédetection</a:t>
          </a:r>
          <a:r>
            <a:rPr lang="fr-BE" sz="800" kern="1200" dirty="0">
              <a:latin typeface="Verdana" panose="020B0604030504040204" pitchFamily="34" charset="0"/>
              <a:ea typeface="Verdana" panose="020B0604030504040204" pitchFamily="34" charset="0"/>
            </a:rPr>
            <a:t>/ observation de la terre</a:t>
          </a:r>
        </a:p>
        <a:p>
          <a:pPr marL="57150" lvl="1" indent="-57150" algn="l" defTabSz="355600">
            <a:lnSpc>
              <a:spcPct val="90000"/>
            </a:lnSpc>
            <a:spcBef>
              <a:spcPct val="0"/>
            </a:spcBef>
            <a:spcAft>
              <a:spcPct val="15000"/>
            </a:spcAft>
            <a:buChar char="•"/>
          </a:pPr>
          <a:r>
            <a:rPr lang="fr-BE" sz="800" kern="1200" dirty="0">
              <a:latin typeface="Verdana" panose="020B0604030504040204" pitchFamily="34" charset="0"/>
              <a:ea typeface="Verdana" panose="020B0604030504040204" pitchFamily="34" charset="0"/>
            </a:rPr>
            <a:t>GTCOWAL</a:t>
          </a:r>
        </a:p>
      </dsp:txBody>
      <dsp:txXfrm rot="-5400000">
        <a:off x="730448" y="33694"/>
        <a:ext cx="1180657" cy="612051"/>
      </dsp:txXfrm>
    </dsp:sp>
    <dsp:sp modelId="{2D262087-CDD1-4B7A-9CE1-007E7EECE887}">
      <dsp:nvSpPr>
        <dsp:cNvPr id="0" name=""/>
        <dsp:cNvSpPr/>
      </dsp:nvSpPr>
      <dsp:spPr>
        <a:xfrm rot="5400000">
          <a:off x="-156524" y="961014"/>
          <a:ext cx="1043497" cy="730448"/>
        </a:xfrm>
        <a:prstGeom prst="chevron">
          <a:avLst/>
        </a:prstGeom>
        <a:solidFill>
          <a:schemeClr val="accent4">
            <a:hueOff val="-1488257"/>
            <a:satOff val="8966"/>
            <a:lumOff val="719"/>
            <a:alphaOff val="0"/>
          </a:schemeClr>
        </a:solidFill>
        <a:ln w="25400" cap="flat" cmpd="sng" algn="ctr">
          <a:solidFill>
            <a:schemeClr val="accent4">
              <a:hueOff val="-1488257"/>
              <a:satOff val="8966"/>
              <a:lumOff val="71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fr-BE" sz="900" kern="1200" dirty="0">
              <a:latin typeface="Verdana" panose="020B0604030504040204" pitchFamily="34" charset="0"/>
              <a:ea typeface="Verdana" panose="020B0604030504040204" pitchFamily="34" charset="0"/>
            </a:rPr>
            <a:t>Contexte</a:t>
          </a:r>
          <a:endParaRPr lang="fr-BE" sz="900" kern="1200" dirty="0">
            <a:solidFill>
              <a:srgbClr val="FFFFFF"/>
            </a:solidFill>
            <a:latin typeface="Verdana" panose="020B0604030504040204" pitchFamily="34" charset="0"/>
            <a:ea typeface="Verdana" panose="020B0604030504040204" pitchFamily="34" charset="0"/>
            <a:cs typeface="+mn-cs"/>
          </a:endParaRPr>
        </a:p>
      </dsp:txBody>
      <dsp:txXfrm rot="-5400000">
        <a:off x="1" y="1169713"/>
        <a:ext cx="730448" cy="313049"/>
      </dsp:txXfrm>
    </dsp:sp>
    <dsp:sp modelId="{BE4D037A-615F-44CF-A2AD-A8F4A3EAEFDF}">
      <dsp:nvSpPr>
        <dsp:cNvPr id="0" name=""/>
        <dsp:cNvSpPr/>
      </dsp:nvSpPr>
      <dsp:spPr>
        <a:xfrm rot="5400000">
          <a:off x="998195" y="536742"/>
          <a:ext cx="678273" cy="1213768"/>
        </a:xfrm>
        <a:prstGeom prst="round2SameRect">
          <a:avLst/>
        </a:prstGeom>
        <a:solidFill>
          <a:schemeClr val="lt1">
            <a:alpha val="90000"/>
            <a:hueOff val="0"/>
            <a:satOff val="0"/>
            <a:lumOff val="0"/>
            <a:alphaOff val="0"/>
          </a:schemeClr>
        </a:solidFill>
        <a:ln w="25400" cap="flat" cmpd="sng" algn="ctr">
          <a:solidFill>
            <a:schemeClr val="accent4">
              <a:hueOff val="-1488257"/>
              <a:satOff val="8966"/>
              <a:lumOff val="71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fr-BE" sz="800" kern="1200" dirty="0">
              <a:latin typeface="Verdana" panose="020B0604030504040204" pitchFamily="34" charset="0"/>
              <a:ea typeface="Verdana" panose="020B0604030504040204" pitchFamily="34" charset="0"/>
            </a:rPr>
            <a:t>PSGW</a:t>
          </a:r>
        </a:p>
        <a:p>
          <a:pPr marL="57150" lvl="1" indent="-57150" algn="l" defTabSz="355600">
            <a:lnSpc>
              <a:spcPct val="90000"/>
            </a:lnSpc>
            <a:spcBef>
              <a:spcPct val="0"/>
            </a:spcBef>
            <a:spcAft>
              <a:spcPct val="15000"/>
            </a:spcAft>
            <a:buChar char="•"/>
          </a:pPr>
          <a:r>
            <a:rPr lang="fr-BE" sz="800" kern="1200" dirty="0">
              <a:solidFill>
                <a:prstClr val="black">
                  <a:hueOff val="0"/>
                  <a:satOff val="0"/>
                  <a:lumOff val="0"/>
                  <a:alphaOff val="0"/>
                </a:prstClr>
              </a:solidFill>
              <a:latin typeface="Verdana" panose="020B0604030504040204" pitchFamily="34" charset="0"/>
              <a:ea typeface="Verdana" panose="020B0604030504040204" pitchFamily="34" charset="0"/>
              <a:cs typeface="+mn-cs"/>
            </a:rPr>
            <a:t>GTEO</a:t>
          </a:r>
        </a:p>
      </dsp:txBody>
      <dsp:txXfrm rot="-5400000">
        <a:off x="730448" y="837601"/>
        <a:ext cx="1180657" cy="612051"/>
      </dsp:txXfrm>
    </dsp:sp>
    <dsp:sp modelId="{ED23BF0B-1C73-45FF-B62E-E5B456354F53}">
      <dsp:nvSpPr>
        <dsp:cNvPr id="0" name=""/>
        <dsp:cNvSpPr/>
      </dsp:nvSpPr>
      <dsp:spPr>
        <a:xfrm rot="5400000">
          <a:off x="-156524" y="1764921"/>
          <a:ext cx="1043497" cy="730448"/>
        </a:xfrm>
        <a:prstGeom prst="chevron">
          <a:avLst/>
        </a:prstGeom>
        <a:solidFill>
          <a:schemeClr val="accent4">
            <a:hueOff val="-2976513"/>
            <a:satOff val="17933"/>
            <a:lumOff val="1437"/>
            <a:alphaOff val="0"/>
          </a:schemeClr>
        </a:solidFill>
        <a:ln w="25400" cap="flat" cmpd="sng" algn="ctr">
          <a:solidFill>
            <a:schemeClr val="accent4">
              <a:hueOff val="-2976513"/>
              <a:satOff val="17933"/>
              <a:lumOff val="143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fr-BE" sz="900" kern="1200" dirty="0">
              <a:solidFill>
                <a:srgbClr val="FFFFFF"/>
              </a:solidFill>
              <a:latin typeface="Verdana"/>
              <a:ea typeface="+mn-ea"/>
              <a:cs typeface="+mn-cs"/>
            </a:rPr>
            <a:t>Objectifs</a:t>
          </a:r>
        </a:p>
      </dsp:txBody>
      <dsp:txXfrm rot="-5400000">
        <a:off x="1" y="1973620"/>
        <a:ext cx="730448" cy="313049"/>
      </dsp:txXfrm>
    </dsp:sp>
    <dsp:sp modelId="{2466149C-0AF8-4B94-A374-0D5E474EBF02}">
      <dsp:nvSpPr>
        <dsp:cNvPr id="0" name=""/>
        <dsp:cNvSpPr/>
      </dsp:nvSpPr>
      <dsp:spPr>
        <a:xfrm rot="5400000">
          <a:off x="998195" y="1340648"/>
          <a:ext cx="678273" cy="1213768"/>
        </a:xfrm>
        <a:prstGeom prst="round2SameRect">
          <a:avLst/>
        </a:prstGeom>
        <a:solidFill>
          <a:schemeClr val="lt1">
            <a:alpha val="90000"/>
            <a:hueOff val="0"/>
            <a:satOff val="0"/>
            <a:lumOff val="0"/>
            <a:alphaOff val="0"/>
          </a:schemeClr>
        </a:solidFill>
        <a:ln w="25400" cap="flat" cmpd="sng" algn="ctr">
          <a:solidFill>
            <a:schemeClr val="accent4">
              <a:hueOff val="-2976513"/>
              <a:satOff val="17933"/>
              <a:lumOff val="14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fr-BE" sz="800" kern="1200" dirty="0">
              <a:latin typeface="Verdana" panose="020B0604030504040204" pitchFamily="34" charset="0"/>
              <a:ea typeface="Verdana" panose="020B0604030504040204" pitchFamily="34" charset="0"/>
            </a:rPr>
            <a:t>Institutionaliser </a:t>
          </a:r>
        </a:p>
        <a:p>
          <a:pPr marL="57150" lvl="1" indent="-57150" algn="l" defTabSz="355600">
            <a:lnSpc>
              <a:spcPct val="90000"/>
            </a:lnSpc>
            <a:spcBef>
              <a:spcPct val="0"/>
            </a:spcBef>
            <a:spcAft>
              <a:spcPct val="15000"/>
            </a:spcAft>
            <a:buChar char="•"/>
          </a:pPr>
          <a:r>
            <a:rPr lang="fr-BE" sz="800" kern="1200" dirty="0">
              <a:latin typeface="Verdana" panose="020B0604030504040204" pitchFamily="34" charset="0"/>
              <a:ea typeface="Verdana" panose="020B0604030504040204" pitchFamily="34" charset="0"/>
            </a:rPr>
            <a:t>Inventaire besoins</a:t>
          </a:r>
        </a:p>
        <a:p>
          <a:pPr marL="57150" lvl="1" indent="-57150" algn="l" defTabSz="355600">
            <a:lnSpc>
              <a:spcPct val="90000"/>
            </a:lnSpc>
            <a:spcBef>
              <a:spcPct val="0"/>
            </a:spcBef>
            <a:spcAft>
              <a:spcPct val="15000"/>
            </a:spcAft>
            <a:buChar char="•"/>
          </a:pPr>
          <a:r>
            <a:rPr lang="fr-BE" sz="800" kern="1200" dirty="0">
              <a:latin typeface="Verdana" panose="020B0604030504040204" pitchFamily="34" charset="0"/>
              <a:ea typeface="Verdana" panose="020B0604030504040204" pitchFamily="34" charset="0"/>
            </a:rPr>
            <a:t>Prototypes validés</a:t>
          </a:r>
        </a:p>
        <a:p>
          <a:pPr marL="57150" lvl="1" indent="-57150" algn="l" defTabSz="355600">
            <a:lnSpc>
              <a:spcPct val="90000"/>
            </a:lnSpc>
            <a:spcBef>
              <a:spcPct val="0"/>
            </a:spcBef>
            <a:spcAft>
              <a:spcPct val="15000"/>
            </a:spcAft>
            <a:buChar char="•"/>
          </a:pPr>
          <a:r>
            <a:rPr lang="fr-BE" sz="800" kern="1200" dirty="0">
              <a:latin typeface="Verdana" panose="020B0604030504040204" pitchFamily="34" charset="0"/>
              <a:ea typeface="Verdana" panose="020B0604030504040204" pitchFamily="34" charset="0"/>
            </a:rPr>
            <a:t>Ecosystème</a:t>
          </a:r>
        </a:p>
      </dsp:txBody>
      <dsp:txXfrm rot="-5400000">
        <a:off x="730448" y="1641507"/>
        <a:ext cx="1180657" cy="612051"/>
      </dsp:txXfrm>
    </dsp:sp>
    <dsp:sp modelId="{E05A95E7-EE67-4CE3-9E02-3A244EF4DA7E}">
      <dsp:nvSpPr>
        <dsp:cNvPr id="0" name=""/>
        <dsp:cNvSpPr/>
      </dsp:nvSpPr>
      <dsp:spPr>
        <a:xfrm rot="5400000">
          <a:off x="-156524" y="2568827"/>
          <a:ext cx="1043497" cy="730448"/>
        </a:xfrm>
        <a:prstGeom prst="chevron">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fr-BE" sz="900" kern="1200" dirty="0">
              <a:solidFill>
                <a:srgbClr val="FFFFFF"/>
              </a:solidFill>
              <a:latin typeface="Verdana"/>
              <a:ea typeface="+mn-ea"/>
              <a:cs typeface="+mn-cs"/>
            </a:rPr>
            <a:t>Pouvoirs locaux</a:t>
          </a:r>
        </a:p>
      </dsp:txBody>
      <dsp:txXfrm rot="-5400000">
        <a:off x="1" y="2777526"/>
        <a:ext cx="730448" cy="313049"/>
      </dsp:txXfrm>
    </dsp:sp>
    <dsp:sp modelId="{A5A685BA-9D2B-4C4E-9E86-47278C00C3E0}">
      <dsp:nvSpPr>
        <dsp:cNvPr id="0" name=""/>
        <dsp:cNvSpPr/>
      </dsp:nvSpPr>
      <dsp:spPr>
        <a:xfrm rot="5400000">
          <a:off x="998195" y="2144555"/>
          <a:ext cx="678273" cy="1213768"/>
        </a:xfrm>
        <a:prstGeom prst="round2SameRect">
          <a:avLst/>
        </a:prstGeom>
        <a:solidFill>
          <a:schemeClr val="lt1">
            <a:alpha val="90000"/>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fr-BE" sz="800" kern="1200" dirty="0">
              <a:solidFill>
                <a:srgbClr val="000000">
                  <a:hueOff val="0"/>
                  <a:satOff val="0"/>
                  <a:lumOff val="0"/>
                  <a:alphaOff val="0"/>
                </a:srgbClr>
              </a:solidFill>
              <a:latin typeface="Verdana"/>
              <a:ea typeface="+mn-ea"/>
              <a:cs typeface="+mn-cs"/>
            </a:rPr>
            <a:t>Besoins</a:t>
          </a:r>
        </a:p>
        <a:p>
          <a:pPr marL="57150" lvl="1" indent="-57150" algn="l" defTabSz="355600">
            <a:lnSpc>
              <a:spcPct val="90000"/>
            </a:lnSpc>
            <a:spcBef>
              <a:spcPct val="0"/>
            </a:spcBef>
            <a:spcAft>
              <a:spcPct val="15000"/>
            </a:spcAft>
            <a:buChar char="•"/>
          </a:pPr>
          <a:r>
            <a:rPr lang="fr-BE" sz="800" kern="1200" dirty="0">
              <a:solidFill>
                <a:srgbClr val="000000">
                  <a:hueOff val="0"/>
                  <a:satOff val="0"/>
                  <a:lumOff val="0"/>
                  <a:alphaOff val="0"/>
                </a:srgbClr>
              </a:solidFill>
              <a:latin typeface="Verdana"/>
              <a:ea typeface="+mn-ea"/>
              <a:cs typeface="+mn-cs"/>
            </a:rPr>
            <a:t>Information</a:t>
          </a:r>
        </a:p>
      </dsp:txBody>
      <dsp:txXfrm rot="-5400000">
        <a:off x="730448" y="2445414"/>
        <a:ext cx="1180657" cy="61205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3CED1-3781-44F8-B9CD-1AAA87E6B028}">
      <dsp:nvSpPr>
        <dsp:cNvPr id="0" name=""/>
        <dsp:cNvSpPr/>
      </dsp:nvSpPr>
      <dsp:spPr>
        <a:xfrm>
          <a:off x="2454050" y="0"/>
          <a:ext cx="3753824" cy="3753824"/>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DBBFE7-1586-48AC-B5C3-19EF4A02A9BB}">
      <dsp:nvSpPr>
        <dsp:cNvPr id="0" name=""/>
        <dsp:cNvSpPr/>
      </dsp:nvSpPr>
      <dsp:spPr>
        <a:xfrm>
          <a:off x="2698048" y="243998"/>
          <a:ext cx="1501529" cy="150152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BE" sz="1300" kern="1200" dirty="0"/>
            <a:t>Mobilisation des professionnels</a:t>
          </a:r>
        </a:p>
      </dsp:txBody>
      <dsp:txXfrm>
        <a:off x="2771347" y="317297"/>
        <a:ext cx="1354931" cy="1354931"/>
      </dsp:txXfrm>
    </dsp:sp>
    <dsp:sp modelId="{4CA2EE55-6770-4753-AEDA-12E21014A8D8}">
      <dsp:nvSpPr>
        <dsp:cNvPr id="0" name=""/>
        <dsp:cNvSpPr/>
      </dsp:nvSpPr>
      <dsp:spPr>
        <a:xfrm>
          <a:off x="4471865" y="253518"/>
          <a:ext cx="1501529" cy="150152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BE" sz="1300" kern="1200" dirty="0"/>
            <a:t>Mobilisation des  citoyens</a:t>
          </a:r>
        </a:p>
      </dsp:txBody>
      <dsp:txXfrm>
        <a:off x="4545164" y="326817"/>
        <a:ext cx="1354931" cy="1354931"/>
      </dsp:txXfrm>
    </dsp:sp>
    <dsp:sp modelId="{86C4C557-832F-4745-B290-3F2C33679374}">
      <dsp:nvSpPr>
        <dsp:cNvPr id="0" name=""/>
        <dsp:cNvSpPr/>
      </dsp:nvSpPr>
      <dsp:spPr>
        <a:xfrm>
          <a:off x="2698048" y="2008295"/>
          <a:ext cx="1501529" cy="150152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BE" sz="1300" kern="1200" dirty="0"/>
            <a:t>Modèle financier</a:t>
          </a:r>
        </a:p>
      </dsp:txBody>
      <dsp:txXfrm>
        <a:off x="2771347" y="2081594"/>
        <a:ext cx="1354931" cy="1354931"/>
      </dsp:txXfrm>
    </dsp:sp>
    <dsp:sp modelId="{02664AAA-09AB-43BE-A267-F979DF4B6DD7}">
      <dsp:nvSpPr>
        <dsp:cNvPr id="0" name=""/>
        <dsp:cNvSpPr/>
      </dsp:nvSpPr>
      <dsp:spPr>
        <a:xfrm>
          <a:off x="4462345" y="2008295"/>
          <a:ext cx="1501529" cy="150152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Font typeface="+mj-lt"/>
            <a:buNone/>
          </a:pPr>
          <a:r>
            <a:rPr lang="fr-BE" sz="1300" b="1" kern="1200" dirty="0"/>
            <a:t>Accompagnement (technique, administratif) des candidats rénovateurs</a:t>
          </a:r>
          <a:endParaRPr lang="fr-BE" sz="1300" kern="1200" dirty="0"/>
        </a:p>
      </dsp:txBody>
      <dsp:txXfrm>
        <a:off x="4535644" y="2081594"/>
        <a:ext cx="1354931" cy="13549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08BCA-EB88-4120-948F-3B4A65EA1067}">
      <dsp:nvSpPr>
        <dsp:cNvPr id="0" name=""/>
        <dsp:cNvSpPr/>
      </dsp:nvSpPr>
      <dsp:spPr>
        <a:xfrm>
          <a:off x="1153" y="39091"/>
          <a:ext cx="1794982" cy="1834157"/>
        </a:xfrm>
        <a:prstGeom prst="roundRect">
          <a:avLst>
            <a:gd name="adj" fmla="val 10000"/>
          </a:avLst>
        </a:prstGeom>
        <a:solidFill>
          <a:srgbClr val="014A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endParaRPr lang="fr-BE" sz="1100" b="0" kern="1200" cap="none" spc="0" dirty="0">
            <a:ln w="0"/>
            <a:solidFill>
              <a:schemeClr val="tx1">
                <a:lumMod val="40000"/>
                <a:lumOff val="60000"/>
              </a:schemeClr>
            </a:solidFill>
            <a:effectLst>
              <a:outerShdw blurRad="38100" dist="19050" dir="2700000" algn="tl" rotWithShape="0">
                <a:schemeClr val="dk1">
                  <a:alpha val="40000"/>
                </a:schemeClr>
              </a:outerShdw>
            </a:effectLst>
          </a:endParaRPr>
        </a:p>
        <a:p>
          <a:pPr marL="0" lvl="0" indent="0" algn="ctr" defTabSz="488950">
            <a:lnSpc>
              <a:spcPct val="90000"/>
            </a:lnSpc>
            <a:spcBef>
              <a:spcPct val="0"/>
            </a:spcBef>
            <a:spcAft>
              <a:spcPct val="35000"/>
            </a:spcAft>
            <a:buNone/>
          </a:pPr>
          <a:r>
            <a:rPr lang="fr-BE" sz="1100" b="0" kern="1200" cap="none" spc="0" dirty="0">
              <a:ln w="0"/>
              <a:solidFill>
                <a:schemeClr val="tx1">
                  <a:lumMod val="40000"/>
                  <a:lumOff val="60000"/>
                </a:schemeClr>
              </a:solidFill>
              <a:effectLst>
                <a:outerShdw blurRad="38100" dist="19050" dir="2700000" algn="tl" rotWithShape="0">
                  <a:schemeClr val="dk1">
                    <a:alpha val="40000"/>
                  </a:schemeClr>
                </a:outerShdw>
              </a:effectLst>
            </a:rPr>
            <a:t>Développement économique</a:t>
          </a:r>
        </a:p>
      </dsp:txBody>
      <dsp:txXfrm>
        <a:off x="1153" y="772753"/>
        <a:ext cx="1794982" cy="733662"/>
      </dsp:txXfrm>
    </dsp:sp>
    <dsp:sp modelId="{74BBF0C9-F363-4F85-A6B7-CAA60C7763EB}">
      <dsp:nvSpPr>
        <dsp:cNvPr id="0" name=""/>
        <dsp:cNvSpPr/>
      </dsp:nvSpPr>
      <dsp:spPr>
        <a:xfrm>
          <a:off x="398436" y="123087"/>
          <a:ext cx="1039091" cy="987237"/>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4A684-2438-4A37-AB74-E705659B30FB}">
      <dsp:nvSpPr>
        <dsp:cNvPr id="0" name=""/>
        <dsp:cNvSpPr/>
      </dsp:nvSpPr>
      <dsp:spPr>
        <a:xfrm>
          <a:off x="1849985" y="33050"/>
          <a:ext cx="1794982" cy="1834157"/>
        </a:xfrm>
        <a:prstGeom prst="roundRect">
          <a:avLst>
            <a:gd name="adj" fmla="val 10000"/>
          </a:avLst>
        </a:prstGeom>
        <a:solidFill>
          <a:srgbClr val="014A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fr-BE" sz="1100" b="0" kern="1200" cap="none" spc="0" dirty="0">
              <a:ln w="0"/>
              <a:solidFill>
                <a:schemeClr val="tx1">
                  <a:lumMod val="40000"/>
                  <a:lumOff val="60000"/>
                </a:schemeClr>
              </a:solidFill>
              <a:effectLst>
                <a:outerShdw blurRad="38100" dist="19050" dir="2700000" algn="tl" rotWithShape="0">
                  <a:schemeClr val="dk1">
                    <a:alpha val="40000"/>
                  </a:schemeClr>
                </a:outerShdw>
              </a:effectLst>
            </a:rPr>
            <a:t>Environnement</a:t>
          </a:r>
        </a:p>
      </dsp:txBody>
      <dsp:txXfrm>
        <a:off x="1849985" y="766713"/>
        <a:ext cx="1794982" cy="733662"/>
      </dsp:txXfrm>
    </dsp:sp>
    <dsp:sp modelId="{4B0DB42B-91F2-4CA9-A856-EA7F1FE91063}">
      <dsp:nvSpPr>
        <dsp:cNvPr id="0" name=""/>
        <dsp:cNvSpPr/>
      </dsp:nvSpPr>
      <dsp:spPr>
        <a:xfrm>
          <a:off x="2266061" y="97978"/>
          <a:ext cx="972493" cy="963074"/>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E2DC42-148D-439A-91FB-EA39619C2706}">
      <dsp:nvSpPr>
        <dsp:cNvPr id="0" name=""/>
        <dsp:cNvSpPr/>
      </dsp:nvSpPr>
      <dsp:spPr>
        <a:xfrm>
          <a:off x="3699966" y="34172"/>
          <a:ext cx="1794982" cy="1834157"/>
        </a:xfrm>
        <a:prstGeom prst="roundRect">
          <a:avLst>
            <a:gd name="adj" fmla="val 10000"/>
          </a:avLst>
        </a:prstGeom>
        <a:solidFill>
          <a:srgbClr val="014A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endParaRPr lang="fr-BE" sz="1100" b="1" kern="1200" dirty="0">
            <a:ln w="12700">
              <a:solidFill>
                <a:srgbClr val="786592"/>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marL="0" lvl="0" indent="0" algn="ctr" defTabSz="488950">
            <a:lnSpc>
              <a:spcPct val="90000"/>
            </a:lnSpc>
            <a:spcBef>
              <a:spcPct val="0"/>
            </a:spcBef>
            <a:spcAft>
              <a:spcPct val="35000"/>
            </a:spcAft>
            <a:buNone/>
          </a:pPr>
          <a:r>
            <a:rPr lang="fr-BE" sz="1100" b="0" kern="1200" cap="none" spc="0" dirty="0">
              <a:ln w="0"/>
              <a:solidFill>
                <a:schemeClr val="tx1">
                  <a:lumMod val="40000"/>
                  <a:lumOff val="60000"/>
                </a:schemeClr>
              </a:solidFill>
              <a:effectLst>
                <a:outerShdw blurRad="38100" dist="19050" dir="2700000" algn="tl" rotWithShape="0">
                  <a:schemeClr val="dk1">
                    <a:alpha val="40000"/>
                  </a:schemeClr>
                </a:outerShdw>
              </a:effectLst>
            </a:rPr>
            <a:t>Développement territorial</a:t>
          </a:r>
        </a:p>
      </dsp:txBody>
      <dsp:txXfrm>
        <a:off x="3699966" y="767835"/>
        <a:ext cx="1794982" cy="733662"/>
      </dsp:txXfrm>
    </dsp:sp>
    <dsp:sp modelId="{CF671143-F383-4F66-8DFA-77781FD1CCA3}">
      <dsp:nvSpPr>
        <dsp:cNvPr id="0" name=""/>
        <dsp:cNvSpPr/>
      </dsp:nvSpPr>
      <dsp:spPr>
        <a:xfrm>
          <a:off x="4093406" y="91011"/>
          <a:ext cx="1017519" cy="967564"/>
        </a:xfrm>
        <a:prstGeom prst="ellipse">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B8AC57-5228-47FE-85AA-153713C7BAF2}">
      <dsp:nvSpPr>
        <dsp:cNvPr id="0" name=""/>
        <dsp:cNvSpPr/>
      </dsp:nvSpPr>
      <dsp:spPr>
        <a:xfrm>
          <a:off x="175108" y="1549367"/>
          <a:ext cx="5055357" cy="275123"/>
        </a:xfrm>
        <a:prstGeom prst="leftRightArrow">
          <a:avLst/>
        </a:prstGeom>
        <a:solidFill>
          <a:srgbClr val="DDDDDD"/>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08BCA-EB88-4120-948F-3B4A65EA1067}">
      <dsp:nvSpPr>
        <dsp:cNvPr id="0" name=""/>
        <dsp:cNvSpPr/>
      </dsp:nvSpPr>
      <dsp:spPr>
        <a:xfrm>
          <a:off x="1153" y="38166"/>
          <a:ext cx="1794982" cy="1790778"/>
        </a:xfrm>
        <a:prstGeom prst="roundRect">
          <a:avLst>
            <a:gd name="adj" fmla="val 10000"/>
          </a:avLst>
        </a:prstGeom>
        <a:solidFill>
          <a:srgbClr val="014A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endParaRPr lang="fr-BE" sz="1500" b="0" kern="1200" cap="none" spc="0" dirty="0">
            <a:ln w="0"/>
            <a:solidFill>
              <a:schemeClr val="tx1">
                <a:lumMod val="40000"/>
                <a:lumOff val="60000"/>
              </a:schemeClr>
            </a:solidFill>
            <a:effectLst>
              <a:outerShdw blurRad="38100" dist="19050" dir="2700000" algn="tl" rotWithShape="0">
                <a:schemeClr val="dk1">
                  <a:alpha val="40000"/>
                </a:schemeClr>
              </a:outerShdw>
            </a:effectLst>
          </a:endParaRPr>
        </a:p>
        <a:p>
          <a:pPr marL="0" lvl="0" indent="0" algn="ctr" defTabSz="666750">
            <a:lnSpc>
              <a:spcPct val="90000"/>
            </a:lnSpc>
            <a:spcBef>
              <a:spcPct val="0"/>
            </a:spcBef>
            <a:spcAft>
              <a:spcPct val="35000"/>
            </a:spcAft>
            <a:buNone/>
          </a:pPr>
          <a:r>
            <a:rPr lang="fr-BE" sz="1500" b="0" kern="1200" cap="none" spc="0" dirty="0">
              <a:ln w="0"/>
              <a:solidFill>
                <a:schemeClr val="tx1">
                  <a:lumMod val="40000"/>
                  <a:lumOff val="60000"/>
                </a:schemeClr>
              </a:solidFill>
              <a:effectLst>
                <a:outerShdw blurRad="38100" dist="19050" dir="2700000" algn="tl" rotWithShape="0">
                  <a:schemeClr val="dk1">
                    <a:alpha val="40000"/>
                  </a:schemeClr>
                </a:outerShdw>
              </a:effectLst>
            </a:rPr>
            <a:t>Crematorium</a:t>
          </a:r>
        </a:p>
      </dsp:txBody>
      <dsp:txXfrm>
        <a:off x="1153" y="754477"/>
        <a:ext cx="1794982" cy="716311"/>
      </dsp:txXfrm>
    </dsp:sp>
    <dsp:sp modelId="{74BBF0C9-F363-4F85-A6B7-CAA60C7763EB}">
      <dsp:nvSpPr>
        <dsp:cNvPr id="0" name=""/>
        <dsp:cNvSpPr/>
      </dsp:nvSpPr>
      <dsp:spPr>
        <a:xfrm>
          <a:off x="410266" y="120176"/>
          <a:ext cx="1014516" cy="963888"/>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3000" b="-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4A684-2438-4A37-AB74-E705659B30FB}">
      <dsp:nvSpPr>
        <dsp:cNvPr id="0" name=""/>
        <dsp:cNvSpPr/>
      </dsp:nvSpPr>
      <dsp:spPr>
        <a:xfrm>
          <a:off x="1849985" y="32268"/>
          <a:ext cx="1794982" cy="1790778"/>
        </a:xfrm>
        <a:prstGeom prst="roundRect">
          <a:avLst>
            <a:gd name="adj" fmla="val 10000"/>
          </a:avLst>
        </a:prstGeom>
        <a:solidFill>
          <a:srgbClr val="014A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endParaRPr lang="fr-BE" sz="1500" b="0" kern="1200" cap="none" spc="0" dirty="0">
            <a:ln w="0"/>
            <a:solidFill>
              <a:schemeClr val="tx1">
                <a:lumMod val="40000"/>
                <a:lumOff val="60000"/>
              </a:schemeClr>
            </a:solidFill>
            <a:effectLst>
              <a:outerShdw blurRad="38100" dist="19050" dir="2700000" algn="tl" rotWithShape="0">
                <a:schemeClr val="dk1">
                  <a:alpha val="40000"/>
                </a:schemeClr>
              </a:outerShdw>
            </a:effectLst>
          </a:endParaRPr>
        </a:p>
        <a:p>
          <a:pPr marL="0" lvl="0" indent="0" algn="ctr" defTabSz="666750">
            <a:lnSpc>
              <a:spcPct val="90000"/>
            </a:lnSpc>
            <a:spcBef>
              <a:spcPct val="0"/>
            </a:spcBef>
            <a:spcAft>
              <a:spcPct val="35000"/>
            </a:spcAft>
            <a:buNone/>
          </a:pPr>
          <a:r>
            <a:rPr lang="fr-BE" sz="1500" b="0" kern="1200" cap="none" spc="0" dirty="0">
              <a:ln w="0"/>
              <a:solidFill>
                <a:schemeClr val="tx1">
                  <a:lumMod val="40000"/>
                  <a:lumOff val="60000"/>
                </a:schemeClr>
              </a:solidFill>
              <a:effectLst>
                <a:outerShdw blurRad="38100" dist="19050" dir="2700000" algn="tl" rotWithShape="0">
                  <a:schemeClr val="dk1">
                    <a:alpha val="40000"/>
                  </a:schemeClr>
                </a:outerShdw>
              </a:effectLst>
            </a:rPr>
            <a:t>Namur Expo</a:t>
          </a:r>
        </a:p>
      </dsp:txBody>
      <dsp:txXfrm>
        <a:off x="1849985" y="748580"/>
        <a:ext cx="1794982" cy="716311"/>
      </dsp:txXfrm>
    </dsp:sp>
    <dsp:sp modelId="{4B0DB42B-91F2-4CA9-A856-EA7F1FE91063}">
      <dsp:nvSpPr>
        <dsp:cNvPr id="0" name=""/>
        <dsp:cNvSpPr/>
      </dsp:nvSpPr>
      <dsp:spPr>
        <a:xfrm>
          <a:off x="2277447" y="95661"/>
          <a:ext cx="949493" cy="940297"/>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E2DC42-148D-439A-91FB-EA39619C2706}">
      <dsp:nvSpPr>
        <dsp:cNvPr id="0" name=""/>
        <dsp:cNvSpPr/>
      </dsp:nvSpPr>
      <dsp:spPr>
        <a:xfrm>
          <a:off x="3694814" y="9851"/>
          <a:ext cx="1794982" cy="1790778"/>
        </a:xfrm>
        <a:prstGeom prst="roundRect">
          <a:avLst>
            <a:gd name="adj" fmla="val 10000"/>
          </a:avLst>
        </a:prstGeom>
        <a:solidFill>
          <a:srgbClr val="014A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endParaRPr lang="fr-BE" sz="1500" b="0" kern="1200" cap="none" spc="0" dirty="0">
            <a:ln w="0"/>
            <a:solidFill>
              <a:schemeClr val="tx1">
                <a:lumMod val="40000"/>
                <a:lumOff val="60000"/>
              </a:schemeClr>
            </a:solidFill>
            <a:effectLst>
              <a:outerShdw blurRad="38100" dist="19050" dir="2700000" algn="tl" rotWithShape="0">
                <a:schemeClr val="dk1">
                  <a:alpha val="40000"/>
                </a:schemeClr>
              </a:outerShdw>
            </a:effectLst>
          </a:endParaRPr>
        </a:p>
        <a:p>
          <a:pPr marL="0" lvl="0" indent="0" algn="ctr" defTabSz="666750">
            <a:lnSpc>
              <a:spcPct val="90000"/>
            </a:lnSpc>
            <a:spcBef>
              <a:spcPct val="0"/>
            </a:spcBef>
            <a:spcAft>
              <a:spcPct val="35000"/>
            </a:spcAft>
            <a:buNone/>
          </a:pPr>
          <a:r>
            <a:rPr lang="fr-BE" sz="1500" b="0" kern="1200" cap="none" spc="0" dirty="0">
              <a:ln w="0"/>
              <a:solidFill>
                <a:schemeClr val="tx1">
                  <a:lumMod val="40000"/>
                  <a:lumOff val="60000"/>
                </a:schemeClr>
              </a:solidFill>
              <a:effectLst>
                <a:outerShdw blurRad="38100" dist="19050" dir="2700000" algn="tl" rotWithShape="0">
                  <a:schemeClr val="dk1">
                    <a:alpha val="40000"/>
                  </a:schemeClr>
                </a:outerShdw>
              </a:effectLst>
            </a:rPr>
            <a:t>IDEFIN</a:t>
          </a:r>
        </a:p>
      </dsp:txBody>
      <dsp:txXfrm>
        <a:off x="3694814" y="726162"/>
        <a:ext cx="1794982" cy="716311"/>
      </dsp:txXfrm>
    </dsp:sp>
    <dsp:sp modelId="{CF671143-F383-4F66-8DFA-77781FD1CCA3}">
      <dsp:nvSpPr>
        <dsp:cNvPr id="0" name=""/>
        <dsp:cNvSpPr/>
      </dsp:nvSpPr>
      <dsp:spPr>
        <a:xfrm>
          <a:off x="4144643" y="51499"/>
          <a:ext cx="903331" cy="850627"/>
        </a:xfrm>
        <a:prstGeom prst="ellipse">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B8AC57-5228-47FE-85AA-153713C7BAF2}">
      <dsp:nvSpPr>
        <dsp:cNvPr id="0" name=""/>
        <dsp:cNvSpPr/>
      </dsp:nvSpPr>
      <dsp:spPr>
        <a:xfrm>
          <a:off x="175108" y="1512723"/>
          <a:ext cx="5055357" cy="268616"/>
        </a:xfrm>
        <a:prstGeom prst="leftRightArrow">
          <a:avLst/>
        </a:prstGeom>
        <a:solidFill>
          <a:srgbClr val="DDDDDD"/>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08BCA-EB88-4120-948F-3B4A65EA1067}">
      <dsp:nvSpPr>
        <dsp:cNvPr id="0" name=""/>
        <dsp:cNvSpPr/>
      </dsp:nvSpPr>
      <dsp:spPr>
        <a:xfrm>
          <a:off x="1153" y="39091"/>
          <a:ext cx="1794982" cy="1834157"/>
        </a:xfrm>
        <a:prstGeom prst="roundRect">
          <a:avLst>
            <a:gd name="adj" fmla="val 10000"/>
          </a:avLst>
        </a:prstGeom>
        <a:solidFill>
          <a:srgbClr val="014A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endParaRPr lang="fr-BE" sz="1100" b="0" kern="1200" cap="none" spc="0" dirty="0">
            <a:ln w="0"/>
            <a:solidFill>
              <a:schemeClr val="tx1">
                <a:lumMod val="40000"/>
                <a:lumOff val="60000"/>
              </a:schemeClr>
            </a:solidFill>
            <a:effectLst>
              <a:outerShdw blurRad="38100" dist="19050" dir="2700000" algn="tl" rotWithShape="0">
                <a:schemeClr val="dk1">
                  <a:alpha val="40000"/>
                </a:schemeClr>
              </a:outerShdw>
            </a:effectLst>
          </a:endParaRPr>
        </a:p>
        <a:p>
          <a:pPr marL="0" lvl="0" indent="0" algn="ctr" defTabSz="488950">
            <a:lnSpc>
              <a:spcPct val="90000"/>
            </a:lnSpc>
            <a:spcBef>
              <a:spcPct val="0"/>
            </a:spcBef>
            <a:spcAft>
              <a:spcPct val="35000"/>
            </a:spcAft>
            <a:buNone/>
          </a:pPr>
          <a:r>
            <a:rPr lang="fr-BE" sz="1100" b="0" kern="1200" cap="none" spc="0" dirty="0">
              <a:ln w="0"/>
              <a:solidFill>
                <a:schemeClr val="tx1">
                  <a:lumMod val="40000"/>
                  <a:lumOff val="60000"/>
                </a:schemeClr>
              </a:solidFill>
              <a:effectLst>
                <a:outerShdw blurRad="38100" dist="19050" dir="2700000" algn="tl" rotWithShape="0">
                  <a:schemeClr val="dk1">
                    <a:alpha val="40000"/>
                  </a:schemeClr>
                </a:outerShdw>
              </a:effectLst>
            </a:rPr>
            <a:t>Développement économique</a:t>
          </a:r>
        </a:p>
      </dsp:txBody>
      <dsp:txXfrm>
        <a:off x="1153" y="772753"/>
        <a:ext cx="1794982" cy="733662"/>
      </dsp:txXfrm>
    </dsp:sp>
    <dsp:sp modelId="{74BBF0C9-F363-4F85-A6B7-CAA60C7763EB}">
      <dsp:nvSpPr>
        <dsp:cNvPr id="0" name=""/>
        <dsp:cNvSpPr/>
      </dsp:nvSpPr>
      <dsp:spPr>
        <a:xfrm>
          <a:off x="398436" y="123087"/>
          <a:ext cx="1039091" cy="987237"/>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4A684-2438-4A37-AB74-E705659B30FB}">
      <dsp:nvSpPr>
        <dsp:cNvPr id="0" name=""/>
        <dsp:cNvSpPr/>
      </dsp:nvSpPr>
      <dsp:spPr>
        <a:xfrm>
          <a:off x="1849985" y="33050"/>
          <a:ext cx="1794982" cy="1834157"/>
        </a:xfrm>
        <a:prstGeom prst="roundRect">
          <a:avLst>
            <a:gd name="adj" fmla="val 10000"/>
          </a:avLst>
        </a:prstGeom>
        <a:solidFill>
          <a:srgbClr val="014A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fr-BE" sz="1100" b="0" kern="1200" cap="none" spc="0" dirty="0">
              <a:ln w="0"/>
              <a:solidFill>
                <a:schemeClr val="tx1">
                  <a:lumMod val="40000"/>
                  <a:lumOff val="60000"/>
                </a:schemeClr>
              </a:solidFill>
              <a:effectLst>
                <a:outerShdw blurRad="38100" dist="19050" dir="2700000" algn="tl" rotWithShape="0">
                  <a:schemeClr val="dk1">
                    <a:alpha val="40000"/>
                  </a:schemeClr>
                </a:outerShdw>
              </a:effectLst>
            </a:rPr>
            <a:t>Environnement</a:t>
          </a:r>
        </a:p>
      </dsp:txBody>
      <dsp:txXfrm>
        <a:off x="1849985" y="766713"/>
        <a:ext cx="1794982" cy="733662"/>
      </dsp:txXfrm>
    </dsp:sp>
    <dsp:sp modelId="{4B0DB42B-91F2-4CA9-A856-EA7F1FE91063}">
      <dsp:nvSpPr>
        <dsp:cNvPr id="0" name=""/>
        <dsp:cNvSpPr/>
      </dsp:nvSpPr>
      <dsp:spPr>
        <a:xfrm>
          <a:off x="2266061" y="97978"/>
          <a:ext cx="972493" cy="963074"/>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E2DC42-148D-439A-91FB-EA39619C2706}">
      <dsp:nvSpPr>
        <dsp:cNvPr id="0" name=""/>
        <dsp:cNvSpPr/>
      </dsp:nvSpPr>
      <dsp:spPr>
        <a:xfrm>
          <a:off x="3699966" y="34172"/>
          <a:ext cx="1794982" cy="1834157"/>
        </a:xfrm>
        <a:prstGeom prst="roundRect">
          <a:avLst>
            <a:gd name="adj" fmla="val 10000"/>
          </a:avLst>
        </a:prstGeom>
        <a:solidFill>
          <a:srgbClr val="014A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endParaRPr lang="fr-BE" sz="1100" b="1" kern="1200" dirty="0">
            <a:ln w="12700">
              <a:solidFill>
                <a:srgbClr val="786592"/>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marL="0" lvl="0" indent="0" algn="ctr" defTabSz="488950">
            <a:lnSpc>
              <a:spcPct val="90000"/>
            </a:lnSpc>
            <a:spcBef>
              <a:spcPct val="0"/>
            </a:spcBef>
            <a:spcAft>
              <a:spcPct val="35000"/>
            </a:spcAft>
            <a:buNone/>
          </a:pPr>
          <a:r>
            <a:rPr lang="fr-BE" sz="1100" b="0" kern="1200" cap="none" spc="0" dirty="0">
              <a:ln w="0"/>
              <a:solidFill>
                <a:schemeClr val="tx1">
                  <a:lumMod val="40000"/>
                  <a:lumOff val="60000"/>
                </a:schemeClr>
              </a:solidFill>
              <a:effectLst>
                <a:outerShdw blurRad="38100" dist="19050" dir="2700000" algn="tl" rotWithShape="0">
                  <a:schemeClr val="dk1">
                    <a:alpha val="40000"/>
                  </a:schemeClr>
                </a:outerShdw>
              </a:effectLst>
            </a:rPr>
            <a:t>Développement territorial</a:t>
          </a:r>
        </a:p>
      </dsp:txBody>
      <dsp:txXfrm>
        <a:off x="3699966" y="767835"/>
        <a:ext cx="1794982" cy="733662"/>
      </dsp:txXfrm>
    </dsp:sp>
    <dsp:sp modelId="{CF671143-F383-4F66-8DFA-77781FD1CCA3}">
      <dsp:nvSpPr>
        <dsp:cNvPr id="0" name=""/>
        <dsp:cNvSpPr/>
      </dsp:nvSpPr>
      <dsp:spPr>
        <a:xfrm>
          <a:off x="4093406" y="91011"/>
          <a:ext cx="1017519" cy="967564"/>
        </a:xfrm>
        <a:prstGeom prst="ellipse">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B8AC57-5228-47FE-85AA-153713C7BAF2}">
      <dsp:nvSpPr>
        <dsp:cNvPr id="0" name=""/>
        <dsp:cNvSpPr/>
      </dsp:nvSpPr>
      <dsp:spPr>
        <a:xfrm>
          <a:off x="175108" y="1549367"/>
          <a:ext cx="5055357" cy="275123"/>
        </a:xfrm>
        <a:prstGeom prst="leftRightArrow">
          <a:avLst/>
        </a:prstGeom>
        <a:solidFill>
          <a:srgbClr val="DDDDDD"/>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08BCA-EB88-4120-948F-3B4A65EA1067}">
      <dsp:nvSpPr>
        <dsp:cNvPr id="0" name=""/>
        <dsp:cNvSpPr/>
      </dsp:nvSpPr>
      <dsp:spPr>
        <a:xfrm>
          <a:off x="1153" y="38166"/>
          <a:ext cx="1794982" cy="1790778"/>
        </a:xfrm>
        <a:prstGeom prst="roundRect">
          <a:avLst>
            <a:gd name="adj" fmla="val 10000"/>
          </a:avLst>
        </a:prstGeom>
        <a:solidFill>
          <a:srgbClr val="014A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endParaRPr lang="fr-BE" sz="1500" b="0" kern="1200" cap="none" spc="0" dirty="0">
            <a:ln w="0"/>
            <a:solidFill>
              <a:schemeClr val="tx1">
                <a:lumMod val="40000"/>
                <a:lumOff val="60000"/>
              </a:schemeClr>
            </a:solidFill>
            <a:effectLst>
              <a:outerShdw blurRad="38100" dist="19050" dir="2700000" algn="tl" rotWithShape="0">
                <a:schemeClr val="dk1">
                  <a:alpha val="40000"/>
                </a:schemeClr>
              </a:outerShdw>
            </a:effectLst>
          </a:endParaRPr>
        </a:p>
        <a:p>
          <a:pPr marL="0" lvl="0" indent="0" algn="ctr" defTabSz="666750">
            <a:lnSpc>
              <a:spcPct val="90000"/>
            </a:lnSpc>
            <a:spcBef>
              <a:spcPct val="0"/>
            </a:spcBef>
            <a:spcAft>
              <a:spcPct val="35000"/>
            </a:spcAft>
            <a:buNone/>
          </a:pPr>
          <a:r>
            <a:rPr lang="fr-BE" sz="1500" b="0" kern="1200" cap="none" spc="0" dirty="0">
              <a:ln w="0"/>
              <a:solidFill>
                <a:schemeClr val="tx1">
                  <a:lumMod val="40000"/>
                  <a:lumOff val="60000"/>
                </a:schemeClr>
              </a:solidFill>
              <a:effectLst>
                <a:outerShdw blurRad="38100" dist="19050" dir="2700000" algn="tl" rotWithShape="0">
                  <a:schemeClr val="dk1">
                    <a:alpha val="40000"/>
                  </a:schemeClr>
                </a:outerShdw>
              </a:effectLst>
            </a:rPr>
            <a:t>Crematorium</a:t>
          </a:r>
        </a:p>
      </dsp:txBody>
      <dsp:txXfrm>
        <a:off x="1153" y="754477"/>
        <a:ext cx="1794982" cy="716311"/>
      </dsp:txXfrm>
    </dsp:sp>
    <dsp:sp modelId="{74BBF0C9-F363-4F85-A6B7-CAA60C7763EB}">
      <dsp:nvSpPr>
        <dsp:cNvPr id="0" name=""/>
        <dsp:cNvSpPr/>
      </dsp:nvSpPr>
      <dsp:spPr>
        <a:xfrm>
          <a:off x="410266" y="120176"/>
          <a:ext cx="1014516" cy="963888"/>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3000" b="-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4A684-2438-4A37-AB74-E705659B30FB}">
      <dsp:nvSpPr>
        <dsp:cNvPr id="0" name=""/>
        <dsp:cNvSpPr/>
      </dsp:nvSpPr>
      <dsp:spPr>
        <a:xfrm>
          <a:off x="1849985" y="32268"/>
          <a:ext cx="1794982" cy="1790778"/>
        </a:xfrm>
        <a:prstGeom prst="roundRect">
          <a:avLst>
            <a:gd name="adj" fmla="val 10000"/>
          </a:avLst>
        </a:prstGeom>
        <a:solidFill>
          <a:srgbClr val="014A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endParaRPr lang="fr-BE" sz="1500" b="0" kern="1200" cap="none" spc="0" dirty="0">
            <a:ln w="0"/>
            <a:solidFill>
              <a:schemeClr val="tx1">
                <a:lumMod val="40000"/>
                <a:lumOff val="60000"/>
              </a:schemeClr>
            </a:solidFill>
            <a:effectLst>
              <a:outerShdw blurRad="38100" dist="19050" dir="2700000" algn="tl" rotWithShape="0">
                <a:schemeClr val="dk1">
                  <a:alpha val="40000"/>
                </a:schemeClr>
              </a:outerShdw>
            </a:effectLst>
          </a:endParaRPr>
        </a:p>
        <a:p>
          <a:pPr marL="0" lvl="0" indent="0" algn="ctr" defTabSz="666750">
            <a:lnSpc>
              <a:spcPct val="90000"/>
            </a:lnSpc>
            <a:spcBef>
              <a:spcPct val="0"/>
            </a:spcBef>
            <a:spcAft>
              <a:spcPct val="35000"/>
            </a:spcAft>
            <a:buNone/>
          </a:pPr>
          <a:r>
            <a:rPr lang="fr-BE" sz="1500" b="0" kern="1200" cap="none" spc="0" dirty="0">
              <a:ln w="0"/>
              <a:solidFill>
                <a:schemeClr val="tx1">
                  <a:lumMod val="40000"/>
                  <a:lumOff val="60000"/>
                </a:schemeClr>
              </a:solidFill>
              <a:effectLst>
                <a:outerShdw blurRad="38100" dist="19050" dir="2700000" algn="tl" rotWithShape="0">
                  <a:schemeClr val="dk1">
                    <a:alpha val="40000"/>
                  </a:schemeClr>
                </a:outerShdw>
              </a:effectLst>
            </a:rPr>
            <a:t>Namur Expo</a:t>
          </a:r>
        </a:p>
      </dsp:txBody>
      <dsp:txXfrm>
        <a:off x="1849985" y="748580"/>
        <a:ext cx="1794982" cy="716311"/>
      </dsp:txXfrm>
    </dsp:sp>
    <dsp:sp modelId="{4B0DB42B-91F2-4CA9-A856-EA7F1FE91063}">
      <dsp:nvSpPr>
        <dsp:cNvPr id="0" name=""/>
        <dsp:cNvSpPr/>
      </dsp:nvSpPr>
      <dsp:spPr>
        <a:xfrm>
          <a:off x="2277447" y="95661"/>
          <a:ext cx="949493" cy="940297"/>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E2DC42-148D-439A-91FB-EA39619C2706}">
      <dsp:nvSpPr>
        <dsp:cNvPr id="0" name=""/>
        <dsp:cNvSpPr/>
      </dsp:nvSpPr>
      <dsp:spPr>
        <a:xfrm>
          <a:off x="3694814" y="9851"/>
          <a:ext cx="1794982" cy="1790778"/>
        </a:xfrm>
        <a:prstGeom prst="roundRect">
          <a:avLst>
            <a:gd name="adj" fmla="val 10000"/>
          </a:avLst>
        </a:prstGeom>
        <a:solidFill>
          <a:srgbClr val="014A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endParaRPr lang="fr-BE" sz="1500" b="0" kern="1200" cap="none" spc="0" dirty="0">
            <a:ln w="0"/>
            <a:solidFill>
              <a:schemeClr val="tx1">
                <a:lumMod val="40000"/>
                <a:lumOff val="60000"/>
              </a:schemeClr>
            </a:solidFill>
            <a:effectLst>
              <a:outerShdw blurRad="38100" dist="19050" dir="2700000" algn="tl" rotWithShape="0">
                <a:schemeClr val="dk1">
                  <a:alpha val="40000"/>
                </a:schemeClr>
              </a:outerShdw>
            </a:effectLst>
          </a:endParaRPr>
        </a:p>
        <a:p>
          <a:pPr marL="0" lvl="0" indent="0" algn="ctr" defTabSz="666750">
            <a:lnSpc>
              <a:spcPct val="90000"/>
            </a:lnSpc>
            <a:spcBef>
              <a:spcPct val="0"/>
            </a:spcBef>
            <a:spcAft>
              <a:spcPct val="35000"/>
            </a:spcAft>
            <a:buNone/>
          </a:pPr>
          <a:r>
            <a:rPr lang="fr-BE" sz="1500" b="0" kern="1200" cap="none" spc="0" dirty="0">
              <a:ln w="0"/>
              <a:solidFill>
                <a:schemeClr val="tx1">
                  <a:lumMod val="40000"/>
                  <a:lumOff val="60000"/>
                </a:schemeClr>
              </a:solidFill>
              <a:effectLst>
                <a:outerShdw blurRad="38100" dist="19050" dir="2700000" algn="tl" rotWithShape="0">
                  <a:schemeClr val="dk1">
                    <a:alpha val="40000"/>
                  </a:schemeClr>
                </a:outerShdw>
              </a:effectLst>
            </a:rPr>
            <a:t>IDEFIN</a:t>
          </a:r>
        </a:p>
      </dsp:txBody>
      <dsp:txXfrm>
        <a:off x="3694814" y="726162"/>
        <a:ext cx="1794982" cy="716311"/>
      </dsp:txXfrm>
    </dsp:sp>
    <dsp:sp modelId="{CF671143-F383-4F66-8DFA-77781FD1CCA3}">
      <dsp:nvSpPr>
        <dsp:cNvPr id="0" name=""/>
        <dsp:cNvSpPr/>
      </dsp:nvSpPr>
      <dsp:spPr>
        <a:xfrm>
          <a:off x="4144643" y="51499"/>
          <a:ext cx="903331" cy="850627"/>
        </a:xfrm>
        <a:prstGeom prst="ellipse">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B8AC57-5228-47FE-85AA-153713C7BAF2}">
      <dsp:nvSpPr>
        <dsp:cNvPr id="0" name=""/>
        <dsp:cNvSpPr/>
      </dsp:nvSpPr>
      <dsp:spPr>
        <a:xfrm>
          <a:off x="175108" y="1512723"/>
          <a:ext cx="5055357" cy="268616"/>
        </a:xfrm>
        <a:prstGeom prst="leftRightArrow">
          <a:avLst/>
        </a:prstGeom>
        <a:solidFill>
          <a:srgbClr val="DDDDDD"/>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457C7-847F-4430-8A03-8B5EBDF7F4DA}">
      <dsp:nvSpPr>
        <dsp:cNvPr id="0" name=""/>
        <dsp:cNvSpPr/>
      </dsp:nvSpPr>
      <dsp:spPr>
        <a:xfrm>
          <a:off x="-2956433" y="-455403"/>
          <a:ext cx="3527105" cy="3527105"/>
        </a:xfrm>
        <a:prstGeom prst="blockArc">
          <a:avLst>
            <a:gd name="adj1" fmla="val 18900000"/>
            <a:gd name="adj2" fmla="val 2700000"/>
            <a:gd name="adj3" fmla="val 612"/>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D088A8-36D5-400F-9E15-ECB77E432E1F}">
      <dsp:nvSpPr>
        <dsp:cNvPr id="0" name=""/>
        <dsp:cNvSpPr/>
      </dsp:nvSpPr>
      <dsp:spPr>
        <a:xfrm>
          <a:off x="214395" y="137774"/>
          <a:ext cx="2674026" cy="27544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634" tIns="30480" rIns="30480" bIns="30480" numCol="1" spcCol="1270" anchor="ctr" anchorCtr="0">
          <a:noAutofit/>
        </a:bodyPr>
        <a:lstStyle/>
        <a:p>
          <a:pPr marL="0" lvl="0" indent="0" algn="l" defTabSz="533400">
            <a:lnSpc>
              <a:spcPct val="90000"/>
            </a:lnSpc>
            <a:spcBef>
              <a:spcPct val="0"/>
            </a:spcBef>
            <a:spcAft>
              <a:spcPct val="35000"/>
            </a:spcAft>
            <a:buNone/>
          </a:pPr>
          <a:r>
            <a:rPr lang="fr-BE" sz="1200" kern="1200" dirty="0"/>
            <a:t>Animation territorial</a:t>
          </a:r>
        </a:p>
      </dsp:txBody>
      <dsp:txXfrm>
        <a:off x="214395" y="137774"/>
        <a:ext cx="2674026" cy="275443"/>
      </dsp:txXfrm>
    </dsp:sp>
    <dsp:sp modelId="{0E72169C-F821-46D3-92F9-952A8498535D}">
      <dsp:nvSpPr>
        <dsp:cNvPr id="0" name=""/>
        <dsp:cNvSpPr/>
      </dsp:nvSpPr>
      <dsp:spPr>
        <a:xfrm>
          <a:off x="42242" y="103343"/>
          <a:ext cx="344304" cy="34430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ECAC36-6A14-4B66-9AB8-D033DD0AFD90}">
      <dsp:nvSpPr>
        <dsp:cNvPr id="0" name=""/>
        <dsp:cNvSpPr/>
      </dsp:nvSpPr>
      <dsp:spPr>
        <a:xfrm>
          <a:off x="440966" y="550887"/>
          <a:ext cx="2447454" cy="27544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634" tIns="30480" rIns="30480" bIns="30480" numCol="1" spcCol="1270" anchor="ctr" anchorCtr="0">
          <a:noAutofit/>
        </a:bodyPr>
        <a:lstStyle/>
        <a:p>
          <a:pPr marL="0" lvl="0" indent="0" algn="l" defTabSz="533400">
            <a:lnSpc>
              <a:spcPct val="90000"/>
            </a:lnSpc>
            <a:spcBef>
              <a:spcPct val="0"/>
            </a:spcBef>
            <a:spcAft>
              <a:spcPct val="35000"/>
            </a:spcAft>
            <a:buNone/>
          </a:pPr>
          <a:r>
            <a:rPr lang="fr-BE" sz="1200" kern="1200" dirty="0"/>
            <a:t>Smart City By BEP</a:t>
          </a:r>
        </a:p>
      </dsp:txBody>
      <dsp:txXfrm>
        <a:off x="440966" y="550887"/>
        <a:ext cx="2447454" cy="275443"/>
      </dsp:txXfrm>
    </dsp:sp>
    <dsp:sp modelId="{7687FA5B-FEF7-4912-9912-23F41A51D566}">
      <dsp:nvSpPr>
        <dsp:cNvPr id="0" name=""/>
        <dsp:cNvSpPr/>
      </dsp:nvSpPr>
      <dsp:spPr>
        <a:xfrm>
          <a:off x="268814" y="516457"/>
          <a:ext cx="344304" cy="344304"/>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60A776-37BB-4327-B50C-D3F4940C419E}">
      <dsp:nvSpPr>
        <dsp:cNvPr id="0" name=""/>
        <dsp:cNvSpPr/>
      </dsp:nvSpPr>
      <dsp:spPr>
        <a:xfrm>
          <a:off x="544572" y="964001"/>
          <a:ext cx="2343849" cy="275443"/>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634" tIns="30480" rIns="30480" bIns="30480" numCol="1" spcCol="1270" anchor="ctr" anchorCtr="0">
          <a:noAutofit/>
        </a:bodyPr>
        <a:lstStyle/>
        <a:p>
          <a:pPr marL="0" lvl="0" indent="0" algn="l" defTabSz="533400">
            <a:lnSpc>
              <a:spcPct val="90000"/>
            </a:lnSpc>
            <a:spcBef>
              <a:spcPct val="0"/>
            </a:spcBef>
            <a:spcAft>
              <a:spcPct val="35000"/>
            </a:spcAft>
            <a:buNone/>
          </a:pPr>
          <a:r>
            <a:rPr lang="fr-BE" sz="1200" kern="1200" dirty="0"/>
            <a:t>             Energie By BEP</a:t>
          </a:r>
        </a:p>
      </dsp:txBody>
      <dsp:txXfrm>
        <a:off x="544572" y="964001"/>
        <a:ext cx="2343849" cy="275443"/>
      </dsp:txXfrm>
    </dsp:sp>
    <dsp:sp modelId="{607C4F29-9B75-43DB-A915-0F6810666350}">
      <dsp:nvSpPr>
        <dsp:cNvPr id="0" name=""/>
        <dsp:cNvSpPr/>
      </dsp:nvSpPr>
      <dsp:spPr>
        <a:xfrm>
          <a:off x="372419" y="929571"/>
          <a:ext cx="344304" cy="344304"/>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D2D4D8-071D-4651-B8D0-5B2A95754302}">
      <dsp:nvSpPr>
        <dsp:cNvPr id="0" name=""/>
        <dsp:cNvSpPr/>
      </dsp:nvSpPr>
      <dsp:spPr>
        <a:xfrm>
          <a:off x="544572" y="1376853"/>
          <a:ext cx="2343849" cy="27544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634" tIns="30480" rIns="30480" bIns="30480" numCol="1" spcCol="1270" anchor="ctr" anchorCtr="0">
          <a:noAutofit/>
        </a:bodyPr>
        <a:lstStyle/>
        <a:p>
          <a:pPr marL="0" lvl="0" indent="0" algn="l" defTabSz="533400">
            <a:lnSpc>
              <a:spcPct val="90000"/>
            </a:lnSpc>
            <a:spcBef>
              <a:spcPct val="0"/>
            </a:spcBef>
            <a:spcAft>
              <a:spcPct val="35000"/>
            </a:spcAft>
            <a:buNone/>
          </a:pPr>
          <a:r>
            <a:rPr lang="fr-BE" sz="1200" kern="1200" dirty="0"/>
            <a:t>Aménagement du territoire</a:t>
          </a:r>
        </a:p>
      </dsp:txBody>
      <dsp:txXfrm>
        <a:off x="544572" y="1376853"/>
        <a:ext cx="2343849" cy="275443"/>
      </dsp:txXfrm>
    </dsp:sp>
    <dsp:sp modelId="{5508A870-B95A-4774-B1ED-14C4F8FCF986}">
      <dsp:nvSpPr>
        <dsp:cNvPr id="0" name=""/>
        <dsp:cNvSpPr/>
      </dsp:nvSpPr>
      <dsp:spPr>
        <a:xfrm>
          <a:off x="372419" y="1342423"/>
          <a:ext cx="344304" cy="344304"/>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D66917-3A46-4CD7-BADE-C84B376C7349}">
      <dsp:nvSpPr>
        <dsp:cNvPr id="0" name=""/>
        <dsp:cNvSpPr/>
      </dsp:nvSpPr>
      <dsp:spPr>
        <a:xfrm>
          <a:off x="440966" y="1789967"/>
          <a:ext cx="2447454" cy="275443"/>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634" tIns="30480" rIns="30480" bIns="30480" numCol="1" spcCol="1270" anchor="ctr" anchorCtr="0">
          <a:noAutofit/>
        </a:bodyPr>
        <a:lstStyle/>
        <a:p>
          <a:pPr marL="0" lvl="0" indent="0" algn="l" defTabSz="533400">
            <a:lnSpc>
              <a:spcPct val="90000"/>
            </a:lnSpc>
            <a:spcBef>
              <a:spcPct val="0"/>
            </a:spcBef>
            <a:spcAft>
              <a:spcPct val="35000"/>
            </a:spcAft>
            <a:buNone/>
          </a:pPr>
          <a:r>
            <a:rPr lang="fr-BE" sz="1200" kern="1200" dirty="0"/>
            <a:t>Tourisme</a:t>
          </a:r>
        </a:p>
      </dsp:txBody>
      <dsp:txXfrm>
        <a:off x="440966" y="1789967"/>
        <a:ext cx="2447454" cy="275443"/>
      </dsp:txXfrm>
    </dsp:sp>
    <dsp:sp modelId="{1DA615B7-0514-4DE2-BFF3-1E58FF4EBC67}">
      <dsp:nvSpPr>
        <dsp:cNvPr id="0" name=""/>
        <dsp:cNvSpPr/>
      </dsp:nvSpPr>
      <dsp:spPr>
        <a:xfrm>
          <a:off x="268814" y="1755536"/>
          <a:ext cx="344304" cy="344304"/>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E98730-A642-4F9F-920D-28614ADA53D7}">
      <dsp:nvSpPr>
        <dsp:cNvPr id="0" name=""/>
        <dsp:cNvSpPr/>
      </dsp:nvSpPr>
      <dsp:spPr>
        <a:xfrm>
          <a:off x="214395" y="2203080"/>
          <a:ext cx="2674026" cy="27544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634" tIns="30480" rIns="30480" bIns="30480" numCol="1" spcCol="1270" anchor="ctr" anchorCtr="0">
          <a:noAutofit/>
        </a:bodyPr>
        <a:lstStyle/>
        <a:p>
          <a:pPr marL="0" lvl="0" indent="0" algn="l" defTabSz="533400">
            <a:lnSpc>
              <a:spcPct val="90000"/>
            </a:lnSpc>
            <a:spcBef>
              <a:spcPct val="0"/>
            </a:spcBef>
            <a:spcAft>
              <a:spcPct val="35000"/>
            </a:spcAft>
            <a:buNone/>
          </a:pPr>
          <a:r>
            <a:rPr lang="fr-BE" sz="1200" kern="1200" dirty="0"/>
            <a:t>Équipements publics &amp; développement local</a:t>
          </a:r>
        </a:p>
      </dsp:txBody>
      <dsp:txXfrm>
        <a:off x="214395" y="2203080"/>
        <a:ext cx="2674026" cy="275443"/>
      </dsp:txXfrm>
    </dsp:sp>
    <dsp:sp modelId="{8C4197CB-9E22-4103-8C00-917D0C3A3EB0}">
      <dsp:nvSpPr>
        <dsp:cNvPr id="0" name=""/>
        <dsp:cNvSpPr/>
      </dsp:nvSpPr>
      <dsp:spPr>
        <a:xfrm>
          <a:off x="42242" y="2168650"/>
          <a:ext cx="344304" cy="34430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B24CAA-B11F-43D2-B7B9-2696F6632796}">
      <dsp:nvSpPr>
        <dsp:cNvPr id="0" name=""/>
        <dsp:cNvSpPr/>
      </dsp:nvSpPr>
      <dsp:spPr>
        <a:xfrm>
          <a:off x="2372" y="268068"/>
          <a:ext cx="2313374" cy="58268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fr-BE" sz="1400" kern="1200" dirty="0"/>
            <a:t>Pourquoi?</a:t>
          </a:r>
        </a:p>
        <a:p>
          <a:pPr marL="0" lvl="0" indent="0" algn="ctr" defTabSz="622300">
            <a:lnSpc>
              <a:spcPct val="90000"/>
            </a:lnSpc>
            <a:spcBef>
              <a:spcPct val="0"/>
            </a:spcBef>
            <a:spcAft>
              <a:spcPct val="35000"/>
            </a:spcAft>
            <a:buNone/>
          </a:pPr>
          <a:r>
            <a:rPr lang="fr-BE" sz="1400" kern="1200" dirty="0"/>
            <a:t>Expérience du BEP</a:t>
          </a:r>
        </a:p>
      </dsp:txBody>
      <dsp:txXfrm>
        <a:off x="2372" y="268068"/>
        <a:ext cx="2313374" cy="582689"/>
      </dsp:txXfrm>
    </dsp:sp>
    <dsp:sp modelId="{B6A64B0B-86BB-488A-8B99-B5EE316ECCF9}">
      <dsp:nvSpPr>
        <dsp:cNvPr id="0" name=""/>
        <dsp:cNvSpPr/>
      </dsp:nvSpPr>
      <dsp:spPr>
        <a:xfrm>
          <a:off x="2372" y="850757"/>
          <a:ext cx="2313374" cy="184464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fr-BE" sz="1400" kern="1200" dirty="0"/>
            <a:t>Accompagnement d’Andenne et Fernelmont</a:t>
          </a:r>
        </a:p>
        <a:p>
          <a:pPr marL="114300" lvl="1" indent="-114300" algn="l" defTabSz="622300">
            <a:lnSpc>
              <a:spcPct val="90000"/>
            </a:lnSpc>
            <a:spcBef>
              <a:spcPct val="0"/>
            </a:spcBef>
            <a:spcAft>
              <a:spcPct val="15000"/>
            </a:spcAft>
            <a:buChar char="•"/>
          </a:pPr>
          <a:r>
            <a:rPr lang="fr-BE" sz="1400" kern="1200" dirty="0"/>
            <a:t>Partage avec </a:t>
          </a:r>
          <a:r>
            <a:rPr lang="fr-BE" sz="1400" kern="1200" dirty="0" err="1"/>
            <a:t>Viroinval</a:t>
          </a:r>
          <a:r>
            <a:rPr lang="fr-BE" sz="1400" kern="1200" dirty="0"/>
            <a:t> et Namur</a:t>
          </a:r>
        </a:p>
        <a:p>
          <a:pPr marL="114300" lvl="1" indent="-114300" algn="l" defTabSz="622300">
            <a:lnSpc>
              <a:spcPct val="90000"/>
            </a:lnSpc>
            <a:spcBef>
              <a:spcPct val="0"/>
            </a:spcBef>
            <a:spcAft>
              <a:spcPct val="15000"/>
            </a:spcAft>
            <a:buChar char="•"/>
          </a:pPr>
          <a:r>
            <a:rPr lang="fr-BE" sz="1400" kern="1200" dirty="0"/>
            <a:t>Cohérence avec l’accompagnement des PAEDC – sensibilisation à la rénovation</a:t>
          </a:r>
        </a:p>
      </dsp:txBody>
      <dsp:txXfrm>
        <a:off x="2372" y="850757"/>
        <a:ext cx="2313374" cy="1844640"/>
      </dsp:txXfrm>
    </dsp:sp>
    <dsp:sp modelId="{90DCD30D-1C60-47C9-80D7-C1D1DCBCE3FF}">
      <dsp:nvSpPr>
        <dsp:cNvPr id="0" name=""/>
        <dsp:cNvSpPr/>
      </dsp:nvSpPr>
      <dsp:spPr>
        <a:xfrm>
          <a:off x="2639620" y="268068"/>
          <a:ext cx="2313374" cy="58268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fr-BE" sz="1400" kern="1200" dirty="0"/>
            <a:t>Pour qui?</a:t>
          </a:r>
        </a:p>
        <a:p>
          <a:pPr marL="0" lvl="0" indent="0" algn="ctr" defTabSz="622300">
            <a:lnSpc>
              <a:spcPct val="90000"/>
            </a:lnSpc>
            <a:spcBef>
              <a:spcPct val="0"/>
            </a:spcBef>
            <a:spcAft>
              <a:spcPct val="35000"/>
            </a:spcAft>
            <a:buNone/>
          </a:pPr>
          <a:r>
            <a:rPr lang="fr-BE" sz="1400" kern="1200" dirty="0"/>
            <a:t>Outil de sensibilisation</a:t>
          </a:r>
        </a:p>
      </dsp:txBody>
      <dsp:txXfrm>
        <a:off x="2639620" y="268068"/>
        <a:ext cx="2313374" cy="582689"/>
      </dsp:txXfrm>
    </dsp:sp>
    <dsp:sp modelId="{2AE961BE-100A-496D-B35D-80B2EFCE31B0}">
      <dsp:nvSpPr>
        <dsp:cNvPr id="0" name=""/>
        <dsp:cNvSpPr/>
      </dsp:nvSpPr>
      <dsp:spPr>
        <a:xfrm>
          <a:off x="2639620" y="850757"/>
          <a:ext cx="2313374" cy="184464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fr-BE" sz="1400" kern="1200" dirty="0"/>
            <a:t>Piloté par les communes et orienté vers le citoyen</a:t>
          </a:r>
        </a:p>
        <a:p>
          <a:pPr marL="114300" lvl="1" indent="-114300" algn="l" defTabSz="622300">
            <a:lnSpc>
              <a:spcPct val="90000"/>
            </a:lnSpc>
            <a:spcBef>
              <a:spcPct val="0"/>
            </a:spcBef>
            <a:spcAft>
              <a:spcPct val="15000"/>
            </a:spcAft>
            <a:buChar char="•"/>
          </a:pPr>
          <a:r>
            <a:rPr lang="fr-BE" sz="1400" kern="1200" dirty="0"/>
            <a:t>Communication</a:t>
          </a:r>
        </a:p>
        <a:p>
          <a:pPr marL="114300" lvl="1" indent="-114300" algn="l" defTabSz="622300">
            <a:lnSpc>
              <a:spcPct val="90000"/>
            </a:lnSpc>
            <a:spcBef>
              <a:spcPct val="0"/>
            </a:spcBef>
            <a:spcAft>
              <a:spcPct val="15000"/>
            </a:spcAft>
            <a:buChar char="•"/>
          </a:pPr>
          <a:r>
            <a:rPr lang="fr-BE" sz="1400" kern="1200" dirty="0"/>
            <a:t>Permet de créer du lien entre l’administration et les citoyens (sensibilisation, publicité des démarches existantes)</a:t>
          </a:r>
        </a:p>
      </dsp:txBody>
      <dsp:txXfrm>
        <a:off x="2639620" y="850757"/>
        <a:ext cx="2313374" cy="1844640"/>
      </dsp:txXfrm>
    </dsp:sp>
    <dsp:sp modelId="{B1B88B5B-DE2F-4D66-8F4C-3B6BFEDA99D5}">
      <dsp:nvSpPr>
        <dsp:cNvPr id="0" name=""/>
        <dsp:cNvSpPr/>
      </dsp:nvSpPr>
      <dsp:spPr>
        <a:xfrm>
          <a:off x="5276867" y="268068"/>
          <a:ext cx="2313374" cy="58268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fr-BE" sz="1400" kern="1200" dirty="0"/>
            <a:t>Comment?</a:t>
          </a:r>
        </a:p>
        <a:p>
          <a:pPr marL="0" lvl="0" indent="0" algn="ctr" defTabSz="622300">
            <a:lnSpc>
              <a:spcPct val="90000"/>
            </a:lnSpc>
            <a:spcBef>
              <a:spcPct val="0"/>
            </a:spcBef>
            <a:spcAft>
              <a:spcPct val="35000"/>
            </a:spcAft>
            <a:buNone/>
          </a:pPr>
          <a:r>
            <a:rPr lang="fr-BE" sz="1400" kern="1200" dirty="0"/>
            <a:t>Marché cadre et convention</a:t>
          </a:r>
        </a:p>
      </dsp:txBody>
      <dsp:txXfrm>
        <a:off x="5276867" y="268068"/>
        <a:ext cx="2313374" cy="582689"/>
      </dsp:txXfrm>
    </dsp:sp>
    <dsp:sp modelId="{0588BB70-4138-41F9-9029-1A6C84DD8260}">
      <dsp:nvSpPr>
        <dsp:cNvPr id="0" name=""/>
        <dsp:cNvSpPr/>
      </dsp:nvSpPr>
      <dsp:spPr>
        <a:xfrm>
          <a:off x="5276867" y="850757"/>
          <a:ext cx="2313374" cy="184464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fr-BE" sz="1400" kern="1200" dirty="0"/>
            <a:t>Mission du BEP</a:t>
          </a:r>
        </a:p>
        <a:p>
          <a:pPr marL="114300" lvl="1" indent="-114300" algn="l" defTabSz="622300">
            <a:lnSpc>
              <a:spcPct val="90000"/>
            </a:lnSpc>
            <a:spcBef>
              <a:spcPct val="0"/>
            </a:spcBef>
            <a:spcAft>
              <a:spcPct val="15000"/>
            </a:spcAft>
            <a:buChar char="•"/>
          </a:pPr>
          <a:r>
            <a:rPr lang="fr-BE" sz="1400" kern="1200" dirty="0"/>
            <a:t>Accompagnement des communes</a:t>
          </a:r>
        </a:p>
        <a:p>
          <a:pPr marL="114300" lvl="1" indent="-114300" algn="l" defTabSz="622300">
            <a:lnSpc>
              <a:spcPct val="90000"/>
            </a:lnSpc>
            <a:spcBef>
              <a:spcPct val="0"/>
            </a:spcBef>
            <a:spcAft>
              <a:spcPct val="15000"/>
            </a:spcAft>
            <a:buChar char="•"/>
          </a:pPr>
          <a:r>
            <a:rPr lang="fr-BE" sz="1400" kern="1200" dirty="0"/>
            <a:t>Economie d’échelle</a:t>
          </a:r>
        </a:p>
        <a:p>
          <a:pPr marL="114300" lvl="1" indent="-114300" algn="l" defTabSz="622300">
            <a:lnSpc>
              <a:spcPct val="90000"/>
            </a:lnSpc>
            <a:spcBef>
              <a:spcPct val="0"/>
            </a:spcBef>
            <a:spcAft>
              <a:spcPct val="15000"/>
            </a:spcAft>
            <a:buChar char="•"/>
          </a:pPr>
          <a:r>
            <a:rPr lang="fr-BE" sz="1400" kern="1200" dirty="0"/>
            <a:t>Objectif long terme de cartographie</a:t>
          </a:r>
        </a:p>
      </dsp:txBody>
      <dsp:txXfrm>
        <a:off x="5276867" y="850757"/>
        <a:ext cx="2313374" cy="18446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C50B74-9D08-49FE-AE95-30FCFA49172E}">
      <dsp:nvSpPr>
        <dsp:cNvPr id="0" name=""/>
        <dsp:cNvSpPr/>
      </dsp:nvSpPr>
      <dsp:spPr>
        <a:xfrm>
          <a:off x="491743" y="0"/>
          <a:ext cx="6453722" cy="3263504"/>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C538E7-8242-431D-A519-EF5BBDB7E0CF}">
      <dsp:nvSpPr>
        <dsp:cNvPr id="0" name=""/>
        <dsp:cNvSpPr/>
      </dsp:nvSpPr>
      <dsp:spPr>
        <a:xfrm>
          <a:off x="257288" y="979051"/>
          <a:ext cx="2277784" cy="130540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BE" sz="2300" kern="1200" dirty="0"/>
            <a:t>Préparation et Formation</a:t>
          </a:r>
        </a:p>
      </dsp:txBody>
      <dsp:txXfrm>
        <a:off x="321012" y="1042775"/>
        <a:ext cx="2150336" cy="1177953"/>
      </dsp:txXfrm>
    </dsp:sp>
    <dsp:sp modelId="{245A5B6A-1563-4F56-B3BC-D037D9574E05}">
      <dsp:nvSpPr>
        <dsp:cNvPr id="0" name=""/>
        <dsp:cNvSpPr/>
      </dsp:nvSpPr>
      <dsp:spPr>
        <a:xfrm>
          <a:off x="2657415" y="979051"/>
          <a:ext cx="2277784" cy="130540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BE" sz="2300" kern="1200" dirty="0"/>
            <a:t>Accord cadre thermographie</a:t>
          </a:r>
        </a:p>
      </dsp:txBody>
      <dsp:txXfrm>
        <a:off x="2721139" y="1042775"/>
        <a:ext cx="2150336" cy="1177953"/>
      </dsp:txXfrm>
    </dsp:sp>
    <dsp:sp modelId="{6A1BDB8A-47BB-44AC-B857-4EE2538AC882}">
      <dsp:nvSpPr>
        <dsp:cNvPr id="0" name=""/>
        <dsp:cNvSpPr/>
      </dsp:nvSpPr>
      <dsp:spPr>
        <a:xfrm>
          <a:off x="5057541" y="979051"/>
          <a:ext cx="2277784" cy="130540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BE" sz="2300" kern="1200" dirty="0"/>
            <a:t>Partage des données et restitution</a:t>
          </a:r>
        </a:p>
      </dsp:txBody>
      <dsp:txXfrm>
        <a:off x="5121265" y="1042775"/>
        <a:ext cx="2150336" cy="117795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9631D8-9FB0-4C89-8D8B-BFD66254F27A}">
      <dsp:nvSpPr>
        <dsp:cNvPr id="0" name=""/>
        <dsp:cNvSpPr/>
      </dsp:nvSpPr>
      <dsp:spPr>
        <a:xfrm rot="16200000">
          <a:off x="-1267271" y="1272183"/>
          <a:ext cx="4267796" cy="1723429"/>
        </a:xfrm>
        <a:prstGeom prst="flowChartManualOperati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fr-BE" sz="2000" b="1" u="sng" kern="1200" dirty="0"/>
            <a:t>Axe I</a:t>
          </a:r>
          <a:r>
            <a:rPr lang="fr-BE" sz="2000" b="1" kern="1200" dirty="0"/>
            <a:t> : </a:t>
          </a:r>
          <a:r>
            <a:rPr lang="fr-BE" sz="2000" b="1" u="sng" kern="1200" dirty="0"/>
            <a:t>Accompagnement technique</a:t>
          </a:r>
        </a:p>
        <a:p>
          <a:pPr marL="171450" lvl="1" indent="-171450" algn="l" defTabSz="711200">
            <a:lnSpc>
              <a:spcPct val="90000"/>
            </a:lnSpc>
            <a:spcBef>
              <a:spcPct val="0"/>
            </a:spcBef>
            <a:spcAft>
              <a:spcPct val="15000"/>
            </a:spcAft>
            <a:buChar char="•"/>
          </a:pPr>
          <a:r>
            <a:rPr lang="fr-BE" sz="1600" kern="1200" dirty="0"/>
            <a:t>Outils</a:t>
          </a:r>
        </a:p>
        <a:p>
          <a:pPr marL="171450" lvl="1" indent="-171450" algn="l" defTabSz="711200">
            <a:lnSpc>
              <a:spcPct val="90000"/>
            </a:lnSpc>
            <a:spcBef>
              <a:spcPct val="0"/>
            </a:spcBef>
            <a:spcAft>
              <a:spcPct val="15000"/>
            </a:spcAft>
            <a:buChar char="•"/>
          </a:pPr>
          <a:r>
            <a:rPr lang="fr-BE" sz="1600" kern="1200" dirty="0"/>
            <a:t>Données bilan NRJ, Facteurs d’émissions</a:t>
          </a:r>
        </a:p>
        <a:p>
          <a:pPr marL="171450" lvl="1" indent="-171450" algn="l" defTabSz="711200">
            <a:lnSpc>
              <a:spcPct val="90000"/>
            </a:lnSpc>
            <a:spcBef>
              <a:spcPct val="0"/>
            </a:spcBef>
            <a:spcAft>
              <a:spcPct val="15000"/>
            </a:spcAft>
            <a:buChar char="•"/>
          </a:pPr>
          <a:r>
            <a:rPr lang="fr-BE" sz="1600" kern="1200" dirty="0"/>
            <a:t>Subventions (conseillers NRJ, facilitateurs, UVCW, etc.)</a:t>
          </a:r>
        </a:p>
      </dsp:txBody>
      <dsp:txXfrm rot="5400000">
        <a:off x="4912" y="853559"/>
        <a:ext cx="1723429" cy="2560678"/>
      </dsp:txXfrm>
    </dsp:sp>
    <dsp:sp modelId="{2250D7D8-2396-412A-AA9A-8539E8471058}">
      <dsp:nvSpPr>
        <dsp:cNvPr id="0" name=""/>
        <dsp:cNvSpPr/>
      </dsp:nvSpPr>
      <dsp:spPr>
        <a:xfrm rot="16200000">
          <a:off x="585415" y="1272183"/>
          <a:ext cx="4267796" cy="1723429"/>
        </a:xfrm>
        <a:prstGeom prst="flowChartManualOperati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fr-BE" sz="2000" b="1" u="sng" kern="1200" dirty="0"/>
            <a:t>Axe II: Soutien financier </a:t>
          </a:r>
        </a:p>
        <a:p>
          <a:pPr marL="171450" lvl="1" indent="-171450" algn="l" defTabSz="711200">
            <a:lnSpc>
              <a:spcPct val="90000"/>
            </a:lnSpc>
            <a:spcBef>
              <a:spcPct val="0"/>
            </a:spcBef>
            <a:spcAft>
              <a:spcPct val="15000"/>
            </a:spcAft>
            <a:buChar char="•"/>
          </a:pPr>
          <a:r>
            <a:rPr lang="fr-BE" sz="1600" kern="1200" dirty="0"/>
            <a:t>Appel à projets dédiés aux communes POLLEC</a:t>
          </a:r>
        </a:p>
        <a:p>
          <a:pPr marL="171450" lvl="1" indent="-171450" algn="l" defTabSz="711200">
            <a:lnSpc>
              <a:spcPct val="90000"/>
            </a:lnSpc>
            <a:spcBef>
              <a:spcPct val="0"/>
            </a:spcBef>
            <a:spcAft>
              <a:spcPct val="15000"/>
            </a:spcAft>
            <a:buChar char="•"/>
          </a:pPr>
          <a:r>
            <a:rPr lang="fr-BE" sz="1600" kern="1200" dirty="0"/>
            <a:t>Informations sur les subsides européens…</a:t>
          </a:r>
        </a:p>
      </dsp:txBody>
      <dsp:txXfrm rot="5400000">
        <a:off x="1857598" y="853559"/>
        <a:ext cx="1723429" cy="2560678"/>
      </dsp:txXfrm>
    </dsp:sp>
    <dsp:sp modelId="{27161D82-3969-4DC2-8010-F37152F1A69A}">
      <dsp:nvSpPr>
        <dsp:cNvPr id="0" name=""/>
        <dsp:cNvSpPr/>
      </dsp:nvSpPr>
      <dsp:spPr>
        <a:xfrm rot="16200000">
          <a:off x="2438102" y="1272183"/>
          <a:ext cx="4267796" cy="1723429"/>
        </a:xfrm>
        <a:prstGeom prst="flowChartManualOperati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fr-BE" sz="2000" b="1" u="sng" kern="1200" dirty="0"/>
            <a:t>Axe III: Monitoring </a:t>
          </a:r>
        </a:p>
        <a:p>
          <a:pPr marL="171450" lvl="1" indent="-171450" algn="l" defTabSz="711200">
            <a:lnSpc>
              <a:spcPct val="90000"/>
            </a:lnSpc>
            <a:spcBef>
              <a:spcPct val="0"/>
            </a:spcBef>
            <a:spcAft>
              <a:spcPct val="15000"/>
            </a:spcAft>
            <a:buChar char="•"/>
          </a:pPr>
          <a:r>
            <a:rPr lang="fr-BE" sz="1600" kern="1200"/>
            <a:t>Capitalisation des résultats</a:t>
          </a:r>
        </a:p>
        <a:p>
          <a:pPr marL="171450" lvl="1" indent="-171450" algn="l" defTabSz="711200">
            <a:lnSpc>
              <a:spcPct val="90000"/>
            </a:lnSpc>
            <a:spcBef>
              <a:spcPct val="0"/>
            </a:spcBef>
            <a:spcAft>
              <a:spcPct val="15000"/>
            </a:spcAft>
            <a:buChar char="•"/>
          </a:pPr>
          <a:r>
            <a:rPr lang="fr-BE" sz="1600" kern="1200"/>
            <a:t>Rapportage obligatoire </a:t>
          </a:r>
        </a:p>
      </dsp:txBody>
      <dsp:txXfrm rot="5400000">
        <a:off x="3710285" y="853559"/>
        <a:ext cx="1723429" cy="2560678"/>
      </dsp:txXfrm>
    </dsp:sp>
    <dsp:sp modelId="{70C66781-B159-48D5-97AB-17CBAC33B745}">
      <dsp:nvSpPr>
        <dsp:cNvPr id="0" name=""/>
        <dsp:cNvSpPr/>
      </dsp:nvSpPr>
      <dsp:spPr>
        <a:xfrm rot="16200000">
          <a:off x="4290788" y="1272183"/>
          <a:ext cx="4267796" cy="1723429"/>
        </a:xfrm>
        <a:prstGeom prst="flowChartManualOperati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fr-BE" sz="2000" b="1" u="sng" kern="1200" dirty="0"/>
            <a:t>Axe IV: Mobilisation </a:t>
          </a:r>
        </a:p>
        <a:p>
          <a:pPr marL="171450" lvl="1" indent="-171450" algn="l" defTabSz="711200">
            <a:lnSpc>
              <a:spcPct val="90000"/>
            </a:lnSpc>
            <a:spcBef>
              <a:spcPct val="0"/>
            </a:spcBef>
            <a:spcAft>
              <a:spcPct val="15000"/>
            </a:spcAft>
            <a:buChar char="•"/>
          </a:pPr>
          <a:r>
            <a:rPr lang="fr-BE" sz="1600" kern="1200"/>
            <a:t>Mise en réseau</a:t>
          </a:r>
        </a:p>
        <a:p>
          <a:pPr marL="171450" lvl="1" indent="-171450" algn="l" defTabSz="711200">
            <a:lnSpc>
              <a:spcPct val="90000"/>
            </a:lnSpc>
            <a:spcBef>
              <a:spcPct val="0"/>
            </a:spcBef>
            <a:spcAft>
              <a:spcPct val="15000"/>
            </a:spcAft>
            <a:buChar char="•"/>
          </a:pPr>
          <a:r>
            <a:rPr lang="fr-BE" sz="1600" kern="1200"/>
            <a:t>Séances d'informations </a:t>
          </a:r>
        </a:p>
        <a:p>
          <a:pPr marL="171450" lvl="1" indent="-171450" algn="l" defTabSz="711200">
            <a:lnSpc>
              <a:spcPct val="90000"/>
            </a:lnSpc>
            <a:spcBef>
              <a:spcPct val="0"/>
            </a:spcBef>
            <a:spcAft>
              <a:spcPct val="15000"/>
            </a:spcAft>
            <a:buChar char="•"/>
          </a:pPr>
          <a:r>
            <a:rPr lang="fr-BE" sz="1600" kern="1200" dirty="0"/>
            <a:t>Bonnes pratiques</a:t>
          </a:r>
        </a:p>
      </dsp:txBody>
      <dsp:txXfrm rot="5400000">
        <a:off x="5562971" y="853559"/>
        <a:ext cx="1723429" cy="2560678"/>
      </dsp:txXfrm>
    </dsp:sp>
    <dsp:sp modelId="{71E387C7-73B9-47B3-88C8-B71B9506FED7}">
      <dsp:nvSpPr>
        <dsp:cNvPr id="0" name=""/>
        <dsp:cNvSpPr/>
      </dsp:nvSpPr>
      <dsp:spPr>
        <a:xfrm rot="16200000">
          <a:off x="6143475" y="1272183"/>
          <a:ext cx="4267796" cy="1723429"/>
        </a:xfrm>
        <a:prstGeom prst="flowChartManualOperati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fr-BE" sz="2000" b="1" u="sng" kern="1200" dirty="0"/>
            <a:t>Axe V: diffusion information</a:t>
          </a:r>
        </a:p>
        <a:p>
          <a:pPr marL="171450" lvl="1" indent="-171450" algn="l" defTabSz="711200">
            <a:lnSpc>
              <a:spcPct val="90000"/>
            </a:lnSpc>
            <a:spcBef>
              <a:spcPct val="0"/>
            </a:spcBef>
            <a:spcAft>
              <a:spcPct val="15000"/>
            </a:spcAft>
            <a:buChar char="•"/>
          </a:pPr>
          <a:r>
            <a:rPr lang="fr-BE" sz="1600" kern="1200" dirty="0"/>
            <a:t>Diffusion au réseau</a:t>
          </a:r>
        </a:p>
        <a:p>
          <a:pPr marL="171450" lvl="1" indent="-171450" algn="l" defTabSz="711200">
            <a:lnSpc>
              <a:spcPct val="90000"/>
            </a:lnSpc>
            <a:spcBef>
              <a:spcPct val="0"/>
            </a:spcBef>
            <a:spcAft>
              <a:spcPct val="15000"/>
            </a:spcAft>
            <a:buChar char="•"/>
          </a:pPr>
          <a:r>
            <a:rPr lang="fr-BE" sz="1600" kern="1200" dirty="0"/>
            <a:t>Plateforme web</a:t>
          </a:r>
        </a:p>
      </dsp:txBody>
      <dsp:txXfrm rot="5400000">
        <a:off x="7415658" y="853559"/>
        <a:ext cx="1723429" cy="256067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95DA15-9EF3-48FD-9145-3CEBF5815A71}" type="datetimeFigureOut">
              <a:rPr lang="fr-FR" smtClean="0"/>
              <a:t>26/10/2022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1BA35A-3D7B-4276-927F-D802D43AB1CC}" type="slidenum">
              <a:rPr lang="fr-FR" smtClean="0"/>
              <a:t>‹N°›</a:t>
            </a:fld>
            <a:endParaRPr lang="fr-FR"/>
          </a:p>
        </p:txBody>
      </p:sp>
    </p:spTree>
    <p:extLst>
      <p:ext uri="{BB962C8B-B14F-4D97-AF65-F5344CB8AC3E}">
        <p14:creationId xmlns:p14="http://schemas.microsoft.com/office/powerpoint/2010/main" val="1768919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A3D58AC8-79D1-42BC-B6BB-187EBA6F1C91}" type="slidenum">
              <a:rPr lang="fr-FR"/>
              <a:pPr/>
              <a:t>5</a:t>
            </a:fld>
            <a:endParaRPr lang="fr-F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r>
              <a:rPr lang="fr-FR" baseline="0" dirty="0">
                <a:latin typeface="Times New Roman" pitchFamily="18" charset="0"/>
                <a:ea typeface="Geneva" pitchFamily="64" charset="-128"/>
              </a:rPr>
              <a:t>Préciser le contexte du projet.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BE" dirty="0"/>
          </a:p>
        </p:txBody>
      </p:sp>
      <p:sp>
        <p:nvSpPr>
          <p:cNvPr id="4" name="Espace réservé du numéro de diapositive 3"/>
          <p:cNvSpPr>
            <a:spLocks noGrp="1"/>
          </p:cNvSpPr>
          <p:nvPr>
            <p:ph type="sldNum" sz="quarter" idx="10"/>
          </p:nvPr>
        </p:nvSpPr>
        <p:spPr/>
        <p:txBody>
          <a:bodyPr/>
          <a:lstStyle/>
          <a:p>
            <a:fld id="{3C214B57-4BE5-43BB-B3C3-1429717B17F7}" type="slidenum">
              <a:rPr lang="fr-BE" smtClean="0"/>
              <a:t>45</a:t>
            </a:fld>
            <a:endParaRPr lang="fr-B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04A8057E-BABE-47D0-B24C-C00BBCF1BAC3}" type="slidenum">
              <a:rPr lang="fr-BE" smtClean="0"/>
              <a:t>50</a:t>
            </a:fld>
            <a:endParaRPr lang="fr-BE"/>
          </a:p>
        </p:txBody>
      </p:sp>
    </p:spTree>
    <p:extLst>
      <p:ext uri="{BB962C8B-B14F-4D97-AF65-F5344CB8AC3E}">
        <p14:creationId xmlns:p14="http://schemas.microsoft.com/office/powerpoint/2010/main" val="269375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ICU = un sous-thème parmi d’autres (8 thématiques) </a:t>
            </a:r>
            <a:r>
              <a:rPr lang="fr-BE" dirty="0">
                <a:sym typeface="Wingdings" panose="05000000000000000000" pitchFamily="2" charset="2"/>
              </a:rPr>
              <a:t> ~1 journée à lui consacrer pour l’analyse de vulnérabilité</a:t>
            </a:r>
            <a:endParaRPr lang="fr-BE" dirty="0"/>
          </a:p>
          <a:p>
            <a:endParaRPr lang="en-US" dirty="0"/>
          </a:p>
        </p:txBody>
      </p:sp>
      <p:sp>
        <p:nvSpPr>
          <p:cNvPr id="4" name="Espace réservé du numéro de diapositive 3"/>
          <p:cNvSpPr>
            <a:spLocks noGrp="1"/>
          </p:cNvSpPr>
          <p:nvPr>
            <p:ph type="sldNum" sz="quarter" idx="5"/>
          </p:nvPr>
        </p:nvSpPr>
        <p:spPr/>
        <p:txBody>
          <a:bodyPr/>
          <a:lstStyle/>
          <a:p>
            <a:fld id="{A6B18160-61B2-4BF8-8C34-D4173191610F}" type="slidenum">
              <a:rPr lang="fr-BE" smtClean="0"/>
              <a:t>66</a:t>
            </a:fld>
            <a:endParaRPr lang="fr-BE"/>
          </a:p>
        </p:txBody>
      </p:sp>
    </p:spTree>
    <p:extLst>
      <p:ext uri="{BB962C8B-B14F-4D97-AF65-F5344CB8AC3E}">
        <p14:creationId xmlns:p14="http://schemas.microsoft.com/office/powerpoint/2010/main" val="1893830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ICU = un sous-thème parmi d’autres (8 thématiques) </a:t>
            </a:r>
            <a:r>
              <a:rPr lang="fr-BE" dirty="0">
                <a:sym typeface="Wingdings" panose="05000000000000000000" pitchFamily="2" charset="2"/>
              </a:rPr>
              <a:t> ~1 journée à lui consacrer pour l’analyse de vulnérabilité</a:t>
            </a:r>
            <a:endParaRPr lang="fr-BE" dirty="0"/>
          </a:p>
          <a:p>
            <a:endParaRPr lang="en-US" dirty="0"/>
          </a:p>
        </p:txBody>
      </p:sp>
      <p:sp>
        <p:nvSpPr>
          <p:cNvPr id="4" name="Espace réservé du numéro de diapositive 3"/>
          <p:cNvSpPr>
            <a:spLocks noGrp="1"/>
          </p:cNvSpPr>
          <p:nvPr>
            <p:ph type="sldNum" sz="quarter" idx="5"/>
          </p:nvPr>
        </p:nvSpPr>
        <p:spPr/>
        <p:txBody>
          <a:bodyPr/>
          <a:lstStyle/>
          <a:p>
            <a:fld id="{A6B18160-61B2-4BF8-8C34-D4173191610F}" type="slidenum">
              <a:rPr lang="fr-BE" smtClean="0"/>
              <a:t>68</a:t>
            </a:fld>
            <a:endParaRPr lang="fr-BE"/>
          </a:p>
        </p:txBody>
      </p:sp>
    </p:spTree>
    <p:extLst>
      <p:ext uri="{BB962C8B-B14F-4D97-AF65-F5344CB8AC3E}">
        <p14:creationId xmlns:p14="http://schemas.microsoft.com/office/powerpoint/2010/main" val="2663771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A6B18160-61B2-4BF8-8C34-D4173191610F}" type="slidenum">
              <a:rPr lang="fr-BE" smtClean="0"/>
              <a:t>69</a:t>
            </a:fld>
            <a:endParaRPr lang="fr-BE"/>
          </a:p>
        </p:txBody>
      </p:sp>
    </p:spTree>
    <p:extLst>
      <p:ext uri="{BB962C8B-B14F-4D97-AF65-F5344CB8AC3E}">
        <p14:creationId xmlns:p14="http://schemas.microsoft.com/office/powerpoint/2010/main" val="868073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Selon arbres déjà présent</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Selon gestion eau de pluie</a:t>
            </a:r>
          </a:p>
          <a:p>
            <a:endParaRPr lang="fr-BE" dirty="0"/>
          </a:p>
        </p:txBody>
      </p:sp>
      <p:sp>
        <p:nvSpPr>
          <p:cNvPr id="4" name="Espace réservé du numéro de diapositive 3"/>
          <p:cNvSpPr>
            <a:spLocks noGrp="1"/>
          </p:cNvSpPr>
          <p:nvPr>
            <p:ph type="sldNum" sz="quarter" idx="5"/>
          </p:nvPr>
        </p:nvSpPr>
        <p:spPr/>
        <p:txBody>
          <a:bodyPr/>
          <a:lstStyle/>
          <a:p>
            <a:fld id="{A6B18160-61B2-4BF8-8C34-D4173191610F}" type="slidenum">
              <a:rPr lang="fr-BE" smtClean="0"/>
              <a:t>70</a:t>
            </a:fld>
            <a:endParaRPr lang="fr-BE"/>
          </a:p>
        </p:txBody>
      </p:sp>
    </p:spTree>
    <p:extLst>
      <p:ext uri="{BB962C8B-B14F-4D97-AF65-F5344CB8AC3E}">
        <p14:creationId xmlns:p14="http://schemas.microsoft.com/office/powerpoint/2010/main" val="1857971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Selon arbres déjà présent</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Selon gestion eau de pluie</a:t>
            </a:r>
          </a:p>
          <a:p>
            <a:endParaRPr lang="fr-BE" dirty="0"/>
          </a:p>
        </p:txBody>
      </p:sp>
      <p:sp>
        <p:nvSpPr>
          <p:cNvPr id="4" name="Espace réservé du numéro de diapositive 3"/>
          <p:cNvSpPr>
            <a:spLocks noGrp="1"/>
          </p:cNvSpPr>
          <p:nvPr>
            <p:ph type="sldNum" sz="quarter" idx="5"/>
          </p:nvPr>
        </p:nvSpPr>
        <p:spPr/>
        <p:txBody>
          <a:bodyPr/>
          <a:lstStyle/>
          <a:p>
            <a:fld id="{A6B18160-61B2-4BF8-8C34-D4173191610F}" type="slidenum">
              <a:rPr lang="fr-BE" smtClean="0"/>
              <a:t>71</a:t>
            </a:fld>
            <a:endParaRPr lang="fr-BE"/>
          </a:p>
        </p:txBody>
      </p:sp>
    </p:spTree>
    <p:extLst>
      <p:ext uri="{BB962C8B-B14F-4D97-AF65-F5344CB8AC3E}">
        <p14:creationId xmlns:p14="http://schemas.microsoft.com/office/powerpoint/2010/main" val="4172228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cb1d44b6ee_0_159:notes"/>
          <p:cNvSpPr>
            <a:spLocks noGrp="1" noRot="1" noChangeAspect="1"/>
          </p:cNvSpPr>
          <p:nvPr>
            <p:ph type="sldImg" idx="2"/>
          </p:nvPr>
        </p:nvSpPr>
        <p:spPr>
          <a:xfrm>
            <a:off x="106363" y="747713"/>
            <a:ext cx="6645275" cy="37385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gcb1d44b6ee_0_159:notes"/>
          <p:cNvSpPr txBox="1">
            <a:spLocks noGrp="1"/>
          </p:cNvSpPr>
          <p:nvPr>
            <p:ph type="body" idx="1"/>
          </p:nvPr>
        </p:nvSpPr>
        <p:spPr>
          <a:xfrm>
            <a:off x="685953" y="4734849"/>
            <a:ext cx="5487626" cy="4485648"/>
          </a:xfrm>
          <a:prstGeom prst="rect">
            <a:avLst/>
          </a:prstGeom>
          <a:noFill/>
          <a:ln>
            <a:noFill/>
          </a:ln>
        </p:spPr>
        <p:txBody>
          <a:bodyPr spcFirstLastPara="1" wrap="square" lIns="93775" tIns="93775" rIns="93775" bIns="93775" anchor="t" anchorCtr="0">
            <a:noAutofit/>
          </a:bodyPr>
          <a:lstStyle/>
          <a:p>
            <a:pPr>
              <a:buClr>
                <a:schemeClr val="dk1"/>
              </a:buClr>
              <a:buSzPts val="1200"/>
            </a:pPr>
            <a:endParaRPr lang="nl-BE" sz="1100">
              <a:highlight>
                <a:srgbClr val="FFFFFF"/>
              </a:highlight>
              <a:ea typeface="Calibri"/>
              <a:cs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67E86409-276D-9D40-8346-00BA0C805A79}" type="slidenum">
              <a:rPr lang="fr-FR" smtClean="0"/>
              <a:t>83</a:t>
            </a:fld>
            <a:endParaRPr lang="fr-FR"/>
          </a:p>
        </p:txBody>
      </p:sp>
    </p:spTree>
    <p:extLst>
      <p:ext uri="{BB962C8B-B14F-4D97-AF65-F5344CB8AC3E}">
        <p14:creationId xmlns:p14="http://schemas.microsoft.com/office/powerpoint/2010/main" val="816329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100% des lauréats estiment qu’il y aura une suite</a:t>
            </a:r>
          </a:p>
        </p:txBody>
      </p:sp>
      <p:sp>
        <p:nvSpPr>
          <p:cNvPr id="4" name="Espace réservé du numéro de diapositive 3"/>
          <p:cNvSpPr>
            <a:spLocks noGrp="1"/>
          </p:cNvSpPr>
          <p:nvPr>
            <p:ph type="sldNum" sz="quarter" idx="5"/>
          </p:nvPr>
        </p:nvSpPr>
        <p:spPr/>
        <p:txBody>
          <a:bodyPr/>
          <a:lstStyle/>
          <a:p>
            <a:fld id="{55306817-68CF-514D-A75F-7B7B46DAC949}" type="slidenum">
              <a:rPr lang="fr-FR" smtClean="0"/>
              <a:t>84</a:t>
            </a:fld>
            <a:endParaRPr lang="fr-FR"/>
          </a:p>
        </p:txBody>
      </p:sp>
    </p:spTree>
    <p:extLst>
      <p:ext uri="{BB962C8B-B14F-4D97-AF65-F5344CB8AC3E}">
        <p14:creationId xmlns:p14="http://schemas.microsoft.com/office/powerpoint/2010/main" val="2854546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96EE99CE-95DB-40B8-B34E-B861EF4EF6DA}" type="slidenum">
              <a:rPr lang="fr-FR"/>
              <a:pPr/>
              <a:t>11</a:t>
            </a:fld>
            <a:endParaRPr lang="fr-F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8" charset="0"/>
              <a:ea typeface="Geneva" pitchFamily="6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67E86409-276D-9D40-8346-00BA0C805A79}" type="slidenum">
              <a:rPr lang="fr-FR" smtClean="0"/>
              <a:t>85</a:t>
            </a:fld>
            <a:endParaRPr lang="fr-FR"/>
          </a:p>
        </p:txBody>
      </p:sp>
    </p:spTree>
    <p:extLst>
      <p:ext uri="{BB962C8B-B14F-4D97-AF65-F5344CB8AC3E}">
        <p14:creationId xmlns:p14="http://schemas.microsoft.com/office/powerpoint/2010/main" val="251641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5306817-68CF-514D-A75F-7B7B46DAC949}" type="slidenum">
              <a:rPr lang="fr-FR" smtClean="0"/>
              <a:t>86</a:t>
            </a:fld>
            <a:endParaRPr lang="fr-FR"/>
          </a:p>
        </p:txBody>
      </p:sp>
    </p:spTree>
    <p:extLst>
      <p:ext uri="{BB962C8B-B14F-4D97-AF65-F5344CB8AC3E}">
        <p14:creationId xmlns:p14="http://schemas.microsoft.com/office/powerpoint/2010/main" val="332005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67E86409-276D-9D40-8346-00BA0C805A79}" type="slidenum">
              <a:rPr lang="fr-FR" smtClean="0"/>
              <a:t>87</a:t>
            </a:fld>
            <a:endParaRPr lang="fr-FR"/>
          </a:p>
        </p:txBody>
      </p:sp>
    </p:spTree>
    <p:extLst>
      <p:ext uri="{BB962C8B-B14F-4D97-AF65-F5344CB8AC3E}">
        <p14:creationId xmlns:p14="http://schemas.microsoft.com/office/powerpoint/2010/main" val="3046558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Cas </a:t>
            </a:r>
            <a:r>
              <a:rPr lang="fr-BE" dirty="0" err="1"/>
              <a:t>géodonnées</a:t>
            </a:r>
            <a:endParaRPr lang="fr-BE" dirty="0"/>
          </a:p>
        </p:txBody>
      </p:sp>
      <p:sp>
        <p:nvSpPr>
          <p:cNvPr id="4" name="Espace réservé du numéro de diapositive 3"/>
          <p:cNvSpPr>
            <a:spLocks noGrp="1"/>
          </p:cNvSpPr>
          <p:nvPr>
            <p:ph type="sldNum" sz="quarter" idx="5"/>
          </p:nvPr>
        </p:nvSpPr>
        <p:spPr/>
        <p:txBody>
          <a:bodyPr/>
          <a:lstStyle/>
          <a:p>
            <a:fld id="{67E86409-276D-9D40-8346-00BA0C805A79}" type="slidenum">
              <a:rPr lang="fr-FR" smtClean="0"/>
              <a:t>88</a:t>
            </a:fld>
            <a:endParaRPr lang="fr-FR"/>
          </a:p>
        </p:txBody>
      </p:sp>
    </p:spTree>
    <p:extLst>
      <p:ext uri="{BB962C8B-B14F-4D97-AF65-F5344CB8AC3E}">
        <p14:creationId xmlns:p14="http://schemas.microsoft.com/office/powerpoint/2010/main" val="3694009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67E86409-276D-9D40-8346-00BA0C805A79}" type="slidenum">
              <a:rPr lang="fr-FR" smtClean="0"/>
              <a:t>89</a:t>
            </a:fld>
            <a:endParaRPr lang="fr-FR"/>
          </a:p>
        </p:txBody>
      </p:sp>
    </p:spTree>
    <p:extLst>
      <p:ext uri="{BB962C8B-B14F-4D97-AF65-F5344CB8AC3E}">
        <p14:creationId xmlns:p14="http://schemas.microsoft.com/office/powerpoint/2010/main" val="3480889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cb1d44b6ee_0_159:notes"/>
          <p:cNvSpPr>
            <a:spLocks noGrp="1" noRot="1" noChangeAspect="1"/>
          </p:cNvSpPr>
          <p:nvPr>
            <p:ph type="sldImg" idx="2"/>
          </p:nvPr>
        </p:nvSpPr>
        <p:spPr>
          <a:xfrm>
            <a:off x="106363" y="747713"/>
            <a:ext cx="6645275" cy="37385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gcb1d44b6ee_0_159:notes"/>
          <p:cNvSpPr txBox="1">
            <a:spLocks noGrp="1"/>
          </p:cNvSpPr>
          <p:nvPr>
            <p:ph type="body" idx="1"/>
          </p:nvPr>
        </p:nvSpPr>
        <p:spPr>
          <a:xfrm>
            <a:off x="685953" y="4734849"/>
            <a:ext cx="5487626" cy="4485648"/>
          </a:xfrm>
          <a:prstGeom prst="rect">
            <a:avLst/>
          </a:prstGeom>
          <a:noFill/>
          <a:ln>
            <a:noFill/>
          </a:ln>
        </p:spPr>
        <p:txBody>
          <a:bodyPr spcFirstLastPara="1" wrap="square" lIns="93775" tIns="93775" rIns="93775" bIns="93775" anchor="t" anchorCtr="0">
            <a:noAutofit/>
          </a:bodyPr>
          <a:lstStyle/>
          <a:p>
            <a:pPr>
              <a:buClr>
                <a:schemeClr val="dk1"/>
              </a:buClr>
              <a:buSzPts val="1200"/>
            </a:pPr>
            <a:endParaRPr lang="nl-BE" sz="1100">
              <a:highlight>
                <a:srgbClr val="FFFFFF"/>
              </a:highlight>
            </a:endParaRPr>
          </a:p>
        </p:txBody>
      </p:sp>
    </p:spTree>
    <p:extLst>
      <p:ext uri="{BB962C8B-B14F-4D97-AF65-F5344CB8AC3E}">
        <p14:creationId xmlns:p14="http://schemas.microsoft.com/office/powerpoint/2010/main" val="3233066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a:solidFill>
                  <a:srgbClr val="000000"/>
                </a:solidFill>
                <a:effectLst/>
                <a:latin typeface="Roboto" panose="02000000000000000000" pitchFamily="2" charset="0"/>
                <a:ea typeface="Calibri" panose="020F0502020204030204" pitchFamily="34" charset="0"/>
                <a:cs typeface="Times New Roman" panose="02020603050405020304" pitchFamily="18" charset="0"/>
              </a:rPr>
              <a:t>Mise en place d'un écosystème IA évolutif pour pouvoir actualiser des référentiels géographiques sur base d'images</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BE" dirty="0"/>
          </a:p>
        </p:txBody>
      </p:sp>
      <p:sp>
        <p:nvSpPr>
          <p:cNvPr id="4" name="Espace réservé du numéro de diapositive 3"/>
          <p:cNvSpPr>
            <a:spLocks noGrp="1"/>
          </p:cNvSpPr>
          <p:nvPr>
            <p:ph type="sldNum" sz="quarter" idx="5"/>
          </p:nvPr>
        </p:nvSpPr>
        <p:spPr/>
        <p:txBody>
          <a:bodyPr/>
          <a:lstStyle/>
          <a:p>
            <a:fld id="{E4891AE6-7369-458A-863E-3AE304F01605}" type="slidenum">
              <a:rPr lang="fr-BE" smtClean="0"/>
              <a:t>92</a:t>
            </a:fld>
            <a:endParaRPr lang="fr-BE"/>
          </a:p>
        </p:txBody>
      </p:sp>
    </p:spTree>
    <p:extLst>
      <p:ext uri="{BB962C8B-B14F-4D97-AF65-F5344CB8AC3E}">
        <p14:creationId xmlns:p14="http://schemas.microsoft.com/office/powerpoint/2010/main" val="4216479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Manque: accompagnement de marché, choix du prestaire</a:t>
            </a:r>
          </a:p>
        </p:txBody>
      </p:sp>
      <p:sp>
        <p:nvSpPr>
          <p:cNvPr id="4" name="Espace réservé du numéro de diapositive 3"/>
          <p:cNvSpPr>
            <a:spLocks noGrp="1"/>
          </p:cNvSpPr>
          <p:nvPr>
            <p:ph type="sldNum" sz="quarter" idx="5"/>
          </p:nvPr>
        </p:nvSpPr>
        <p:spPr/>
        <p:txBody>
          <a:bodyPr/>
          <a:lstStyle/>
          <a:p>
            <a:fld id="{E4891AE6-7369-458A-863E-3AE304F01605}" type="slidenum">
              <a:rPr lang="fr-BE" smtClean="0"/>
              <a:t>94</a:t>
            </a:fld>
            <a:endParaRPr lang="fr-BE"/>
          </a:p>
        </p:txBody>
      </p:sp>
    </p:spTree>
    <p:extLst>
      <p:ext uri="{BB962C8B-B14F-4D97-AF65-F5344CB8AC3E}">
        <p14:creationId xmlns:p14="http://schemas.microsoft.com/office/powerpoint/2010/main" val="3907661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4891AE6-7369-458A-863E-3AE304F01605}" type="slidenum">
              <a:rPr lang="fr-BE" smtClean="0"/>
              <a:t>96</a:t>
            </a:fld>
            <a:endParaRPr lang="fr-BE"/>
          </a:p>
        </p:txBody>
      </p:sp>
    </p:spTree>
    <p:extLst>
      <p:ext uri="{BB962C8B-B14F-4D97-AF65-F5344CB8AC3E}">
        <p14:creationId xmlns:p14="http://schemas.microsoft.com/office/powerpoint/2010/main" val="678993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Mission de l’OPW</a:t>
            </a:r>
          </a:p>
        </p:txBody>
      </p:sp>
      <p:sp>
        <p:nvSpPr>
          <p:cNvPr id="4" name="Espace réservé du numéro de diapositive 3"/>
          <p:cNvSpPr>
            <a:spLocks noGrp="1"/>
          </p:cNvSpPr>
          <p:nvPr>
            <p:ph type="sldNum" sz="quarter" idx="5"/>
          </p:nvPr>
        </p:nvSpPr>
        <p:spPr/>
        <p:txBody>
          <a:bodyPr/>
          <a:lstStyle/>
          <a:p>
            <a:fld id="{E4891AE6-7369-458A-863E-3AE304F01605}" type="slidenum">
              <a:rPr lang="fr-BE" smtClean="0"/>
              <a:t>97</a:t>
            </a:fld>
            <a:endParaRPr lang="fr-BE"/>
          </a:p>
        </p:txBody>
      </p:sp>
    </p:spTree>
    <p:extLst>
      <p:ext uri="{BB962C8B-B14F-4D97-AF65-F5344CB8AC3E}">
        <p14:creationId xmlns:p14="http://schemas.microsoft.com/office/powerpoint/2010/main" val="3605016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A6B18160-61B2-4BF8-8C34-D4173191610F}" type="slidenum">
              <a:rPr lang="fr-BE" smtClean="0"/>
              <a:t>21</a:t>
            </a:fld>
            <a:endParaRPr lang="fr-BE"/>
          </a:p>
        </p:txBody>
      </p:sp>
    </p:spTree>
    <p:extLst>
      <p:ext uri="{BB962C8B-B14F-4D97-AF65-F5344CB8AC3E}">
        <p14:creationId xmlns:p14="http://schemas.microsoft.com/office/powerpoint/2010/main" val="168128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Garder une certaine maitrise</a:t>
            </a:r>
          </a:p>
          <a:p>
            <a:endParaRPr lang="fr-BE" dirty="0"/>
          </a:p>
        </p:txBody>
      </p:sp>
      <p:sp>
        <p:nvSpPr>
          <p:cNvPr id="4" name="Espace réservé du numéro de diapositive 3"/>
          <p:cNvSpPr>
            <a:spLocks noGrp="1"/>
          </p:cNvSpPr>
          <p:nvPr>
            <p:ph type="sldNum" sz="quarter" idx="5"/>
          </p:nvPr>
        </p:nvSpPr>
        <p:spPr/>
        <p:txBody>
          <a:bodyPr/>
          <a:lstStyle/>
          <a:p>
            <a:fld id="{E4891AE6-7369-458A-863E-3AE304F01605}" type="slidenum">
              <a:rPr lang="fr-BE" smtClean="0"/>
              <a:t>99</a:t>
            </a:fld>
            <a:endParaRPr lang="fr-BE"/>
          </a:p>
        </p:txBody>
      </p:sp>
    </p:spTree>
    <p:extLst>
      <p:ext uri="{BB962C8B-B14F-4D97-AF65-F5344CB8AC3E}">
        <p14:creationId xmlns:p14="http://schemas.microsoft.com/office/powerpoint/2010/main" val="30833644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Garder une certaine maitrise</a:t>
            </a:r>
          </a:p>
          <a:p>
            <a:endParaRPr lang="fr-BE" dirty="0"/>
          </a:p>
        </p:txBody>
      </p:sp>
      <p:sp>
        <p:nvSpPr>
          <p:cNvPr id="4" name="Espace réservé du numéro de diapositive 3"/>
          <p:cNvSpPr>
            <a:spLocks noGrp="1"/>
          </p:cNvSpPr>
          <p:nvPr>
            <p:ph type="sldNum" sz="quarter" idx="5"/>
          </p:nvPr>
        </p:nvSpPr>
        <p:spPr/>
        <p:txBody>
          <a:bodyPr/>
          <a:lstStyle/>
          <a:p>
            <a:fld id="{E4891AE6-7369-458A-863E-3AE304F01605}" type="slidenum">
              <a:rPr lang="fr-BE" smtClean="0"/>
              <a:t>100</a:t>
            </a:fld>
            <a:endParaRPr lang="fr-BE"/>
          </a:p>
        </p:txBody>
      </p:sp>
    </p:spTree>
    <p:extLst>
      <p:ext uri="{BB962C8B-B14F-4D97-AF65-F5344CB8AC3E}">
        <p14:creationId xmlns:p14="http://schemas.microsoft.com/office/powerpoint/2010/main" val="3085699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Garder une certaine maitrise</a:t>
            </a:r>
          </a:p>
          <a:p>
            <a:endParaRPr lang="fr-BE" dirty="0"/>
          </a:p>
        </p:txBody>
      </p:sp>
      <p:sp>
        <p:nvSpPr>
          <p:cNvPr id="4" name="Espace réservé du numéro de diapositive 3"/>
          <p:cNvSpPr>
            <a:spLocks noGrp="1"/>
          </p:cNvSpPr>
          <p:nvPr>
            <p:ph type="sldNum" sz="quarter" idx="5"/>
          </p:nvPr>
        </p:nvSpPr>
        <p:spPr/>
        <p:txBody>
          <a:bodyPr/>
          <a:lstStyle/>
          <a:p>
            <a:fld id="{E4891AE6-7369-458A-863E-3AE304F01605}" type="slidenum">
              <a:rPr lang="fr-BE" smtClean="0"/>
              <a:t>101</a:t>
            </a:fld>
            <a:endParaRPr lang="fr-BE"/>
          </a:p>
        </p:txBody>
      </p:sp>
    </p:spTree>
    <p:extLst>
      <p:ext uri="{BB962C8B-B14F-4D97-AF65-F5344CB8AC3E}">
        <p14:creationId xmlns:p14="http://schemas.microsoft.com/office/powerpoint/2010/main" val="18787380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4891AE6-7369-458A-863E-3AE304F01605}" type="slidenum">
              <a:rPr lang="fr-BE" smtClean="0"/>
              <a:t>103</a:t>
            </a:fld>
            <a:endParaRPr lang="fr-BE"/>
          </a:p>
        </p:txBody>
      </p:sp>
    </p:spTree>
    <p:extLst>
      <p:ext uri="{BB962C8B-B14F-4D97-AF65-F5344CB8AC3E}">
        <p14:creationId xmlns:p14="http://schemas.microsoft.com/office/powerpoint/2010/main" val="18229567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4891AE6-7369-458A-863E-3AE304F01605}" type="slidenum">
              <a:rPr lang="fr-BE" smtClean="0"/>
              <a:t>105</a:t>
            </a:fld>
            <a:endParaRPr lang="fr-BE"/>
          </a:p>
        </p:txBody>
      </p:sp>
    </p:spTree>
    <p:extLst>
      <p:ext uri="{BB962C8B-B14F-4D97-AF65-F5344CB8AC3E}">
        <p14:creationId xmlns:p14="http://schemas.microsoft.com/office/powerpoint/2010/main" val="20184668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4891AE6-7369-458A-863E-3AE304F01605}" type="slidenum">
              <a:rPr lang="fr-BE" smtClean="0"/>
              <a:t>106</a:t>
            </a:fld>
            <a:endParaRPr lang="fr-BE"/>
          </a:p>
        </p:txBody>
      </p:sp>
    </p:spTree>
    <p:extLst>
      <p:ext uri="{BB962C8B-B14F-4D97-AF65-F5344CB8AC3E}">
        <p14:creationId xmlns:p14="http://schemas.microsoft.com/office/powerpoint/2010/main" val="474214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A6B18160-61B2-4BF8-8C34-D4173191610F}" type="slidenum">
              <a:rPr lang="fr-BE" smtClean="0"/>
              <a:t>22</a:t>
            </a:fld>
            <a:endParaRPr lang="fr-BE"/>
          </a:p>
        </p:txBody>
      </p:sp>
    </p:spTree>
    <p:extLst>
      <p:ext uri="{BB962C8B-B14F-4D97-AF65-F5344CB8AC3E}">
        <p14:creationId xmlns:p14="http://schemas.microsoft.com/office/powerpoint/2010/main" val="1185762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A6B18160-61B2-4BF8-8C34-D4173191610F}" type="slidenum">
              <a:rPr lang="fr-BE" smtClean="0"/>
              <a:t>23</a:t>
            </a:fld>
            <a:endParaRPr lang="fr-BE"/>
          </a:p>
        </p:txBody>
      </p:sp>
    </p:spTree>
    <p:extLst>
      <p:ext uri="{BB962C8B-B14F-4D97-AF65-F5344CB8AC3E}">
        <p14:creationId xmlns:p14="http://schemas.microsoft.com/office/powerpoint/2010/main" val="2578755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La Commune reste le gestionnaire de traitement de données</a:t>
            </a:r>
          </a:p>
        </p:txBody>
      </p:sp>
      <p:sp>
        <p:nvSpPr>
          <p:cNvPr id="4" name="Espace réservé du numéro de diapositive 3"/>
          <p:cNvSpPr>
            <a:spLocks noGrp="1"/>
          </p:cNvSpPr>
          <p:nvPr>
            <p:ph type="sldNum" sz="quarter" idx="5"/>
          </p:nvPr>
        </p:nvSpPr>
        <p:spPr/>
        <p:txBody>
          <a:bodyPr/>
          <a:lstStyle/>
          <a:p>
            <a:fld id="{A6B18160-61B2-4BF8-8C34-D4173191610F}" type="slidenum">
              <a:rPr lang="fr-BE" smtClean="0"/>
              <a:t>28</a:t>
            </a:fld>
            <a:endParaRPr lang="fr-BE"/>
          </a:p>
        </p:txBody>
      </p:sp>
    </p:spTree>
    <p:extLst>
      <p:ext uri="{BB962C8B-B14F-4D97-AF65-F5344CB8AC3E}">
        <p14:creationId xmlns:p14="http://schemas.microsoft.com/office/powerpoint/2010/main" val="1575751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BE"/>
          </a:p>
        </p:txBody>
      </p:sp>
      <p:sp>
        <p:nvSpPr>
          <p:cNvPr id="4" name="Espace réservé du numéro de diapositive 3"/>
          <p:cNvSpPr>
            <a:spLocks noGrp="1"/>
          </p:cNvSpPr>
          <p:nvPr>
            <p:ph type="sldNum" sz="quarter" idx="10"/>
          </p:nvPr>
        </p:nvSpPr>
        <p:spPr/>
        <p:txBody>
          <a:bodyPr/>
          <a:lstStyle/>
          <a:p>
            <a:fld id="{3C214B57-4BE5-43BB-B3C3-1429717B17F7}" type="slidenum">
              <a:rPr lang="fr-BE" smtClean="0"/>
              <a:pPr/>
              <a:t>33</a:t>
            </a:fld>
            <a:endParaRPr lang="fr-B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PAEDC: plan pour l’énergie durable et le climat</a:t>
            </a:r>
          </a:p>
        </p:txBody>
      </p:sp>
      <p:sp>
        <p:nvSpPr>
          <p:cNvPr id="4" name="Espace réservé du numéro de diapositive 3"/>
          <p:cNvSpPr>
            <a:spLocks noGrp="1"/>
          </p:cNvSpPr>
          <p:nvPr>
            <p:ph type="sldNum" sz="quarter" idx="5"/>
          </p:nvPr>
        </p:nvSpPr>
        <p:spPr/>
        <p:txBody>
          <a:bodyPr/>
          <a:lstStyle/>
          <a:p>
            <a:pPr>
              <a:defRPr/>
            </a:pPr>
            <a:fld id="{A29F1C4A-BC93-44B9-9DFB-1CFD1F7C4421}" type="slidenum">
              <a:rPr lang="fr-BE" smtClean="0"/>
              <a:pPr>
                <a:defRPr/>
              </a:pPr>
              <a:t>38</a:t>
            </a:fld>
            <a:endParaRPr lang="fr-BE" dirty="0"/>
          </a:p>
        </p:txBody>
      </p:sp>
    </p:spTree>
    <p:extLst>
      <p:ext uri="{BB962C8B-B14F-4D97-AF65-F5344CB8AC3E}">
        <p14:creationId xmlns:p14="http://schemas.microsoft.com/office/powerpoint/2010/main" val="1707694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800" b="0" i="0" u="none" strike="noStrike" dirty="0">
                <a:solidFill>
                  <a:srgbClr val="305496"/>
                </a:solidFill>
                <a:effectLst/>
                <a:latin typeface="Calibri" panose="020F0502020204030204" pitchFamily="34" charset="0"/>
              </a:rPr>
              <a:t>Culturalité en Hesbaye brabançonne</a:t>
            </a:r>
            <a:r>
              <a:rPr lang="fr-BE" dirty="0"/>
              <a:t> </a:t>
            </a:r>
            <a:r>
              <a:rPr lang="fr-BE" sz="1800" b="0" i="0" u="none" strike="noStrike" dirty="0">
                <a:solidFill>
                  <a:srgbClr val="305496"/>
                </a:solidFill>
                <a:effectLst/>
                <a:latin typeface="Calibri" panose="020F0502020204030204" pitchFamily="34" charset="0"/>
              </a:rPr>
              <a:t>Meuse Campagnes</a:t>
            </a:r>
            <a:r>
              <a:rPr lang="fr-BE" dirty="0"/>
              <a:t> </a:t>
            </a:r>
            <a:r>
              <a:rPr lang="fr-BE" sz="1800" b="0" i="0" u="none" strike="noStrike" dirty="0">
                <a:solidFill>
                  <a:srgbClr val="305496"/>
                </a:solidFill>
                <a:effectLst/>
                <a:latin typeface="Calibri" panose="020F0502020204030204" pitchFamily="34" charset="0"/>
              </a:rPr>
              <a:t>Pays de l'Ourthe</a:t>
            </a:r>
            <a:r>
              <a:rPr lang="fr-BE" dirty="0"/>
              <a:t> </a:t>
            </a:r>
            <a:r>
              <a:rPr lang="fr-BE" sz="1800" b="0" i="0" u="none" strike="noStrike" dirty="0">
                <a:solidFill>
                  <a:srgbClr val="305496"/>
                </a:solidFill>
                <a:effectLst/>
                <a:latin typeface="Calibri" panose="020F0502020204030204" pitchFamily="34" charset="0"/>
              </a:rPr>
              <a:t>Couvin</a:t>
            </a:r>
            <a:r>
              <a:rPr lang="fr-BE" dirty="0"/>
              <a:t> </a:t>
            </a:r>
            <a:r>
              <a:rPr lang="fr-BE" sz="1800" b="0" i="0" u="none" strike="noStrike">
                <a:solidFill>
                  <a:srgbClr val="305496"/>
                </a:solidFill>
                <a:effectLst/>
                <a:latin typeface="Calibri" panose="020F0502020204030204" pitchFamily="34" charset="0"/>
              </a:rPr>
              <a:t>Braives</a:t>
            </a:r>
            <a:r>
              <a:rPr lang="fr-BE"/>
              <a:t> </a:t>
            </a:r>
            <a:r>
              <a:rPr lang="fr-BE" sz="1800" b="0" i="0" u="none" strike="noStrike">
                <a:solidFill>
                  <a:srgbClr val="305496"/>
                </a:solidFill>
                <a:effectLst/>
                <a:latin typeface="Calibri" panose="020F0502020204030204" pitchFamily="34" charset="0"/>
              </a:rPr>
              <a:t>In </a:t>
            </a:r>
            <a:r>
              <a:rPr lang="fr-BE" sz="1800" b="0" i="0" u="none" strike="noStrike" dirty="0">
                <a:solidFill>
                  <a:srgbClr val="305496"/>
                </a:solidFill>
                <a:effectLst/>
                <a:latin typeface="Calibri" panose="020F0502020204030204" pitchFamily="34" charset="0"/>
              </a:rPr>
              <a:t>BW</a:t>
            </a:r>
            <a:r>
              <a:rPr lang="fr-BE" dirty="0"/>
              <a:t> </a:t>
            </a:r>
          </a:p>
        </p:txBody>
      </p:sp>
      <p:sp>
        <p:nvSpPr>
          <p:cNvPr id="4" name="Espace réservé du numéro de diapositive 3"/>
          <p:cNvSpPr>
            <a:spLocks noGrp="1"/>
          </p:cNvSpPr>
          <p:nvPr>
            <p:ph type="sldNum" sz="quarter" idx="5"/>
          </p:nvPr>
        </p:nvSpPr>
        <p:spPr/>
        <p:txBody>
          <a:bodyPr/>
          <a:lstStyle/>
          <a:p>
            <a:pPr>
              <a:defRPr/>
            </a:pPr>
            <a:fld id="{A29F1C4A-BC93-44B9-9DFB-1CFD1F7C4421}" type="slidenum">
              <a:rPr lang="fr-BE" smtClean="0"/>
              <a:pPr>
                <a:defRPr/>
              </a:pPr>
              <a:t>41</a:t>
            </a:fld>
            <a:endParaRPr lang="fr-BE" dirty="0"/>
          </a:p>
        </p:txBody>
      </p:sp>
    </p:spTree>
    <p:extLst>
      <p:ext uri="{BB962C8B-B14F-4D97-AF65-F5344CB8AC3E}">
        <p14:creationId xmlns:p14="http://schemas.microsoft.com/office/powerpoint/2010/main" val="25800967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mailto:helpdesk.carto@spw.wallonie.be" TargetMode="External"/><Relationship Id="rId5" Type="http://schemas.openxmlformats.org/officeDocument/2006/relationships/image" Target="../media/image6.jpeg"/><Relationship Id="rId4" Type="http://schemas.openxmlformats.org/officeDocument/2006/relationships/hyperlink" Target="https://www.google.com/url?sa=i&amp;rct=j&amp;q=&amp;esrc=s&amp;source=images&amp;cd=&amp;cad=rja&amp;uact=8&amp;ved=2ahUKEwiej_-wsZzeAhXDzIUKHf9RAiYQjRx6BAgBEAU&amp;url=https://www.chambost-materiaux.com/selection-plans-de-travail-formopan/linkedin-logo/&amp;psig=AOvVaw3zLntokjjbm-R_t8scxd3u&amp;ust=1540377997360943" TargetMode="Externa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6" name="Rectangle 35"/>
          <p:cNvSpPr/>
          <p:nvPr userDrawn="1"/>
        </p:nvSpPr>
        <p:spPr>
          <a:xfrm>
            <a:off x="0" y="4248000"/>
            <a:ext cx="2160000" cy="900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 name="Titre 1"/>
          <p:cNvSpPr>
            <a:spLocks noGrp="1"/>
          </p:cNvSpPr>
          <p:nvPr>
            <p:ph type="ctrTitle" hasCustomPrompt="1"/>
          </p:nvPr>
        </p:nvSpPr>
        <p:spPr>
          <a:xfrm>
            <a:off x="1362364" y="1799550"/>
            <a:ext cx="7060578" cy="1544400"/>
          </a:xfrm>
        </p:spPr>
        <p:txBody>
          <a:bodyPr anchor="t">
            <a:normAutofit/>
          </a:bodyPr>
          <a:lstStyle>
            <a:lvl1pPr algn="l">
              <a:defRPr sz="3000" b="1">
                <a:solidFill>
                  <a:srgbClr val="723A83"/>
                </a:solidFill>
              </a:defRPr>
            </a:lvl1pPr>
          </a:lstStyle>
          <a:p>
            <a:r>
              <a:rPr lang="fr-FR" dirty="0"/>
              <a:t>CLIQUEZ ET MODIFIEZ LE TITRE</a:t>
            </a:r>
          </a:p>
        </p:txBody>
      </p:sp>
      <p:sp>
        <p:nvSpPr>
          <p:cNvPr id="3" name="Rectangle 2">
            <a:extLst>
              <a:ext uri="{FF2B5EF4-FFF2-40B4-BE49-F238E27FC236}">
                <a16:creationId xmlns:a16="http://schemas.microsoft.com/office/drawing/2014/main" id="{A161ABF3-6315-412D-9641-42DA385BA396}"/>
              </a:ext>
            </a:extLst>
          </p:cNvPr>
          <p:cNvSpPr/>
          <p:nvPr userDrawn="1"/>
        </p:nvSpPr>
        <p:spPr>
          <a:xfrm>
            <a:off x="0" y="0"/>
            <a:ext cx="721058" cy="514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6" name="Rectangle 5"/>
          <p:cNvSpPr/>
          <p:nvPr userDrawn="1"/>
        </p:nvSpPr>
        <p:spPr>
          <a:xfrm>
            <a:off x="8422942" y="459551"/>
            <a:ext cx="721058" cy="900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7" name="Image 6" descr="Une image contenant équipement électronique, circuit&#10;&#10;Description générée avec un niveau de confiance très élevé">
            <a:extLst>
              <a:ext uri="{FF2B5EF4-FFF2-40B4-BE49-F238E27FC236}">
                <a16:creationId xmlns:a16="http://schemas.microsoft.com/office/drawing/2014/main" id="{2930704F-1623-4396-8CAC-3DF10C97D0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9" t="51301" r="139" b="36349"/>
          <a:stretch/>
        </p:blipFill>
        <p:spPr>
          <a:xfrm>
            <a:off x="0" y="3688268"/>
            <a:ext cx="9144000" cy="755910"/>
          </a:xfrm>
          <a:prstGeom prst="rect">
            <a:avLst/>
          </a:prstGeom>
        </p:spPr>
      </p:pic>
      <p:pic>
        <p:nvPicPr>
          <p:cNvPr id="23" name="Image 22" descr="spw_f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85278" cy="1371881"/>
          </a:xfrm>
          <a:prstGeom prst="rect">
            <a:avLst/>
          </a:prstGeom>
        </p:spPr>
      </p:pic>
    </p:spTree>
    <p:extLst>
      <p:ext uri="{BB962C8B-B14F-4D97-AF65-F5344CB8AC3E}">
        <p14:creationId xmlns:p14="http://schemas.microsoft.com/office/powerpoint/2010/main" val="1038666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dirty="0"/>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3116621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hasCustomPrompt="1"/>
          </p:nvPr>
        </p:nvSpPr>
        <p:spPr>
          <a:xfrm>
            <a:off x="6629400" y="154781"/>
            <a:ext cx="2057400" cy="3290888"/>
          </a:xfrm>
        </p:spPr>
        <p:txBody>
          <a:bodyPr vert="eaVert"/>
          <a:lstStyle/>
          <a:p>
            <a:r>
              <a:rPr lang="fr-FR" dirty="0"/>
              <a:t>CLIQUEZ ET MODIFIEZ LE TITRE</a:t>
            </a:r>
          </a:p>
        </p:txBody>
      </p:sp>
      <p:sp>
        <p:nvSpPr>
          <p:cNvPr id="3" name="Espace réservé du texte vertical 2"/>
          <p:cNvSpPr>
            <a:spLocks noGrp="1"/>
          </p:cNvSpPr>
          <p:nvPr>
            <p:ph type="body" orient="vert" idx="1"/>
          </p:nvPr>
        </p:nvSpPr>
        <p:spPr>
          <a:xfrm>
            <a:off x="839754" y="154781"/>
            <a:ext cx="5637245" cy="329088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922337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8" name="Picture 4" descr="Résultat d’images pour facebook logo">
            <a:extLst>
              <a:ext uri="{FF2B5EF4-FFF2-40B4-BE49-F238E27FC236}">
                <a16:creationId xmlns:a16="http://schemas.microsoft.com/office/drawing/2014/main" id="{EBD26CF7-77CC-4EF3-93CD-0A42958B417A}"/>
              </a:ext>
            </a:extLst>
          </p:cNvPr>
          <p:cNvPicPr>
            <a:picLocks noChangeAspect="1" noChangeArrowheads="1"/>
          </p:cNvPicPr>
          <p:nvPr userDrawn="1"/>
        </p:nvPicPr>
        <p:blipFill>
          <a:blip r:embed="rId2"/>
          <a:srcRect/>
          <a:stretch>
            <a:fillRect/>
          </a:stretch>
        </p:blipFill>
        <p:spPr bwMode="auto">
          <a:xfrm>
            <a:off x="5151916" y="3094559"/>
            <a:ext cx="456443" cy="468344"/>
          </a:xfrm>
          <a:prstGeom prst="rect">
            <a:avLst/>
          </a:prstGeom>
          <a:noFill/>
        </p:spPr>
      </p:pic>
      <p:pic>
        <p:nvPicPr>
          <p:cNvPr id="9" name="Picture 8" descr="Résultat d’images pour twitter logo">
            <a:extLst>
              <a:ext uri="{FF2B5EF4-FFF2-40B4-BE49-F238E27FC236}">
                <a16:creationId xmlns:a16="http://schemas.microsoft.com/office/drawing/2014/main" id="{66C6EFAF-73B9-4D8C-8B30-FB7F8577641E}"/>
              </a:ext>
            </a:extLst>
          </p:cNvPr>
          <p:cNvPicPr>
            <a:picLocks noChangeAspect="1" noChangeArrowheads="1"/>
          </p:cNvPicPr>
          <p:nvPr userDrawn="1"/>
        </p:nvPicPr>
        <p:blipFill>
          <a:blip r:embed="rId3"/>
          <a:srcRect/>
          <a:stretch>
            <a:fillRect/>
          </a:stretch>
        </p:blipFill>
        <p:spPr bwMode="auto">
          <a:xfrm>
            <a:off x="4576656" y="3094559"/>
            <a:ext cx="456443" cy="468344"/>
          </a:xfrm>
          <a:prstGeom prst="rect">
            <a:avLst/>
          </a:prstGeom>
          <a:noFill/>
        </p:spPr>
      </p:pic>
      <p:pic>
        <p:nvPicPr>
          <p:cNvPr id="10" name="Picture 2" descr="Résultat de recherche d'images pour &quot;logo linkedin&quot;">
            <a:hlinkClick r:id="rId4"/>
            <a:extLst>
              <a:ext uri="{FF2B5EF4-FFF2-40B4-BE49-F238E27FC236}">
                <a16:creationId xmlns:a16="http://schemas.microsoft.com/office/drawing/2014/main" id="{DE390D62-1310-4F8B-9592-88164C84C663}"/>
              </a:ext>
            </a:extLst>
          </p:cNvPr>
          <p:cNvPicPr>
            <a:picLocks noChangeAspect="1" noChangeArrowheads="1"/>
          </p:cNvPicPr>
          <p:nvPr userDrawn="1"/>
        </p:nvPicPr>
        <p:blipFill>
          <a:blip r:embed="rId5">
            <a:clrChange>
              <a:clrFrom>
                <a:srgbClr val="FFFFFF"/>
              </a:clrFrom>
              <a:clrTo>
                <a:srgbClr val="FFFFFF">
                  <a:alpha val="0"/>
                </a:srgbClr>
              </a:clrTo>
            </a:clrChange>
          </a:blip>
          <a:srcRect/>
          <a:stretch>
            <a:fillRect/>
          </a:stretch>
        </p:blipFill>
        <p:spPr bwMode="auto">
          <a:xfrm>
            <a:off x="3872613" y="3077429"/>
            <a:ext cx="648876" cy="502603"/>
          </a:xfrm>
          <a:prstGeom prst="rect">
            <a:avLst/>
          </a:prstGeom>
          <a:noFill/>
        </p:spPr>
      </p:pic>
      <p:sp>
        <p:nvSpPr>
          <p:cNvPr id="11" name="Rectangle 10">
            <a:extLst>
              <a:ext uri="{FF2B5EF4-FFF2-40B4-BE49-F238E27FC236}">
                <a16:creationId xmlns:a16="http://schemas.microsoft.com/office/drawing/2014/main" id="{2BD44654-8202-44C6-AB68-05E06BFD3861}"/>
              </a:ext>
            </a:extLst>
          </p:cNvPr>
          <p:cNvSpPr/>
          <p:nvPr userDrawn="1"/>
        </p:nvSpPr>
        <p:spPr>
          <a:xfrm>
            <a:off x="3797229" y="3671218"/>
            <a:ext cx="2015295" cy="307777"/>
          </a:xfrm>
          <a:prstGeom prst="rect">
            <a:avLst/>
          </a:prstGeom>
        </p:spPr>
        <p:txBody>
          <a:bodyPr wrap="none">
            <a:spAutoFit/>
          </a:bodyPr>
          <a:lstStyle/>
          <a:p>
            <a:r>
              <a:rPr lang="fr-BE" sz="1400" kern="0" dirty="0">
                <a:solidFill>
                  <a:schemeClr val="tx1">
                    <a:lumMod val="50000"/>
                    <a:lumOff val="50000"/>
                  </a:schemeClr>
                </a:solidFill>
                <a:latin typeface="+mj-lt"/>
                <a:ea typeface="Geneva" pitchFamily="-1" charset="-128"/>
              </a:rPr>
              <a:t>Géoportail de la Wallonie</a:t>
            </a:r>
            <a:endParaRPr lang="fr-BE" sz="1400" dirty="0">
              <a:solidFill>
                <a:schemeClr val="tx1">
                  <a:lumMod val="50000"/>
                  <a:lumOff val="50000"/>
                </a:schemeClr>
              </a:solidFill>
              <a:latin typeface="+mj-lt"/>
            </a:endParaRPr>
          </a:p>
        </p:txBody>
      </p:sp>
      <p:sp>
        <p:nvSpPr>
          <p:cNvPr id="12" name="Rectangle 11">
            <a:extLst>
              <a:ext uri="{FF2B5EF4-FFF2-40B4-BE49-F238E27FC236}">
                <a16:creationId xmlns:a16="http://schemas.microsoft.com/office/drawing/2014/main" id="{9D9D1D50-FA33-4A2D-94AC-DBEF5C03D059}"/>
              </a:ext>
            </a:extLst>
          </p:cNvPr>
          <p:cNvSpPr/>
          <p:nvPr userDrawn="1"/>
        </p:nvSpPr>
        <p:spPr>
          <a:xfrm>
            <a:off x="2667111" y="2330774"/>
            <a:ext cx="4338047" cy="461665"/>
          </a:xfrm>
          <a:prstGeom prst="rect">
            <a:avLst/>
          </a:prstGeom>
        </p:spPr>
        <p:txBody>
          <a:bodyPr wrap="none">
            <a:spAutoFit/>
          </a:bodyPr>
          <a:lstStyle/>
          <a:p>
            <a:r>
              <a:rPr lang="fr-BE" sz="2400" kern="0" dirty="0">
                <a:solidFill>
                  <a:srgbClr val="A51839"/>
                </a:solidFill>
                <a:latin typeface="+mj-lt"/>
                <a:ea typeface="Geneva" pitchFamily="-1" charset="-128"/>
                <a:hlinkClick r:id="rId6">
                  <a:extLst>
                    <a:ext uri="{A12FA001-AC4F-418D-AE19-62706E023703}">
                      <ahyp:hlinkClr xmlns:ahyp="http://schemas.microsoft.com/office/drawing/2018/hyperlinkcolor" val="tx"/>
                    </a:ext>
                  </a:extLst>
                </a:hlinkClick>
              </a:rPr>
              <a:t>helpdesk.carto@spw.wallonie.be</a:t>
            </a:r>
            <a:endParaRPr lang="fr-BE" sz="2400" dirty="0">
              <a:solidFill>
                <a:srgbClr val="A51839"/>
              </a:solidFill>
              <a:latin typeface="+mj-lt"/>
            </a:endParaRPr>
          </a:p>
        </p:txBody>
      </p:sp>
      <p:sp>
        <p:nvSpPr>
          <p:cNvPr id="13" name="Rectangle 12">
            <a:extLst>
              <a:ext uri="{FF2B5EF4-FFF2-40B4-BE49-F238E27FC236}">
                <a16:creationId xmlns:a16="http://schemas.microsoft.com/office/drawing/2014/main" id="{8953C0FB-5D81-4B7B-88CA-A51071982DE1}"/>
              </a:ext>
            </a:extLst>
          </p:cNvPr>
          <p:cNvSpPr/>
          <p:nvPr userDrawn="1"/>
        </p:nvSpPr>
        <p:spPr>
          <a:xfrm>
            <a:off x="3596853" y="3688347"/>
            <a:ext cx="2416046" cy="369332"/>
          </a:xfrm>
          <a:prstGeom prst="rect">
            <a:avLst/>
          </a:prstGeom>
          <a:solidFill>
            <a:schemeClr val="bg1">
              <a:lumMod val="65000"/>
            </a:schemeClr>
          </a:solidFill>
        </p:spPr>
        <p:txBody>
          <a:bodyPr wrap="none">
            <a:spAutoFit/>
          </a:bodyPr>
          <a:lstStyle/>
          <a:p>
            <a:r>
              <a:rPr lang="fr-BE" sz="1800" kern="0" dirty="0">
                <a:solidFill>
                  <a:schemeClr val="bg1"/>
                </a:solidFill>
                <a:latin typeface="Lato" panose="020F0502020204030203" pitchFamily="34" charset="0"/>
                <a:ea typeface="Lato" panose="020F0502020204030203" pitchFamily="34" charset="0"/>
                <a:cs typeface="Lato" panose="020F0502020204030203" pitchFamily="34" charset="0"/>
              </a:rPr>
              <a:t>geoportail.wallonie.be</a:t>
            </a:r>
            <a:endParaRPr lang="fr-BE" sz="1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979468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rganigramme_geomatiqu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38E878-2AA1-4EBD-BB5E-6AF7EB438AF6}"/>
              </a:ext>
            </a:extLst>
          </p:cNvPr>
          <p:cNvSpPr>
            <a:spLocks noGrp="1"/>
          </p:cNvSpPr>
          <p:nvPr>
            <p:ph type="title" hasCustomPrompt="1"/>
          </p:nvPr>
        </p:nvSpPr>
        <p:spPr/>
        <p:txBody>
          <a:bodyPr/>
          <a:lstStyle>
            <a:lvl1pPr>
              <a:defRPr/>
            </a:lvl1pPr>
          </a:lstStyle>
          <a:p>
            <a:r>
              <a:rPr lang="fr-FR" dirty="0"/>
              <a:t>Transversalité </a:t>
            </a:r>
            <a:endParaRPr lang="fr-BE" dirty="0"/>
          </a:p>
        </p:txBody>
      </p:sp>
      <p:pic>
        <p:nvPicPr>
          <p:cNvPr id="3" name="Image 2">
            <a:extLst>
              <a:ext uri="{FF2B5EF4-FFF2-40B4-BE49-F238E27FC236}">
                <a16:creationId xmlns:a16="http://schemas.microsoft.com/office/drawing/2014/main" id="{BF2F8D80-6383-4212-A64D-C22E8F5B57F7}"/>
              </a:ext>
            </a:extLst>
          </p:cNvPr>
          <p:cNvPicPr>
            <a:picLocks noChangeAspect="1"/>
          </p:cNvPicPr>
          <p:nvPr userDrawn="1"/>
        </p:nvPicPr>
        <p:blipFill>
          <a:blip r:embed="rId2"/>
          <a:stretch>
            <a:fillRect/>
          </a:stretch>
        </p:blipFill>
        <p:spPr>
          <a:xfrm>
            <a:off x="1098216" y="1154423"/>
            <a:ext cx="7768887" cy="3411138"/>
          </a:xfrm>
          <a:prstGeom prst="rect">
            <a:avLst/>
          </a:prstGeom>
        </p:spPr>
      </p:pic>
    </p:spTree>
    <p:extLst>
      <p:ext uri="{BB962C8B-B14F-4D97-AF65-F5344CB8AC3E}">
        <p14:creationId xmlns:p14="http://schemas.microsoft.com/office/powerpoint/2010/main" val="1344400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suel_geomatique">
    <p:spTree>
      <p:nvGrpSpPr>
        <p:cNvPr id="1" name=""/>
        <p:cNvGrpSpPr/>
        <p:nvPr/>
      </p:nvGrpSpPr>
      <p:grpSpPr>
        <a:xfrm>
          <a:off x="0" y="0"/>
          <a:ext cx="0" cy="0"/>
          <a:chOff x="0" y="0"/>
          <a:chExt cx="0" cy="0"/>
        </a:xfrm>
      </p:grpSpPr>
      <p:pic>
        <p:nvPicPr>
          <p:cNvPr id="4" name="Image 3" descr="Une image contenant équipement électronique, circuit&#10;&#10;Description générée avec un niveau de confiance très élevé">
            <a:extLst>
              <a:ext uri="{FF2B5EF4-FFF2-40B4-BE49-F238E27FC236}">
                <a16:creationId xmlns:a16="http://schemas.microsoft.com/office/drawing/2014/main" id="{A4AEFDED-196A-40AC-8D7B-FB60E3506C5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9798" r="279" b="6168"/>
          <a:stretch/>
        </p:blipFill>
        <p:spPr>
          <a:xfrm>
            <a:off x="0" y="0"/>
            <a:ext cx="9144000" cy="5143500"/>
          </a:xfrm>
          <a:prstGeom prst="rect">
            <a:avLst/>
          </a:prstGeom>
        </p:spPr>
      </p:pic>
    </p:spTree>
    <p:extLst>
      <p:ext uri="{BB962C8B-B14F-4D97-AF65-F5344CB8AC3E}">
        <p14:creationId xmlns:p14="http://schemas.microsoft.com/office/powerpoint/2010/main" val="3356907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841772"/>
            <a:ext cx="6858000" cy="17907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p>
        </p:txBody>
      </p:sp>
      <p:sp>
        <p:nvSpPr>
          <p:cNvPr id="4" name="Espace réservé de la date 3"/>
          <p:cNvSpPr>
            <a:spLocks noGrp="1"/>
          </p:cNvSpPr>
          <p:nvPr>
            <p:ph type="dt" sz="half" idx="10"/>
          </p:nvPr>
        </p:nvSpPr>
        <p:spPr/>
        <p:txBody>
          <a:bodyPr/>
          <a:lstStyle/>
          <a:p>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39CC4BCB-29A3-4D44-9616-5D077E48754C}" type="slidenum">
              <a:rPr lang="fr-FR" smtClean="0"/>
              <a:t>‹N°›</a:t>
            </a:fld>
            <a:endParaRPr lang="fr-FR" dirty="0"/>
          </a:p>
        </p:txBody>
      </p:sp>
    </p:spTree>
    <p:extLst>
      <p:ext uri="{BB962C8B-B14F-4D97-AF65-F5344CB8AC3E}">
        <p14:creationId xmlns:p14="http://schemas.microsoft.com/office/powerpoint/2010/main" val="1977742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Deux contenus">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re 1"/>
          <p:cNvSpPr>
            <a:spLocks noGrp="1"/>
          </p:cNvSpPr>
          <p:nvPr>
            <p:ph type="title" hasCustomPrompt="1"/>
          </p:nvPr>
        </p:nvSpPr>
        <p:spPr>
          <a:xfrm>
            <a:off x="4572000" y="1132111"/>
            <a:ext cx="3930446" cy="2414876"/>
          </a:xfrm>
        </p:spPr>
        <p:txBody>
          <a:bodyPr>
            <a:normAutofit/>
          </a:bodyPr>
          <a:lstStyle>
            <a:lvl1pPr algn="l">
              <a:defRPr sz="4950">
                <a:solidFill>
                  <a:schemeClr val="bg1"/>
                </a:solidFill>
              </a:defRPr>
            </a:lvl1pPr>
          </a:lstStyle>
          <a:p>
            <a:r>
              <a:rPr lang="fr-BE"/>
              <a:t>Intercalaire</a:t>
            </a:r>
            <a:br>
              <a:rPr lang="fr-BE"/>
            </a:br>
            <a:endParaRPr lang="fr-BE"/>
          </a:p>
        </p:txBody>
      </p:sp>
      <p:sp>
        <p:nvSpPr>
          <p:cNvPr id="7" name="Espace réservé du numéro de diapositive 6"/>
          <p:cNvSpPr>
            <a:spLocks noGrp="1"/>
          </p:cNvSpPr>
          <p:nvPr>
            <p:ph type="sldNum" sz="quarter" idx="12"/>
          </p:nvPr>
        </p:nvSpPr>
        <p:spPr/>
        <p:txBody>
          <a:bodyPr/>
          <a:lstStyle>
            <a:lvl1pPr>
              <a:defRPr sz="900">
                <a:latin typeface="Raleway" pitchFamily="50" charset="0"/>
              </a:defRPr>
            </a:lvl1pPr>
          </a:lstStyle>
          <a:p>
            <a:fld id="{DDB94A3D-9E61-419C-BB1A-3B6322C0041C}" type="slidenum">
              <a:rPr lang="fr-BE" smtClean="0"/>
              <a:pPr/>
              <a:t>‹N°›</a:t>
            </a:fld>
            <a:endParaRPr lang="fr-BE"/>
          </a:p>
        </p:txBody>
      </p:sp>
    </p:spTree>
    <p:extLst>
      <p:ext uri="{BB962C8B-B14F-4D97-AF65-F5344CB8AC3E}">
        <p14:creationId xmlns:p14="http://schemas.microsoft.com/office/powerpoint/2010/main" val="3498667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62364" y="2880000"/>
            <a:ext cx="7060578" cy="1544400"/>
          </a:xfrm>
        </p:spPr>
        <p:txBody>
          <a:bodyPr anchor="t">
            <a:normAutofit/>
          </a:bodyPr>
          <a:lstStyle>
            <a:lvl1pPr algn="l">
              <a:defRPr sz="3000" b="1">
                <a:solidFill>
                  <a:srgbClr val="EE7219"/>
                </a:solidFill>
              </a:defRPr>
            </a:lvl1pPr>
          </a:lstStyle>
          <a:p>
            <a:r>
              <a:rPr lang="fr-FR" dirty="0"/>
              <a:t>CLIQUEZ ET MODIFIEZ LE TITRE</a:t>
            </a:r>
          </a:p>
        </p:txBody>
      </p:sp>
      <p:sp>
        <p:nvSpPr>
          <p:cNvPr id="6" name="Rectangle 5"/>
          <p:cNvSpPr/>
          <p:nvPr userDrawn="1"/>
        </p:nvSpPr>
        <p:spPr>
          <a:xfrm>
            <a:off x="8422942" y="459551"/>
            <a:ext cx="721058" cy="900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1350"/>
          </a:p>
        </p:txBody>
      </p:sp>
    </p:spTree>
    <p:extLst>
      <p:ext uri="{BB962C8B-B14F-4D97-AF65-F5344CB8AC3E}">
        <p14:creationId xmlns:p14="http://schemas.microsoft.com/office/powerpoint/2010/main" val="533879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2914650"/>
            <a:ext cx="6400800" cy="1314450"/>
          </a:xfrm>
          <a:prstGeom prst="rect">
            <a:avLst/>
          </a:prstGeom>
        </p:spPr>
        <p:txBody>
          <a:bodyPr/>
          <a:lstStyle>
            <a:lvl1pPr marL="0" indent="0" algn="ctr">
              <a:buNone/>
              <a:defRPr sz="2100">
                <a:solidFill>
                  <a:srgbClr val="464646"/>
                </a:solidFill>
                <a:latin typeface="Helvetica" pitchFamily="34" charset="0"/>
                <a:cs typeface="Helvetica"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endParaRPr lang="fr-FR" dirty="0"/>
          </a:p>
        </p:txBody>
      </p:sp>
      <p:sp>
        <p:nvSpPr>
          <p:cNvPr id="11" name="Espace réservé du texte 10"/>
          <p:cNvSpPr>
            <a:spLocks noGrp="1"/>
          </p:cNvSpPr>
          <p:nvPr>
            <p:ph type="body" sz="quarter" idx="10" hasCustomPrompt="1"/>
          </p:nvPr>
        </p:nvSpPr>
        <p:spPr>
          <a:xfrm>
            <a:off x="1062338" y="1544890"/>
            <a:ext cx="6945600" cy="1122110"/>
          </a:xfrm>
          <a:prstGeom prst="rect">
            <a:avLst/>
          </a:prstGeom>
        </p:spPr>
        <p:txBody>
          <a:bodyPr/>
          <a:lstStyle>
            <a:lvl1pPr indent="0" algn="ctr">
              <a:buNone/>
              <a:defRPr kumimoji="0" lang="fr-FR" sz="3300" b="1" i="0" u="none" strike="noStrike" kern="0" cap="none" spc="0" normalizeH="0" baseline="0" noProof="0" dirty="0" smtClean="0">
                <a:ln>
                  <a:noFill/>
                </a:ln>
                <a:solidFill>
                  <a:srgbClr val="004677"/>
                </a:solidFill>
                <a:effectLst/>
                <a:uLnTx/>
                <a:uFillTx/>
                <a:latin typeface="Helvetica" pitchFamily="34" charset="0"/>
                <a:ea typeface="+mj-ea"/>
                <a:cs typeface="Helvetica" pitchFamily="34" charset="0"/>
              </a:defRPr>
            </a:lvl1pPr>
          </a:lstStyle>
          <a:p>
            <a:pPr lvl="0"/>
            <a:r>
              <a:rPr lang="fr-FR" dirty="0"/>
              <a:t>Cliquez pour le titre</a:t>
            </a:r>
          </a:p>
        </p:txBody>
      </p:sp>
    </p:spTree>
    <p:extLst>
      <p:ext uri="{BB962C8B-B14F-4D97-AF65-F5344CB8AC3E}">
        <p14:creationId xmlns:p14="http://schemas.microsoft.com/office/powerpoint/2010/main" val="2928287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3423902" y="38747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 name="Google Shape;13;p3"/>
          <p:cNvSpPr txBox="1">
            <a:spLocks noGrp="1"/>
          </p:cNvSpPr>
          <p:nvPr>
            <p:ph type="subTitle" idx="1"/>
          </p:nvPr>
        </p:nvSpPr>
        <p:spPr>
          <a:xfrm>
            <a:off x="3423900" y="802521"/>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 name="Google Shape;14;p3"/>
          <p:cNvSpPr txBox="1">
            <a:spLocks noGrp="1"/>
          </p:cNvSpPr>
          <p:nvPr>
            <p:ph type="title" idx="2" hasCustomPrompt="1"/>
          </p:nvPr>
        </p:nvSpPr>
        <p:spPr>
          <a:xfrm>
            <a:off x="2023007" y="654113"/>
            <a:ext cx="17391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a:spLocks noGrp="1"/>
          </p:cNvSpPr>
          <p:nvPr>
            <p:ph type="ctrTitle" idx="3"/>
          </p:nvPr>
        </p:nvSpPr>
        <p:spPr>
          <a:xfrm>
            <a:off x="3425264" y="1224286"/>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6" name="Google Shape;16;p3"/>
          <p:cNvSpPr txBox="1">
            <a:spLocks noGrp="1"/>
          </p:cNvSpPr>
          <p:nvPr>
            <p:ph type="subTitle" idx="4"/>
          </p:nvPr>
        </p:nvSpPr>
        <p:spPr>
          <a:xfrm>
            <a:off x="3425259" y="1638859"/>
            <a:ext cx="19767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7" name="Google Shape;17;p3"/>
          <p:cNvSpPr txBox="1">
            <a:spLocks noGrp="1"/>
          </p:cNvSpPr>
          <p:nvPr>
            <p:ph type="title" idx="5" hasCustomPrompt="1"/>
          </p:nvPr>
        </p:nvSpPr>
        <p:spPr>
          <a:xfrm>
            <a:off x="2023007" y="1488788"/>
            <a:ext cx="16152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a:spLocks noGrp="1"/>
          </p:cNvSpPr>
          <p:nvPr>
            <p:ph type="ctrTitle" idx="6"/>
          </p:nvPr>
        </p:nvSpPr>
        <p:spPr>
          <a:xfrm>
            <a:off x="3427999" y="2061098"/>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9" name="Google Shape;19;p3"/>
          <p:cNvSpPr txBox="1">
            <a:spLocks noGrp="1"/>
          </p:cNvSpPr>
          <p:nvPr>
            <p:ph type="subTitle" idx="7"/>
          </p:nvPr>
        </p:nvSpPr>
        <p:spPr>
          <a:xfrm>
            <a:off x="3427997" y="2475197"/>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0" name="Google Shape;20;p3"/>
          <p:cNvSpPr txBox="1">
            <a:spLocks noGrp="1"/>
          </p:cNvSpPr>
          <p:nvPr>
            <p:ph type="title" idx="8" hasCustomPrompt="1"/>
          </p:nvPr>
        </p:nvSpPr>
        <p:spPr>
          <a:xfrm>
            <a:off x="2023007" y="232346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a:spLocks noGrp="1"/>
          </p:cNvSpPr>
          <p:nvPr>
            <p:ph type="ctrTitle" idx="9"/>
          </p:nvPr>
        </p:nvSpPr>
        <p:spPr>
          <a:xfrm rot="5400000">
            <a:off x="6601629"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2" name="Google Shape;22;p3"/>
          <p:cNvSpPr txBox="1">
            <a:spLocks noGrp="1"/>
          </p:cNvSpPr>
          <p:nvPr>
            <p:ph type="ctrTitle" idx="13"/>
          </p:nvPr>
        </p:nvSpPr>
        <p:spPr>
          <a:xfrm>
            <a:off x="3427999" y="2897911"/>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3" name="Google Shape;23;p3"/>
          <p:cNvSpPr txBox="1">
            <a:spLocks noGrp="1"/>
          </p:cNvSpPr>
          <p:nvPr>
            <p:ph type="subTitle" idx="14"/>
          </p:nvPr>
        </p:nvSpPr>
        <p:spPr>
          <a:xfrm>
            <a:off x="3427997" y="3311534"/>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 name="Google Shape;24;p3"/>
          <p:cNvSpPr txBox="1">
            <a:spLocks noGrp="1"/>
          </p:cNvSpPr>
          <p:nvPr>
            <p:ph type="title" idx="15" hasCustomPrompt="1"/>
          </p:nvPr>
        </p:nvSpPr>
        <p:spPr>
          <a:xfrm>
            <a:off x="2023007" y="3158138"/>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a:spLocks noGrp="1"/>
          </p:cNvSpPr>
          <p:nvPr>
            <p:ph type="ctrTitle" idx="16"/>
          </p:nvPr>
        </p:nvSpPr>
        <p:spPr>
          <a:xfrm>
            <a:off x="3427999" y="373472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6" name="Google Shape;26;p3"/>
          <p:cNvSpPr txBox="1">
            <a:spLocks noGrp="1"/>
          </p:cNvSpPr>
          <p:nvPr>
            <p:ph type="subTitle" idx="17"/>
          </p:nvPr>
        </p:nvSpPr>
        <p:spPr>
          <a:xfrm>
            <a:off x="3427997" y="4147872"/>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7" name="Google Shape;27;p3"/>
          <p:cNvSpPr txBox="1">
            <a:spLocks noGrp="1"/>
          </p:cNvSpPr>
          <p:nvPr>
            <p:ph type="title" idx="18" hasCustomPrompt="1"/>
          </p:nvPr>
        </p:nvSpPr>
        <p:spPr>
          <a:xfrm>
            <a:off x="2023007" y="399281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317425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dirty="0"/>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15204696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text 1">
  <p:cSld name="Title + text 1">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72375" y="1432475"/>
            <a:ext cx="3498000" cy="89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30" name="Google Shape;30;p4"/>
          <p:cNvSpPr txBox="1">
            <a:spLocks noGrp="1"/>
          </p:cNvSpPr>
          <p:nvPr>
            <p:ph type="subTitle" idx="1"/>
          </p:nvPr>
        </p:nvSpPr>
        <p:spPr>
          <a:xfrm flipH="1">
            <a:off x="1667175" y="2154225"/>
            <a:ext cx="2503200" cy="117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a:endParaRPr/>
          </a:p>
        </p:txBody>
      </p:sp>
    </p:spTree>
    <p:extLst>
      <p:ext uri="{BB962C8B-B14F-4D97-AF65-F5344CB8AC3E}">
        <p14:creationId xmlns:p14="http://schemas.microsoft.com/office/powerpoint/2010/main" val="3859306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46597" y="3031435"/>
            <a:ext cx="7548116" cy="1198712"/>
          </a:xfrm>
        </p:spPr>
        <p:txBody>
          <a:bodyPr anchor="t">
            <a:normAutofit/>
          </a:bodyPr>
          <a:lstStyle>
            <a:lvl1pPr algn="l">
              <a:defRPr sz="3600" b="1" cap="all"/>
            </a:lvl1pPr>
          </a:lstStyle>
          <a:p>
            <a:r>
              <a:rPr lang="fr-FR"/>
              <a:t>Modifiez le style du titre</a:t>
            </a:r>
            <a:endParaRPr lang="fr-FR" dirty="0"/>
          </a:p>
        </p:txBody>
      </p:sp>
      <p:sp>
        <p:nvSpPr>
          <p:cNvPr id="3" name="Espace réservé du texte 2"/>
          <p:cNvSpPr>
            <a:spLocks noGrp="1"/>
          </p:cNvSpPr>
          <p:nvPr>
            <p:ph type="body" idx="1"/>
          </p:nvPr>
        </p:nvSpPr>
        <p:spPr>
          <a:xfrm>
            <a:off x="946597" y="1805154"/>
            <a:ext cx="7548116"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1550071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lstStyle/>
          <a:p>
            <a:r>
              <a:rPr lang="fr-FR" dirty="0"/>
              <a:t>CLIQUEZ ET MODIFIEZ LE TITRE</a:t>
            </a:r>
          </a:p>
        </p:txBody>
      </p:sp>
      <p:sp>
        <p:nvSpPr>
          <p:cNvPr id="3" name="Espace réservé du contenu 2"/>
          <p:cNvSpPr>
            <a:spLocks noGrp="1"/>
          </p:cNvSpPr>
          <p:nvPr>
            <p:ph sz="half" idx="1"/>
          </p:nvPr>
        </p:nvSpPr>
        <p:spPr>
          <a:xfrm>
            <a:off x="802432" y="1161370"/>
            <a:ext cx="3741498" cy="2545556"/>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contenu 3"/>
          <p:cNvSpPr>
            <a:spLocks noGrp="1"/>
          </p:cNvSpPr>
          <p:nvPr>
            <p:ph sz="half" idx="2"/>
          </p:nvPr>
        </p:nvSpPr>
        <p:spPr>
          <a:xfrm>
            <a:off x="4648200" y="1161370"/>
            <a:ext cx="3774102" cy="2545556"/>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1683131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758890" y="205979"/>
            <a:ext cx="7927910" cy="857250"/>
          </a:xfrm>
        </p:spPr>
        <p:txBody>
          <a:bodyPr/>
          <a:lstStyle>
            <a:lvl1pPr>
              <a:defRPr/>
            </a:lvl1pPr>
          </a:lstStyle>
          <a:p>
            <a:r>
              <a:rPr lang="fr-FR" dirty="0"/>
              <a:t>CLIQUEZ ET MODIFIEZ LE TITRE</a:t>
            </a:r>
          </a:p>
        </p:txBody>
      </p:sp>
      <p:sp>
        <p:nvSpPr>
          <p:cNvPr id="3" name="Espace réservé du texte 2"/>
          <p:cNvSpPr>
            <a:spLocks noGrp="1"/>
          </p:cNvSpPr>
          <p:nvPr>
            <p:ph type="body" idx="1"/>
          </p:nvPr>
        </p:nvSpPr>
        <p:spPr>
          <a:xfrm>
            <a:off x="758890" y="1151335"/>
            <a:ext cx="373849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758890" y="1631156"/>
            <a:ext cx="373849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text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100530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dirty="0"/>
              <a:t>CLIQUEZ ET MODIFIEZ LE TITRE</a:t>
            </a:r>
          </a:p>
        </p:txBody>
      </p:sp>
    </p:spTree>
    <p:extLst>
      <p:ext uri="{BB962C8B-B14F-4D97-AF65-F5344CB8AC3E}">
        <p14:creationId xmlns:p14="http://schemas.microsoft.com/office/powerpoint/2010/main" val="325658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616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752668" y="204787"/>
            <a:ext cx="2712845" cy="871538"/>
          </a:xfrm>
        </p:spPr>
        <p:txBody>
          <a:bodyPr anchor="b"/>
          <a:lstStyle>
            <a:lvl1pPr algn="l">
              <a:defRPr sz="2000" b="1"/>
            </a:lvl1pPr>
          </a:lstStyle>
          <a:p>
            <a:r>
              <a:rPr lang="fr-FR" dirty="0"/>
              <a:t>CLIQUEZ ET MODIFIEZ LE TITRE</a:t>
            </a:r>
          </a:p>
        </p:txBody>
      </p:sp>
      <p:sp>
        <p:nvSpPr>
          <p:cNvPr id="3" name="Espace réservé du contenu 2"/>
          <p:cNvSpPr>
            <a:spLocks noGrp="1"/>
          </p:cNvSpPr>
          <p:nvPr>
            <p:ph idx="1"/>
          </p:nvPr>
        </p:nvSpPr>
        <p:spPr>
          <a:xfrm>
            <a:off x="3575050" y="204788"/>
            <a:ext cx="5111750" cy="4389835"/>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texte 3"/>
          <p:cNvSpPr>
            <a:spLocks noGrp="1"/>
          </p:cNvSpPr>
          <p:nvPr>
            <p:ph type="body" sz="half" idx="2"/>
          </p:nvPr>
        </p:nvSpPr>
        <p:spPr>
          <a:xfrm>
            <a:off x="752669" y="1076326"/>
            <a:ext cx="2712845"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2846237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792288" y="3600450"/>
            <a:ext cx="5486400" cy="425054"/>
          </a:xfrm>
        </p:spPr>
        <p:txBody>
          <a:bodyPr anchor="b"/>
          <a:lstStyle>
            <a:lvl1pPr algn="l">
              <a:defRPr sz="2000" b="1"/>
            </a:lvl1pPr>
          </a:lstStyle>
          <a:p>
            <a:r>
              <a:rPr lang="fr-FR" dirty="0"/>
              <a:t>CLIQUEZ ET MODIFIEZ LE TITRE</a:t>
            </a: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2895069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489756C-8E41-451A-8A1B-897F5B4B2473}"/>
              </a:ext>
            </a:extLst>
          </p:cNvPr>
          <p:cNvPicPr>
            <a:picLocks noChangeAspect="1"/>
          </p:cNvPicPr>
          <p:nvPr userDrawn="1"/>
        </p:nvPicPr>
        <p:blipFill>
          <a:blip r:embed="rId22"/>
          <a:stretch>
            <a:fillRect/>
          </a:stretch>
        </p:blipFill>
        <p:spPr>
          <a:xfrm>
            <a:off x="0" y="0"/>
            <a:ext cx="1261872" cy="5143500"/>
          </a:xfrm>
          <a:prstGeom prst="rect">
            <a:avLst/>
          </a:prstGeom>
        </p:spPr>
      </p:pic>
      <p:sp>
        <p:nvSpPr>
          <p:cNvPr id="9" name="Rectangle 6"/>
          <p:cNvSpPr>
            <a:spLocks noChangeArrowheads="1"/>
          </p:cNvSpPr>
          <p:nvPr userDrawn="1"/>
        </p:nvSpPr>
        <p:spPr bwMode="auto">
          <a:xfrm>
            <a:off x="8856000" y="4963500"/>
            <a:ext cx="288000" cy="180000"/>
          </a:xfrm>
          <a:prstGeom prst="rect">
            <a:avLst/>
          </a:prstGeom>
          <a:solidFill>
            <a:srgbClr val="723A83"/>
          </a:solidFill>
          <a:ln>
            <a:noFill/>
          </a:ln>
        </p:spPr>
        <p:txBody>
          <a:bodyPr/>
          <a:lstStyle/>
          <a:p>
            <a:endParaRPr lang="fr-FR" dirty="0">
              <a:solidFill>
                <a:srgbClr val="723A83"/>
              </a:solidFill>
            </a:endParaRPr>
          </a:p>
        </p:txBody>
      </p:sp>
      <p:sp>
        <p:nvSpPr>
          <p:cNvPr id="2" name="Espace réservé du titre 1"/>
          <p:cNvSpPr>
            <a:spLocks noGrp="1"/>
          </p:cNvSpPr>
          <p:nvPr>
            <p:ph type="title"/>
          </p:nvPr>
        </p:nvSpPr>
        <p:spPr>
          <a:xfrm>
            <a:off x="802432" y="205979"/>
            <a:ext cx="7619869" cy="857250"/>
          </a:xfrm>
          <a:prstGeom prst="rect">
            <a:avLst/>
          </a:prstGeom>
        </p:spPr>
        <p:txBody>
          <a:bodyPr vert="horz" lIns="91440" tIns="45720" rIns="91440" bIns="45720" rtlCol="0" anchor="ctr">
            <a:normAutofit/>
          </a:bodyPr>
          <a:lstStyle/>
          <a:p>
            <a:r>
              <a:rPr lang="fr-FR" dirty="0"/>
              <a:t>CLIQUEZ ET MODIFIEZ LE TITRE</a:t>
            </a:r>
          </a:p>
        </p:txBody>
      </p:sp>
      <p:sp>
        <p:nvSpPr>
          <p:cNvPr id="11" name="Rectangle 6">
            <a:extLst>
              <a:ext uri="{FF2B5EF4-FFF2-40B4-BE49-F238E27FC236}">
                <a16:creationId xmlns:a16="http://schemas.microsoft.com/office/drawing/2014/main" id="{3FE87FBF-52EE-B647-8D2E-E8A1328B637C}"/>
              </a:ext>
            </a:extLst>
          </p:cNvPr>
          <p:cNvSpPr>
            <a:spLocks noChangeArrowheads="1"/>
          </p:cNvSpPr>
          <p:nvPr userDrawn="1"/>
        </p:nvSpPr>
        <p:spPr bwMode="auto">
          <a:xfrm>
            <a:off x="8280000" y="4963500"/>
            <a:ext cx="576000" cy="180000"/>
          </a:xfrm>
          <a:prstGeom prst="rect">
            <a:avLst/>
          </a:prstGeom>
          <a:solidFill>
            <a:srgbClr val="53595A"/>
          </a:solidFill>
          <a:ln>
            <a:noFill/>
          </a:ln>
        </p:spPr>
        <p:txBody>
          <a:bodyPr/>
          <a:lstStyle/>
          <a:p>
            <a:endParaRPr lang="fr-FR" dirty="0">
              <a:solidFill>
                <a:srgbClr val="723A83"/>
              </a:solidFill>
            </a:endParaRPr>
          </a:p>
        </p:txBody>
      </p:sp>
      <p:sp>
        <p:nvSpPr>
          <p:cNvPr id="3" name="Espace réservé du texte 2"/>
          <p:cNvSpPr>
            <a:spLocks noGrp="1"/>
          </p:cNvSpPr>
          <p:nvPr>
            <p:ph type="body" idx="1"/>
          </p:nvPr>
        </p:nvSpPr>
        <p:spPr>
          <a:xfrm>
            <a:off x="802432" y="1200150"/>
            <a:ext cx="7619870" cy="3227849"/>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ZoneTexte 12"/>
          <p:cNvSpPr txBox="1">
            <a:spLocks noChangeArrowheads="1"/>
          </p:cNvSpPr>
          <p:nvPr userDrawn="1"/>
        </p:nvSpPr>
        <p:spPr bwMode="auto">
          <a:xfrm>
            <a:off x="0" y="4649500"/>
            <a:ext cx="80640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fr-FR" sz="1200" b="1" spc="-50" dirty="0">
                <a:solidFill>
                  <a:srgbClr val="000000"/>
                </a:solidFill>
                <a:latin typeface="Arial" charset="0"/>
                <a:cs typeface="Arial" charset="0"/>
              </a:rPr>
              <a:t>Service public de Wallonie</a:t>
            </a:r>
            <a:r>
              <a:rPr lang="en-GB" sz="1200" b="1" kern="1200" dirty="0">
                <a:solidFill>
                  <a:schemeClr val="tx1"/>
                </a:solidFill>
                <a:effectLst/>
                <a:latin typeface="Arial"/>
                <a:ea typeface="ＭＳ Ｐゴシック" charset="0"/>
                <a:cs typeface="Arial"/>
              </a:rPr>
              <a:t> </a:t>
            </a:r>
            <a:r>
              <a:rPr lang="fr-FR" sz="1100" b="1" kern="1200" dirty="0">
                <a:solidFill>
                  <a:schemeClr val="tx1"/>
                </a:solidFill>
                <a:effectLst/>
                <a:latin typeface="Arial"/>
                <a:ea typeface="ＭＳ Ｐゴシック" charset="0"/>
                <a:cs typeface="Arial"/>
              </a:rPr>
              <a:t>|</a:t>
            </a:r>
            <a:r>
              <a:rPr lang="fr-FR" sz="1200" b="1" kern="1200" dirty="0">
                <a:solidFill>
                  <a:schemeClr val="tx1"/>
                </a:solidFill>
                <a:effectLst/>
                <a:latin typeface="Arial"/>
                <a:ea typeface="ＭＳ Ｐゴシック" charset="0"/>
                <a:cs typeface="Arial"/>
              </a:rPr>
              <a:t> </a:t>
            </a:r>
            <a:r>
              <a:rPr lang="fr-FR" sz="1200" b="1" kern="1200" dirty="0">
                <a:solidFill>
                  <a:srgbClr val="53595A"/>
                </a:solidFill>
                <a:effectLst/>
                <a:latin typeface="Arial"/>
                <a:ea typeface="ＭＳ Ｐゴシック" charset="0"/>
                <a:cs typeface="Arial"/>
              </a:rPr>
              <a:t>SPW </a:t>
            </a:r>
            <a:r>
              <a:rPr lang="fr-FR" sz="1200" b="1" spc="-50" dirty="0">
                <a:solidFill>
                  <a:srgbClr val="53595A"/>
                </a:solidFill>
                <a:latin typeface="Arial" charset="0"/>
                <a:cs typeface="Arial" charset="0"/>
              </a:rPr>
              <a:t>Secrétariat général</a:t>
            </a:r>
            <a:r>
              <a:rPr lang="en-GB" sz="1200" b="1" kern="1200" dirty="0">
                <a:solidFill>
                  <a:schemeClr val="tx1"/>
                </a:solidFill>
                <a:effectLst/>
                <a:latin typeface="Arial"/>
                <a:ea typeface="ＭＳ Ｐゴシック" charset="0"/>
                <a:cs typeface="Arial"/>
              </a:rPr>
              <a:t> </a:t>
            </a:r>
            <a:r>
              <a:rPr lang="fr-FR" sz="1100" b="1" kern="1200" dirty="0">
                <a:solidFill>
                  <a:schemeClr val="tx1"/>
                </a:solidFill>
                <a:effectLst/>
                <a:latin typeface="Arial"/>
                <a:ea typeface="ＭＳ Ｐゴシック" charset="0"/>
                <a:cs typeface="Arial"/>
              </a:rPr>
              <a:t>|</a:t>
            </a:r>
            <a:r>
              <a:rPr lang="fr-FR" sz="1200" b="1" kern="1200" dirty="0">
                <a:solidFill>
                  <a:schemeClr val="tx1"/>
                </a:solidFill>
                <a:effectLst/>
                <a:latin typeface="Arial"/>
                <a:ea typeface="ＭＳ Ｐゴシック" charset="0"/>
                <a:cs typeface="Arial"/>
              </a:rPr>
              <a:t> </a:t>
            </a:r>
            <a:r>
              <a:rPr lang="fr-FR" sz="1200" b="1" kern="1200" dirty="0">
                <a:solidFill>
                  <a:srgbClr val="723A83"/>
                </a:solidFill>
                <a:effectLst/>
                <a:latin typeface="Arial"/>
                <a:ea typeface="ＭＳ Ｐゴシック" charset="0"/>
                <a:cs typeface="Arial"/>
              </a:rPr>
              <a:t>SPW </a:t>
            </a:r>
            <a:r>
              <a:rPr lang="fr-FR" sz="1200" b="1" spc="-50" dirty="0">
                <a:solidFill>
                  <a:srgbClr val="723A83"/>
                </a:solidFill>
                <a:latin typeface="Arial" charset="0"/>
                <a:cs typeface="Arial" charset="0"/>
              </a:rPr>
              <a:t>Digital</a:t>
            </a:r>
          </a:p>
        </p:txBody>
      </p:sp>
      <p:sp>
        <p:nvSpPr>
          <p:cNvPr id="8" name="Espace réservé de la date 3"/>
          <p:cNvSpPr txBox="1">
            <a:spLocks/>
          </p:cNvSpPr>
          <p:nvPr userDrawn="1"/>
        </p:nvSpPr>
        <p:spPr>
          <a:xfrm>
            <a:off x="651899" y="4866500"/>
            <a:ext cx="538128" cy="277000"/>
          </a:xfrm>
          <a:prstGeom prst="rect">
            <a:avLst/>
          </a:prstGeom>
        </p:spPr>
        <p:txBody>
          <a:bodyPr/>
          <a:lstStyle>
            <a:defPPr>
              <a:defRPr lang="fr-FR"/>
            </a:defPPr>
            <a:lvl1pPr marL="0" algn="r" defTabSz="457200" rtl="0" eaLnBrk="1" latinLnBrk="0" hangingPunct="1">
              <a:defRPr sz="18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E794143-8163-F543-A4DC-FC997488DC9F}" type="slidenum">
              <a:rPr lang="fr-FR" sz="1200" b="1" smtClean="0">
                <a:solidFill>
                  <a:srgbClr val="898989"/>
                </a:solidFill>
              </a:rPr>
              <a:pPr/>
              <a:t>‹N°›</a:t>
            </a:fld>
            <a:endParaRPr lang="fr-FR" sz="1200" b="1" dirty="0">
              <a:solidFill>
                <a:srgbClr val="898989"/>
              </a:solidFill>
            </a:endParaRPr>
          </a:p>
        </p:txBody>
      </p:sp>
      <p:cxnSp>
        <p:nvCxnSpPr>
          <p:cNvPr id="6" name="Connecteur droit 5">
            <a:extLst>
              <a:ext uri="{FF2B5EF4-FFF2-40B4-BE49-F238E27FC236}">
                <a16:creationId xmlns:a16="http://schemas.microsoft.com/office/drawing/2014/main" id="{98F5C013-BCC0-4105-AD2A-1F7F16810058}"/>
              </a:ext>
            </a:extLst>
          </p:cNvPr>
          <p:cNvCxnSpPr>
            <a:stCxn id="11" idx="3"/>
            <a:endCxn id="9" idx="1"/>
          </p:cNvCxnSpPr>
          <p:nvPr userDrawn="1"/>
        </p:nvCxnSpPr>
        <p:spPr>
          <a:xfrm>
            <a:off x="8856000" y="5053500"/>
            <a:ext cx="0"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Connecteur droit 11">
            <a:extLst>
              <a:ext uri="{FF2B5EF4-FFF2-40B4-BE49-F238E27FC236}">
                <a16:creationId xmlns:a16="http://schemas.microsoft.com/office/drawing/2014/main" id="{44414653-5AFF-4759-92AE-9AD7F6A25730}"/>
              </a:ext>
            </a:extLst>
          </p:cNvPr>
          <p:cNvCxnSpPr>
            <a:cxnSpLocks/>
          </p:cNvCxnSpPr>
          <p:nvPr userDrawn="1"/>
        </p:nvCxnSpPr>
        <p:spPr>
          <a:xfrm flipV="1">
            <a:off x="8856000" y="4926499"/>
            <a:ext cx="0" cy="217001"/>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4850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1" r:id="rId13"/>
    <p:sldLayoutId id="2147483660"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457200" rtl="0" eaLnBrk="1" latinLnBrk="0" hangingPunct="1">
        <a:spcBef>
          <a:spcPct val="0"/>
        </a:spcBef>
        <a:buNone/>
        <a:defRPr sz="2800" b="1" kern="1200">
          <a:solidFill>
            <a:srgbClr val="723A83"/>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10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1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slideLayout" Target="../slideLayouts/slideLayout2.xml"/><Relationship Id="rId1" Type="http://schemas.openxmlformats.org/officeDocument/2006/relationships/video" Target="https://www.youtube.com/embed/ORadVqtu16A"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4" Type="http://schemas.openxmlformats.org/officeDocument/2006/relationships/hyperlink" Target="mailto:duan.hua@list.lu"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hyperlink" Target="https://geoportail.wallonie.be/gtcowal" TargetMode="Externa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26.jp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26.jpg"/><Relationship Id="rId18" Type="http://schemas.microsoft.com/office/2007/relationships/diagramDrawing" Target="../diagrams/drawing6.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17" Type="http://schemas.openxmlformats.org/officeDocument/2006/relationships/diagramColors" Target="../diagrams/colors6.xml"/><Relationship Id="rId2" Type="http://schemas.openxmlformats.org/officeDocument/2006/relationships/notesSlide" Target="../notesSlides/notesSlide4.xml"/><Relationship Id="rId16" Type="http://schemas.openxmlformats.org/officeDocument/2006/relationships/diagramQuickStyle" Target="../diagrams/quickStyle6.xml"/><Relationship Id="rId20"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Layout" Target="../diagrams/layout6.xml"/><Relationship Id="rId10" Type="http://schemas.openxmlformats.org/officeDocument/2006/relationships/diagramQuickStyle" Target="../diagrams/quickStyle5.xml"/><Relationship Id="rId19" Type="http://schemas.openxmlformats.org/officeDocument/2006/relationships/image" Target="../media/image33.png"/><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Data" Target="../diagrams/data6.xml"/></Relationships>
</file>

<file path=ppt/slides/_rels/slide2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6.jpg"/><Relationship Id="rId7" Type="http://schemas.openxmlformats.org/officeDocument/2006/relationships/diagramColors" Target="../diagrams/colors7.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diagramDrawing" Target="../diagrams/drawing8.xml"/><Relationship Id="rId13" Type="http://schemas.openxmlformats.org/officeDocument/2006/relationships/image" Target="../media/image43.png"/><Relationship Id="rId3" Type="http://schemas.openxmlformats.org/officeDocument/2006/relationships/image" Target="../media/image26.jpg"/><Relationship Id="rId7" Type="http://schemas.openxmlformats.org/officeDocument/2006/relationships/diagramColors" Target="../diagrams/colors8.xml"/><Relationship Id="rId12" Type="http://schemas.openxmlformats.org/officeDocument/2006/relationships/image" Target="../media/image42.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8.xml"/><Relationship Id="rId11" Type="http://schemas.openxmlformats.org/officeDocument/2006/relationships/image" Target="../media/image41.png"/><Relationship Id="rId5" Type="http://schemas.openxmlformats.org/officeDocument/2006/relationships/diagramLayout" Target="../diagrams/layout8.xml"/><Relationship Id="rId10" Type="http://schemas.openxmlformats.org/officeDocument/2006/relationships/image" Target="../media/image40.svg"/><Relationship Id="rId4" Type="http://schemas.openxmlformats.org/officeDocument/2006/relationships/diagramData" Target="../diagrams/data8.xml"/><Relationship Id="rId9" Type="http://schemas.openxmlformats.org/officeDocument/2006/relationships/image" Target="../media/image39.png"/><Relationship Id="rId14" Type="http://schemas.openxmlformats.org/officeDocument/2006/relationships/image" Target="../media/image44.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62.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image" Target="../media/image61.png"/><Relationship Id="rId5" Type="http://schemas.openxmlformats.org/officeDocument/2006/relationships/diagramQuickStyle" Target="../diagrams/quickStyle9.xml"/><Relationship Id="rId10" Type="http://schemas.openxmlformats.org/officeDocument/2006/relationships/image" Target="../media/image60.png"/><Relationship Id="rId4" Type="http://schemas.openxmlformats.org/officeDocument/2006/relationships/diagramLayout" Target="../diagrams/layout9.xml"/><Relationship Id="rId9"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lampspw.wallonie.be/dgo4/conventiondesmaires/" TargetMode="External"/><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8.png"/><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1.JPG"/><Relationship Id="rId7" Type="http://schemas.openxmlformats.org/officeDocument/2006/relationships/hyperlink" Target="https://sv.wikipedia.org/wiki/Fil:Durchschlag.jpg" TargetMode="External"/><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10" Type="http://schemas.openxmlformats.org/officeDocument/2006/relationships/hyperlink" Target="https://www.flickr.com/photos/dalbera/5096446558/" TargetMode="External"/><Relationship Id="rId4" Type="http://schemas.openxmlformats.org/officeDocument/2006/relationships/image" Target="../media/image72.jpeg"/><Relationship Id="rId9" Type="http://schemas.openxmlformats.org/officeDocument/2006/relationships/image" Target="../media/image76.jpeg"/></Relationships>
</file>

<file path=ppt/slides/_rels/slide5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5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630.png"/></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hyperlink" Target="mailto:info@charlisol.be" TargetMode="External"/><Relationship Id="rId13" Type="http://schemas.openxmlformats.org/officeDocument/2006/relationships/hyperlink" Target="http://www.polehabitat.be/" TargetMode="External"/><Relationship Id="rId3" Type="http://schemas.openxmlformats.org/officeDocument/2006/relationships/hyperlink" Target="mailto:info@corenove.be" TargetMode="External"/><Relationship Id="rId7" Type="http://schemas.openxmlformats.org/officeDocument/2006/relationships/hyperlink" Target="mailto:wapisol@ipalle.be" TargetMode="External"/><Relationship Id="rId12" Type="http://schemas.openxmlformats.org/officeDocument/2006/relationships/hyperlink" Target="mailto:Info@polehabitat.be" TargetMode="External"/><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hyperlink" Target="http://www.enhestia.be/" TargetMode="External"/><Relationship Id="rId11" Type="http://schemas.openxmlformats.org/officeDocument/2006/relationships/hyperlink" Target="http://www.liegeenergie.be/" TargetMode="External"/><Relationship Id="rId5" Type="http://schemas.openxmlformats.org/officeDocument/2006/relationships/hyperlink" Target="mailto:communication@enhestia.be" TargetMode="External"/><Relationship Id="rId10" Type="http://schemas.openxmlformats.org/officeDocument/2006/relationships/hyperlink" Target="mailto:Info@liegeenergie.be" TargetMode="External"/><Relationship Id="rId4" Type="http://schemas.openxmlformats.org/officeDocument/2006/relationships/hyperlink" Target="http://www.corenove.be/" TargetMode="External"/><Relationship Id="rId9" Type="http://schemas.openxmlformats.org/officeDocument/2006/relationships/hyperlink" Target="http://www.charlisol.be/"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eg"/></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png"/></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95.png"/></Relationships>
</file>

<file path=ppt/slides/_rels/slide7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emf"/><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103.png"/></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112.jpeg"/><Relationship Id="rId13" Type="http://schemas.openxmlformats.org/officeDocument/2006/relationships/image" Target="../media/image117.png"/><Relationship Id="rId3" Type="http://schemas.openxmlformats.org/officeDocument/2006/relationships/image" Target="../media/image109.jpeg"/><Relationship Id="rId7" Type="http://schemas.openxmlformats.org/officeDocument/2006/relationships/hyperlink" Target="https://creativecommons.org/licenses/by-sa/3.0/" TargetMode="External"/><Relationship Id="rId12" Type="http://schemas.openxmlformats.org/officeDocument/2006/relationships/image" Target="../media/image116.png"/><Relationship Id="rId2" Type="http://schemas.openxmlformats.org/officeDocument/2006/relationships/hyperlink" Target="https://www.linkedin.com/company/icedd-asbl" TargetMode="External"/><Relationship Id="rId1" Type="http://schemas.openxmlformats.org/officeDocument/2006/relationships/slideLayout" Target="../slideLayouts/slideLayout8.xml"/><Relationship Id="rId6" Type="http://schemas.openxmlformats.org/officeDocument/2006/relationships/hyperlink" Target="https://fr.wikipedia.org/wiki/Fichier:Micro_Shure_SM58.jpg" TargetMode="External"/><Relationship Id="rId11" Type="http://schemas.openxmlformats.org/officeDocument/2006/relationships/image" Target="../media/image115.png"/><Relationship Id="rId5" Type="http://schemas.openxmlformats.org/officeDocument/2006/relationships/image" Target="../media/image111.png"/><Relationship Id="rId10" Type="http://schemas.openxmlformats.org/officeDocument/2006/relationships/image" Target="../media/image114.png"/><Relationship Id="rId4" Type="http://schemas.openxmlformats.org/officeDocument/2006/relationships/image" Target="../media/image110.png"/><Relationship Id="rId9" Type="http://schemas.openxmlformats.org/officeDocument/2006/relationships/image" Target="../media/image113.png"/><Relationship Id="rId14" Type="http://schemas.openxmlformats.org/officeDocument/2006/relationships/image" Target="../media/image83.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jpg"/><Relationship Id="rId2" Type="http://schemas.openxmlformats.org/officeDocument/2006/relationships/image" Target="../media/image118.jpeg"/><Relationship Id="rId1" Type="http://schemas.openxmlformats.org/officeDocument/2006/relationships/slideLayout" Target="../slideLayouts/slideLayout7.xml"/><Relationship Id="rId6" Type="http://schemas.openxmlformats.org/officeDocument/2006/relationships/image" Target="../media/image122.jfif"/><Relationship Id="rId5" Type="http://schemas.openxmlformats.org/officeDocument/2006/relationships/image" Target="../media/image121.png"/><Relationship Id="rId4" Type="http://schemas.openxmlformats.org/officeDocument/2006/relationships/image" Target="../media/image120.png"/></Relationships>
</file>

<file path=ppt/slides/_rels/slide8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jp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122.jfif"/><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5.png"/></Relationships>
</file>

<file path=ppt/slides/_rels/slide83.xml.rels><?xml version="1.0" encoding="UTF-8" standalone="yes"?>
<Relationships xmlns="http://schemas.openxmlformats.org/package/2006/relationships"><Relationship Id="rId3" Type="http://schemas.openxmlformats.org/officeDocument/2006/relationships/image" Target="../media/image126.jpg"/><Relationship Id="rId7" Type="http://schemas.openxmlformats.org/officeDocument/2006/relationships/image" Target="../media/image130.tiff"/><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129.jpeg"/><Relationship Id="rId5" Type="http://schemas.openxmlformats.org/officeDocument/2006/relationships/image" Target="../media/image128.jpg"/><Relationship Id="rId4" Type="http://schemas.openxmlformats.org/officeDocument/2006/relationships/image" Target="../media/image127.jpeg"/></Relationships>
</file>

<file path=ppt/slides/_rels/slide84.xml.rels><?xml version="1.0" encoding="UTF-8" standalone="yes"?>
<Relationships xmlns="http://schemas.openxmlformats.org/package/2006/relationships"><Relationship Id="rId8" Type="http://schemas.openxmlformats.org/officeDocument/2006/relationships/image" Target="../media/image136.sv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134.svg"/><Relationship Id="rId11" Type="http://schemas.openxmlformats.org/officeDocument/2006/relationships/image" Target="../media/image139.jpg"/><Relationship Id="rId5" Type="http://schemas.openxmlformats.org/officeDocument/2006/relationships/image" Target="../media/image133.png"/><Relationship Id="rId10" Type="http://schemas.openxmlformats.org/officeDocument/2006/relationships/image" Target="../media/image138.svg"/><Relationship Id="rId4" Type="http://schemas.openxmlformats.org/officeDocument/2006/relationships/image" Target="../media/image132.svg"/><Relationship Id="rId9" Type="http://schemas.openxmlformats.org/officeDocument/2006/relationships/image" Target="../media/image137.png"/></Relationships>
</file>

<file path=ppt/slides/_rels/slide85.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140.png"/></Relationships>
</file>

<file path=ppt/slides/_rels/slide86.xml.rels><?xml version="1.0" encoding="UTF-8" standalone="yes"?>
<Relationships xmlns="http://schemas.openxmlformats.org/package/2006/relationships"><Relationship Id="rId8" Type="http://schemas.openxmlformats.org/officeDocument/2006/relationships/image" Target="../media/image136.sv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134.svg"/><Relationship Id="rId11" Type="http://schemas.openxmlformats.org/officeDocument/2006/relationships/image" Target="../media/image141.png"/><Relationship Id="rId5" Type="http://schemas.openxmlformats.org/officeDocument/2006/relationships/image" Target="../media/image133.png"/><Relationship Id="rId10" Type="http://schemas.openxmlformats.org/officeDocument/2006/relationships/image" Target="../media/image138.svg"/><Relationship Id="rId4" Type="http://schemas.openxmlformats.org/officeDocument/2006/relationships/image" Target="../media/image132.svg"/><Relationship Id="rId9" Type="http://schemas.openxmlformats.org/officeDocument/2006/relationships/image" Target="../media/image137.png"/></Relationships>
</file>

<file path=ppt/slides/_rels/slide87.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142.png"/></Relationships>
</file>

<file path=ppt/slides/_rels/slide88.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48.jpeg"/><Relationship Id="rId18" Type="http://schemas.openxmlformats.org/officeDocument/2006/relationships/image" Target="../media/image153.jpeg"/><Relationship Id="rId3" Type="http://schemas.openxmlformats.org/officeDocument/2006/relationships/image" Target="../media/image143.jpeg"/><Relationship Id="rId21" Type="http://schemas.openxmlformats.org/officeDocument/2006/relationships/image" Target="../media/image125.png"/><Relationship Id="rId7" Type="http://schemas.openxmlformats.org/officeDocument/2006/relationships/image" Target="../media/image120.png"/><Relationship Id="rId12" Type="http://schemas.openxmlformats.org/officeDocument/2006/relationships/image" Target="../media/image147.jpeg"/><Relationship Id="rId17" Type="http://schemas.openxmlformats.org/officeDocument/2006/relationships/image" Target="../media/image152.jpeg"/><Relationship Id="rId2" Type="http://schemas.openxmlformats.org/officeDocument/2006/relationships/notesSlide" Target="../notesSlides/notesSlide24.xml"/><Relationship Id="rId16" Type="http://schemas.openxmlformats.org/officeDocument/2006/relationships/image" Target="../media/image151.jpeg"/><Relationship Id="rId20" Type="http://schemas.openxmlformats.org/officeDocument/2006/relationships/image" Target="../media/image155.jpeg"/><Relationship Id="rId1" Type="http://schemas.openxmlformats.org/officeDocument/2006/relationships/slideLayout" Target="../slideLayouts/slideLayout20.xml"/><Relationship Id="rId6" Type="http://schemas.openxmlformats.org/officeDocument/2006/relationships/image" Target="../media/image145.png"/><Relationship Id="rId11" Type="http://schemas.openxmlformats.org/officeDocument/2006/relationships/image" Target="../media/image146.jpeg"/><Relationship Id="rId5" Type="http://schemas.openxmlformats.org/officeDocument/2006/relationships/image" Target="../media/image144.png"/><Relationship Id="rId15" Type="http://schemas.openxmlformats.org/officeDocument/2006/relationships/image" Target="../media/image150.jpeg"/><Relationship Id="rId10" Type="http://schemas.openxmlformats.org/officeDocument/2006/relationships/image" Target="../media/image123.jpg"/><Relationship Id="rId19" Type="http://schemas.openxmlformats.org/officeDocument/2006/relationships/image" Target="../media/image154.jpeg"/><Relationship Id="rId4" Type="http://schemas.openxmlformats.org/officeDocument/2006/relationships/image" Target="../media/image126.jpg"/><Relationship Id="rId9" Type="http://schemas.openxmlformats.org/officeDocument/2006/relationships/image" Target="../media/image122.jfif"/><Relationship Id="rId14" Type="http://schemas.openxmlformats.org/officeDocument/2006/relationships/image" Target="../media/image14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jp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122.jfif"/><Relationship Id="rId11" Type="http://schemas.openxmlformats.org/officeDocument/2006/relationships/image" Target="../media/image155.jpeg"/><Relationship Id="rId5" Type="http://schemas.openxmlformats.org/officeDocument/2006/relationships/image" Target="../media/image121.png"/><Relationship Id="rId10" Type="http://schemas.openxmlformats.org/officeDocument/2006/relationships/image" Target="../media/image156.jpeg"/><Relationship Id="rId4" Type="http://schemas.openxmlformats.org/officeDocument/2006/relationships/image" Target="../media/image120.png"/><Relationship Id="rId9" Type="http://schemas.openxmlformats.org/officeDocument/2006/relationships/image" Target="../media/image125.png"/></Relationships>
</file>

<file path=ppt/slides/_rels/slide9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3B0471-7933-45D1-B46C-76A0A4171BAB}"/>
              </a:ext>
            </a:extLst>
          </p:cNvPr>
          <p:cNvSpPr>
            <a:spLocks noGrp="1"/>
          </p:cNvSpPr>
          <p:nvPr>
            <p:ph type="ctrTitle"/>
          </p:nvPr>
        </p:nvSpPr>
        <p:spPr/>
        <p:txBody>
          <a:bodyPr>
            <a:normAutofit fontScale="90000"/>
          </a:bodyPr>
          <a:lstStyle/>
          <a:p>
            <a:r>
              <a:rPr lang="fr-BE" sz="4000" dirty="0" err="1"/>
              <a:t>GT-COWal</a:t>
            </a:r>
            <a:r>
              <a:rPr lang="fr-BE" sz="4000" dirty="0"/>
              <a:t>- </a:t>
            </a:r>
            <a:r>
              <a:rPr lang="fr-BE" sz="3200" dirty="0"/>
              <a:t>Groupe de Travail Commun sur l’Observation de la Terre en Wallonie -  </a:t>
            </a:r>
            <a:br>
              <a:rPr lang="fr-BE" dirty="0"/>
            </a:br>
            <a:endParaRPr lang="fr-BE" dirty="0"/>
          </a:p>
        </p:txBody>
      </p:sp>
    </p:spTree>
    <p:extLst>
      <p:ext uri="{BB962C8B-B14F-4D97-AF65-F5344CB8AC3E}">
        <p14:creationId xmlns:p14="http://schemas.microsoft.com/office/powerpoint/2010/main" val="367183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BDF6E0-3F5F-43A2-9A3D-25448C59E489}"/>
              </a:ext>
            </a:extLst>
          </p:cNvPr>
          <p:cNvSpPr>
            <a:spLocks noGrp="1"/>
          </p:cNvSpPr>
          <p:nvPr>
            <p:ph type="title"/>
          </p:nvPr>
        </p:nvSpPr>
        <p:spPr/>
        <p:txBody>
          <a:bodyPr>
            <a:normAutofit fontScale="90000"/>
          </a:bodyPr>
          <a:lstStyle/>
          <a:p>
            <a:r>
              <a:rPr lang="fr-BE" dirty="0"/>
              <a:t>Histoire : </a:t>
            </a:r>
            <a:br>
              <a:rPr lang="fr-BE" dirty="0"/>
            </a:br>
            <a:r>
              <a:rPr lang="fr-BE" dirty="0"/>
              <a:t>GTEO </a:t>
            </a:r>
            <a:r>
              <a:rPr lang="fr-BE" dirty="0">
                <a:sym typeface="Wingdings" panose="05000000000000000000" pitchFamily="2" charset="2"/>
              </a:rPr>
              <a:t> </a:t>
            </a:r>
            <a:r>
              <a:rPr lang="fr-BE" dirty="0"/>
              <a:t>GTCOWAL</a:t>
            </a:r>
            <a:endParaRPr lang="fr-FR" dirty="0"/>
          </a:p>
        </p:txBody>
      </p:sp>
      <p:sp>
        <p:nvSpPr>
          <p:cNvPr id="5" name="Espace réservé du contenu 4">
            <a:extLst>
              <a:ext uri="{FF2B5EF4-FFF2-40B4-BE49-F238E27FC236}">
                <a16:creationId xmlns:a16="http://schemas.microsoft.com/office/drawing/2014/main" id="{EAE01142-D282-4A19-A2B7-EFB7A3B8629D}"/>
              </a:ext>
            </a:extLst>
          </p:cNvPr>
          <p:cNvSpPr>
            <a:spLocks noGrp="1"/>
          </p:cNvSpPr>
          <p:nvPr>
            <p:ph idx="1"/>
          </p:nvPr>
        </p:nvSpPr>
        <p:spPr>
          <a:xfrm>
            <a:off x="668482" y="1200150"/>
            <a:ext cx="4579379" cy="3227849"/>
          </a:xfrm>
        </p:spPr>
        <p:txBody>
          <a:bodyPr>
            <a:normAutofit fontScale="62500" lnSpcReduction="20000"/>
          </a:bodyPr>
          <a:lstStyle/>
          <a:p>
            <a:r>
              <a:rPr lang="fr-BE" b="0" dirty="0"/>
              <a:t>2015 GTEO orienté </a:t>
            </a:r>
            <a:r>
              <a:rPr lang="fr-BE" dirty="0"/>
              <a:t>« </a:t>
            </a:r>
            <a:r>
              <a:rPr lang="fr-BE" b="1" dirty="0"/>
              <a:t>services publics</a:t>
            </a:r>
            <a:r>
              <a:rPr lang="fr-BE" dirty="0"/>
              <a:t> » pendant 4ans (</a:t>
            </a:r>
            <a:r>
              <a:rPr lang="fr-BE" b="1" dirty="0"/>
              <a:t>Skywin</a:t>
            </a:r>
            <a:r>
              <a:rPr lang="fr-BE" dirty="0"/>
              <a:t> + </a:t>
            </a:r>
            <a:r>
              <a:rPr lang="fr-BE" b="1" dirty="0" err="1"/>
              <a:t>lSSeP</a:t>
            </a:r>
            <a:r>
              <a:rPr lang="fr-BE" b="1" dirty="0"/>
              <a:t>)</a:t>
            </a:r>
          </a:p>
          <a:p>
            <a:r>
              <a:rPr lang="fr-BE" dirty="0"/>
              <a:t>2016 </a:t>
            </a:r>
            <a:r>
              <a:rPr lang="fr-BE" b="1" dirty="0"/>
              <a:t>création du GTCOWAL </a:t>
            </a:r>
            <a:r>
              <a:rPr lang="fr-BE" dirty="0"/>
              <a:t>= demande du Comité de Concertation de la Géomatique (Interne SPW)</a:t>
            </a:r>
          </a:p>
          <a:p>
            <a:r>
              <a:rPr lang="fr-BE" dirty="0"/>
              <a:t>Rôles / principes du GTCOWAL (flyer)</a:t>
            </a:r>
          </a:p>
          <a:p>
            <a:pPr lvl="1"/>
            <a:r>
              <a:rPr lang="fr-BE" dirty="0"/>
              <a:t>Faciliter l’usage de la télédétection dans les admin : accès aux données, logiciels, outils, infrastructures, expertises</a:t>
            </a:r>
          </a:p>
          <a:p>
            <a:pPr lvl="1"/>
            <a:r>
              <a:rPr lang="fr-BE" dirty="0"/>
              <a:t>Coordonner en interne et vers les pouvoirs locaux (enquêtes 2017 et 2019)</a:t>
            </a:r>
          </a:p>
          <a:p>
            <a:pPr lvl="1"/>
            <a:r>
              <a:rPr lang="fr-BE" dirty="0"/>
              <a:t>Valoriser les réalisations</a:t>
            </a:r>
          </a:p>
          <a:p>
            <a:pPr lvl="1"/>
            <a:r>
              <a:rPr lang="fr-BE" dirty="0"/>
              <a:t>Sensibiliser la hiérarchie</a:t>
            </a:r>
          </a:p>
          <a:p>
            <a:pPr lvl="1"/>
            <a:r>
              <a:rPr lang="fr-BE" b="1" dirty="0"/>
              <a:t>Pérenniser</a:t>
            </a:r>
            <a:r>
              <a:rPr lang="fr-BE" dirty="0"/>
              <a:t> dans le PSGW &gt; objectif opérationnel</a:t>
            </a:r>
            <a:endParaRPr lang="fr-BE" b="1" dirty="0"/>
          </a:p>
          <a:p>
            <a:pPr lvl="1"/>
            <a:r>
              <a:rPr lang="fr-BE" dirty="0"/>
              <a:t>Partager l’information au sein de la communauté géomatique</a:t>
            </a:r>
          </a:p>
        </p:txBody>
      </p:sp>
      <p:pic>
        <p:nvPicPr>
          <p:cNvPr id="3" name="Image 2">
            <a:extLst>
              <a:ext uri="{FF2B5EF4-FFF2-40B4-BE49-F238E27FC236}">
                <a16:creationId xmlns:a16="http://schemas.microsoft.com/office/drawing/2014/main" id="{9D28F340-D201-43F1-A098-89797BAC60EE}"/>
              </a:ext>
            </a:extLst>
          </p:cNvPr>
          <p:cNvPicPr>
            <a:picLocks noChangeAspect="1"/>
          </p:cNvPicPr>
          <p:nvPr/>
        </p:nvPicPr>
        <p:blipFill>
          <a:blip r:embed="rId2"/>
          <a:stretch>
            <a:fillRect/>
          </a:stretch>
        </p:blipFill>
        <p:spPr>
          <a:xfrm>
            <a:off x="5360703" y="0"/>
            <a:ext cx="3783297" cy="5143500"/>
          </a:xfrm>
          <a:prstGeom prst="rect">
            <a:avLst/>
          </a:prstGeom>
        </p:spPr>
      </p:pic>
      <p:grpSp>
        <p:nvGrpSpPr>
          <p:cNvPr id="6" name="Groupe 5">
            <a:extLst>
              <a:ext uri="{FF2B5EF4-FFF2-40B4-BE49-F238E27FC236}">
                <a16:creationId xmlns:a16="http://schemas.microsoft.com/office/drawing/2014/main" id="{DBED45B8-50CB-4AD1-85E7-381C34A72CFF}"/>
              </a:ext>
            </a:extLst>
          </p:cNvPr>
          <p:cNvGrpSpPr/>
          <p:nvPr/>
        </p:nvGrpSpPr>
        <p:grpSpPr>
          <a:xfrm>
            <a:off x="5559" y="843558"/>
            <a:ext cx="621070" cy="1180817"/>
            <a:chOff x="284843" y="3101"/>
            <a:chExt cx="621070" cy="1180817"/>
          </a:xfrm>
        </p:grpSpPr>
        <p:sp>
          <p:nvSpPr>
            <p:cNvPr id="7" name="Flèche : chevron 6">
              <a:extLst>
                <a:ext uri="{FF2B5EF4-FFF2-40B4-BE49-F238E27FC236}">
                  <a16:creationId xmlns:a16="http://schemas.microsoft.com/office/drawing/2014/main" id="{39C15A17-66A4-4A03-BA38-D6A108A16D29}"/>
                </a:ext>
              </a:extLst>
            </p:cNvPr>
            <p:cNvSpPr/>
            <p:nvPr/>
          </p:nvSpPr>
          <p:spPr>
            <a:xfrm rot="5400000">
              <a:off x="4969" y="282975"/>
              <a:ext cx="1180817" cy="621069"/>
            </a:xfrm>
            <a:prstGeom prst="chevron">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8" name="Flèche : chevron 4">
              <a:extLst>
                <a:ext uri="{FF2B5EF4-FFF2-40B4-BE49-F238E27FC236}">
                  <a16:creationId xmlns:a16="http://schemas.microsoft.com/office/drawing/2014/main" id="{F7EF6ED5-0E00-444E-89B4-36B75855F32C}"/>
                </a:ext>
              </a:extLst>
            </p:cNvPr>
            <p:cNvSpPr txBox="1"/>
            <p:nvPr/>
          </p:nvSpPr>
          <p:spPr>
            <a:xfrm>
              <a:off x="284844" y="313636"/>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kern="1200" dirty="0">
                  <a:solidFill>
                    <a:schemeClr val="accent4"/>
                  </a:solidFill>
                  <a:latin typeface="Verdana"/>
                  <a:ea typeface="+mn-ea"/>
                  <a:cs typeface="+mn-cs"/>
                </a:rPr>
                <a:t>Contexte</a:t>
              </a:r>
            </a:p>
          </p:txBody>
        </p:sp>
      </p:grpSp>
      <p:grpSp>
        <p:nvGrpSpPr>
          <p:cNvPr id="9" name="Groupe 8">
            <a:extLst>
              <a:ext uri="{FF2B5EF4-FFF2-40B4-BE49-F238E27FC236}">
                <a16:creationId xmlns:a16="http://schemas.microsoft.com/office/drawing/2014/main" id="{A73F10FA-D79F-4CBD-A082-2C9FDE922853}"/>
              </a:ext>
            </a:extLst>
          </p:cNvPr>
          <p:cNvGrpSpPr/>
          <p:nvPr/>
        </p:nvGrpSpPr>
        <p:grpSpPr>
          <a:xfrm>
            <a:off x="5559" y="1600013"/>
            <a:ext cx="621070" cy="1180817"/>
            <a:chOff x="284843" y="759556"/>
            <a:chExt cx="621070" cy="1180817"/>
          </a:xfrm>
        </p:grpSpPr>
        <p:sp>
          <p:nvSpPr>
            <p:cNvPr id="10" name="Flèche : chevron 9">
              <a:extLst>
                <a:ext uri="{FF2B5EF4-FFF2-40B4-BE49-F238E27FC236}">
                  <a16:creationId xmlns:a16="http://schemas.microsoft.com/office/drawing/2014/main" id="{541C23E7-45BC-4517-B96B-2D48B956AD3E}"/>
                </a:ext>
              </a:extLst>
            </p:cNvPr>
            <p:cNvSpPr/>
            <p:nvPr/>
          </p:nvSpPr>
          <p:spPr>
            <a:xfrm rot="5400000">
              <a:off x="4969" y="1039430"/>
              <a:ext cx="1180817" cy="621069"/>
            </a:xfrm>
            <a:prstGeom prst="chevron">
              <a:avLst/>
            </a:prstGeom>
          </p:spPr>
          <p:style>
            <a:lnRef idx="2">
              <a:schemeClr val="accent4">
                <a:hueOff val="-1488257"/>
                <a:satOff val="8966"/>
                <a:lumOff val="719"/>
                <a:alphaOff val="0"/>
              </a:schemeClr>
            </a:lnRef>
            <a:fillRef idx="1">
              <a:schemeClr val="accent4">
                <a:hueOff val="-1488257"/>
                <a:satOff val="8966"/>
                <a:lumOff val="719"/>
                <a:alphaOff val="0"/>
              </a:schemeClr>
            </a:fillRef>
            <a:effectRef idx="0">
              <a:schemeClr val="accent4">
                <a:hueOff val="-1488257"/>
                <a:satOff val="8966"/>
                <a:lumOff val="719"/>
                <a:alphaOff val="0"/>
              </a:schemeClr>
            </a:effectRef>
            <a:fontRef idx="minor">
              <a:schemeClr val="lt1"/>
            </a:fontRef>
          </p:style>
        </p:sp>
        <p:sp>
          <p:nvSpPr>
            <p:cNvPr id="11" name="Flèche : chevron 7">
              <a:extLst>
                <a:ext uri="{FF2B5EF4-FFF2-40B4-BE49-F238E27FC236}">
                  <a16:creationId xmlns:a16="http://schemas.microsoft.com/office/drawing/2014/main" id="{6DD0D220-5028-4EC2-B35E-AD1CD6CF0D5A}"/>
                </a:ext>
              </a:extLst>
            </p:cNvPr>
            <p:cNvSpPr txBox="1"/>
            <p:nvPr/>
          </p:nvSpPr>
          <p:spPr>
            <a:xfrm>
              <a:off x="284844" y="1070091"/>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algn="ctr" defTabSz="311150">
                <a:lnSpc>
                  <a:spcPct val="90000"/>
                </a:lnSpc>
                <a:spcBef>
                  <a:spcPct val="0"/>
                </a:spcBef>
                <a:spcAft>
                  <a:spcPct val="35000"/>
                </a:spcAft>
              </a:pPr>
              <a:r>
                <a:rPr lang="fr-BE" sz="700" dirty="0">
                  <a:solidFill>
                    <a:schemeClr val="bg1"/>
                  </a:solidFill>
                  <a:latin typeface="Verdana"/>
                </a:rPr>
                <a:t>C</a:t>
              </a:r>
              <a:r>
                <a:rPr lang="fr-BE" sz="700" kern="1200" dirty="0">
                  <a:solidFill>
                    <a:schemeClr val="bg1"/>
                  </a:solidFill>
                  <a:latin typeface="Verdana"/>
                  <a:ea typeface="+mn-ea"/>
                  <a:cs typeface="+mn-cs"/>
                </a:rPr>
                <a:t>ontexte</a:t>
              </a:r>
              <a:endParaRPr lang="fr-BE" sz="700" dirty="0">
                <a:solidFill>
                  <a:srgbClr val="FFFFFF"/>
                </a:solidFill>
              </a:endParaRPr>
            </a:p>
          </p:txBody>
        </p:sp>
      </p:grpSp>
      <p:grpSp>
        <p:nvGrpSpPr>
          <p:cNvPr id="12" name="Groupe 11">
            <a:extLst>
              <a:ext uri="{FF2B5EF4-FFF2-40B4-BE49-F238E27FC236}">
                <a16:creationId xmlns:a16="http://schemas.microsoft.com/office/drawing/2014/main" id="{A0758DD2-CC9F-49CE-BFA5-6A6C290C4600}"/>
              </a:ext>
            </a:extLst>
          </p:cNvPr>
          <p:cNvGrpSpPr/>
          <p:nvPr/>
        </p:nvGrpSpPr>
        <p:grpSpPr>
          <a:xfrm>
            <a:off x="5559" y="2356467"/>
            <a:ext cx="621070" cy="1180817"/>
            <a:chOff x="284843" y="1516010"/>
            <a:chExt cx="621070" cy="1180817"/>
          </a:xfrm>
        </p:grpSpPr>
        <p:sp>
          <p:nvSpPr>
            <p:cNvPr id="13" name="Flèche : chevron 12">
              <a:extLst>
                <a:ext uri="{FF2B5EF4-FFF2-40B4-BE49-F238E27FC236}">
                  <a16:creationId xmlns:a16="http://schemas.microsoft.com/office/drawing/2014/main" id="{D94028CD-B186-4973-B7AF-190DB4A36800}"/>
                </a:ext>
              </a:extLst>
            </p:cNvPr>
            <p:cNvSpPr/>
            <p:nvPr/>
          </p:nvSpPr>
          <p:spPr>
            <a:xfrm rot="5400000">
              <a:off x="4969" y="1795884"/>
              <a:ext cx="1180817" cy="621069"/>
            </a:xfrm>
            <a:prstGeom prst="chevron">
              <a:avLst/>
            </a:prstGeom>
          </p:spPr>
          <p:style>
            <a:lnRef idx="2">
              <a:schemeClr val="accent4">
                <a:hueOff val="-2976513"/>
                <a:satOff val="17933"/>
                <a:lumOff val="1437"/>
                <a:alphaOff val="0"/>
              </a:schemeClr>
            </a:lnRef>
            <a:fillRef idx="1">
              <a:schemeClr val="accent4">
                <a:hueOff val="-2976513"/>
                <a:satOff val="17933"/>
                <a:lumOff val="1437"/>
                <a:alphaOff val="0"/>
              </a:schemeClr>
            </a:fillRef>
            <a:effectRef idx="0">
              <a:schemeClr val="accent4">
                <a:hueOff val="-2976513"/>
                <a:satOff val="17933"/>
                <a:lumOff val="1437"/>
                <a:alphaOff val="0"/>
              </a:schemeClr>
            </a:effectRef>
            <a:fontRef idx="minor">
              <a:schemeClr val="lt1"/>
            </a:fontRef>
          </p:style>
        </p:sp>
        <p:sp>
          <p:nvSpPr>
            <p:cNvPr id="14" name="Flèche : chevron 10">
              <a:extLst>
                <a:ext uri="{FF2B5EF4-FFF2-40B4-BE49-F238E27FC236}">
                  <a16:creationId xmlns:a16="http://schemas.microsoft.com/office/drawing/2014/main" id="{CE4FE06C-1C84-4342-BF1D-77B469946A9C}"/>
                </a:ext>
              </a:extLst>
            </p:cNvPr>
            <p:cNvSpPr txBox="1"/>
            <p:nvPr/>
          </p:nvSpPr>
          <p:spPr>
            <a:xfrm>
              <a:off x="284844" y="1826545"/>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fr-BE" sz="700" dirty="0">
                  <a:solidFill>
                    <a:schemeClr val="accent5">
                      <a:lumMod val="75000"/>
                    </a:schemeClr>
                  </a:solidFill>
                  <a:latin typeface="Verdana"/>
                </a:rPr>
                <a:t>14 propositions</a:t>
              </a:r>
            </a:p>
          </p:txBody>
        </p:sp>
      </p:grpSp>
      <p:grpSp>
        <p:nvGrpSpPr>
          <p:cNvPr id="15" name="Groupe 14">
            <a:extLst>
              <a:ext uri="{FF2B5EF4-FFF2-40B4-BE49-F238E27FC236}">
                <a16:creationId xmlns:a16="http://schemas.microsoft.com/office/drawing/2014/main" id="{DD308645-31F3-42D2-8C8E-09FCB200EF15}"/>
              </a:ext>
            </a:extLst>
          </p:cNvPr>
          <p:cNvGrpSpPr/>
          <p:nvPr/>
        </p:nvGrpSpPr>
        <p:grpSpPr>
          <a:xfrm>
            <a:off x="5559" y="3112922"/>
            <a:ext cx="621070" cy="1180817"/>
            <a:chOff x="284843" y="2272465"/>
            <a:chExt cx="621070" cy="1180817"/>
          </a:xfrm>
        </p:grpSpPr>
        <p:sp>
          <p:nvSpPr>
            <p:cNvPr id="16" name="Flèche : chevron 15">
              <a:extLst>
                <a:ext uri="{FF2B5EF4-FFF2-40B4-BE49-F238E27FC236}">
                  <a16:creationId xmlns:a16="http://schemas.microsoft.com/office/drawing/2014/main" id="{67ECAEEE-C626-4939-BA84-E47A9F8AD9BD}"/>
                </a:ext>
              </a:extLst>
            </p:cNvPr>
            <p:cNvSpPr/>
            <p:nvPr/>
          </p:nvSpPr>
          <p:spPr>
            <a:xfrm rot="5400000">
              <a:off x="4969" y="2552339"/>
              <a:ext cx="1180817" cy="621069"/>
            </a:xfrm>
            <a:prstGeom prst="chevron">
              <a:avLst/>
            </a:prstGeom>
          </p:spPr>
          <p:style>
            <a:lnRef idx="2">
              <a:schemeClr val="accent4">
                <a:hueOff val="-4464770"/>
                <a:satOff val="26899"/>
                <a:lumOff val="2156"/>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sp>
        <p:sp>
          <p:nvSpPr>
            <p:cNvPr id="17" name="Flèche : chevron 13">
              <a:extLst>
                <a:ext uri="{FF2B5EF4-FFF2-40B4-BE49-F238E27FC236}">
                  <a16:creationId xmlns:a16="http://schemas.microsoft.com/office/drawing/2014/main" id="{53F81F7C-2464-47DB-87A9-BE7176EAA2FD}"/>
                </a:ext>
              </a:extLst>
            </p:cNvPr>
            <p:cNvSpPr txBox="1"/>
            <p:nvPr/>
          </p:nvSpPr>
          <p:spPr>
            <a:xfrm>
              <a:off x="284844" y="2583000"/>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kern="1200" dirty="0">
                  <a:solidFill>
                    <a:schemeClr val="accent5"/>
                  </a:solidFill>
                  <a:latin typeface="Verdana"/>
                  <a:ea typeface="+mn-ea"/>
                  <a:cs typeface="+mn-cs"/>
                </a:rPr>
                <a:t>Com</a:t>
              </a:r>
            </a:p>
          </p:txBody>
        </p:sp>
      </p:grpSp>
    </p:spTree>
    <p:extLst>
      <p:ext uri="{BB962C8B-B14F-4D97-AF65-F5344CB8AC3E}">
        <p14:creationId xmlns:p14="http://schemas.microsoft.com/office/powerpoint/2010/main" val="25479679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3ADADF-9A2F-49DC-95FD-2C4AA4AB1978}"/>
              </a:ext>
            </a:extLst>
          </p:cNvPr>
          <p:cNvSpPr>
            <a:spLocks noGrp="1"/>
          </p:cNvSpPr>
          <p:nvPr>
            <p:ph type="title"/>
          </p:nvPr>
        </p:nvSpPr>
        <p:spPr/>
        <p:txBody>
          <a:bodyPr/>
          <a:lstStyle/>
          <a:p>
            <a:r>
              <a:rPr lang="fr-BE" dirty="0"/>
              <a:t>Contraintes</a:t>
            </a:r>
          </a:p>
        </p:txBody>
      </p:sp>
      <p:sp>
        <p:nvSpPr>
          <p:cNvPr id="3" name="Espace réservé du contenu 2">
            <a:extLst>
              <a:ext uri="{FF2B5EF4-FFF2-40B4-BE49-F238E27FC236}">
                <a16:creationId xmlns:a16="http://schemas.microsoft.com/office/drawing/2014/main" id="{A64AB29D-A17C-474A-931F-8F561118F594}"/>
              </a:ext>
            </a:extLst>
          </p:cNvPr>
          <p:cNvSpPr>
            <a:spLocks noGrp="1"/>
          </p:cNvSpPr>
          <p:nvPr>
            <p:ph idx="1"/>
          </p:nvPr>
        </p:nvSpPr>
        <p:spPr/>
        <p:txBody>
          <a:bodyPr>
            <a:normAutofit lnSpcReduction="10000"/>
          </a:bodyPr>
          <a:lstStyle/>
          <a:p>
            <a:r>
              <a:rPr lang="fr-BE" dirty="0"/>
              <a:t>Ces chaines de traitement doivent pouvoir être testées/éprouvées en dehors d’un environnement production (gestion des versions, isolation d’environnement pour le développement, les tests et la production).</a:t>
            </a:r>
            <a:br>
              <a:rPr lang="fr-BE" dirty="0"/>
            </a:br>
            <a:r>
              <a:rPr lang="fr-BE" dirty="0"/>
              <a:t>Il faudrait que les chaines de traitements (ou des parties de celles-ci) puissent être transposées d'un environnement d’exécution à un autre (Pc, serveurs SPW, serveur cloud)</a:t>
            </a:r>
          </a:p>
        </p:txBody>
      </p:sp>
    </p:spTree>
    <p:extLst>
      <p:ext uri="{BB962C8B-B14F-4D97-AF65-F5344CB8AC3E}">
        <p14:creationId xmlns:p14="http://schemas.microsoft.com/office/powerpoint/2010/main" val="156585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3ADADF-9A2F-49DC-95FD-2C4AA4AB1978}"/>
              </a:ext>
            </a:extLst>
          </p:cNvPr>
          <p:cNvSpPr>
            <a:spLocks noGrp="1"/>
          </p:cNvSpPr>
          <p:nvPr>
            <p:ph type="title"/>
          </p:nvPr>
        </p:nvSpPr>
        <p:spPr/>
        <p:txBody>
          <a:bodyPr/>
          <a:lstStyle/>
          <a:p>
            <a:r>
              <a:rPr lang="fr-BE" dirty="0"/>
              <a:t>Buts à atteindre</a:t>
            </a:r>
          </a:p>
        </p:txBody>
      </p:sp>
      <p:sp>
        <p:nvSpPr>
          <p:cNvPr id="3" name="Espace réservé du contenu 2">
            <a:extLst>
              <a:ext uri="{FF2B5EF4-FFF2-40B4-BE49-F238E27FC236}">
                <a16:creationId xmlns:a16="http://schemas.microsoft.com/office/drawing/2014/main" id="{A64AB29D-A17C-474A-931F-8F561118F594}"/>
              </a:ext>
            </a:extLst>
          </p:cNvPr>
          <p:cNvSpPr>
            <a:spLocks noGrp="1"/>
          </p:cNvSpPr>
          <p:nvPr>
            <p:ph idx="1"/>
          </p:nvPr>
        </p:nvSpPr>
        <p:spPr/>
        <p:txBody>
          <a:bodyPr>
            <a:normAutofit fontScale="70000" lnSpcReduction="20000"/>
          </a:bodyPr>
          <a:lstStyle/>
          <a:p>
            <a:r>
              <a:rPr lang="fr-BE" dirty="0"/>
              <a:t>Il faut définir un écosystème IA rencontrant les contraintes (approche MLOPS), en concertation avec le SPW Digital, et étudier les facteurs de dimensionnement. </a:t>
            </a:r>
          </a:p>
          <a:p>
            <a:r>
              <a:rPr lang="fr-BE" dirty="0"/>
              <a:t>Il faut organiser un processus de mise à disposition des environnements (évolution du dimensionnement)</a:t>
            </a:r>
          </a:p>
          <a:p>
            <a:r>
              <a:rPr lang="fr-BE" dirty="0"/>
              <a:t>Il faut former l’OPW et le SPW Digital à l’exploitation de ces environnements</a:t>
            </a:r>
          </a:p>
          <a:p>
            <a:r>
              <a:rPr lang="fr-BE" dirty="0"/>
              <a:t>Il faut former l’OPW à l’usage de cet écosystème. </a:t>
            </a:r>
          </a:p>
          <a:p>
            <a:r>
              <a:rPr lang="fr-BE" dirty="0"/>
              <a:t>Dans le cadre du POC, éprouver cet écosystème en transposant un algorithme développé par l'OP flamand.</a:t>
            </a:r>
          </a:p>
          <a:p>
            <a:r>
              <a:rPr lang="fr-BE" dirty="0"/>
              <a:t>Permettre aux observateurs des autres départements (GTCOWAL) d'initier une mise en œuvre spécifique basée sur les concepts opérationnels établi par le POC.</a:t>
            </a:r>
          </a:p>
        </p:txBody>
      </p:sp>
    </p:spTree>
    <p:extLst>
      <p:ext uri="{BB962C8B-B14F-4D97-AF65-F5344CB8AC3E}">
        <p14:creationId xmlns:p14="http://schemas.microsoft.com/office/powerpoint/2010/main" val="20273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54048D-2D81-4504-B4ED-1327D8BF88C1}"/>
              </a:ext>
            </a:extLst>
          </p:cNvPr>
          <p:cNvSpPr>
            <a:spLocks noGrp="1"/>
          </p:cNvSpPr>
          <p:nvPr>
            <p:ph type="title"/>
          </p:nvPr>
        </p:nvSpPr>
        <p:spPr>
          <a:xfrm>
            <a:off x="637940" y="2143125"/>
            <a:ext cx="7868120" cy="857250"/>
          </a:xfrm>
        </p:spPr>
        <p:txBody>
          <a:bodyPr>
            <a:normAutofit fontScale="90000"/>
          </a:bodyPr>
          <a:lstStyle/>
          <a:p>
            <a:r>
              <a:rPr lang="fr-BE" dirty="0"/>
              <a:t>Les limites</a:t>
            </a:r>
            <a:br>
              <a:rPr lang="fr-BE" dirty="0"/>
            </a:br>
            <a:endParaRPr lang="fr-BE" dirty="0"/>
          </a:p>
        </p:txBody>
      </p:sp>
    </p:spTree>
    <p:extLst>
      <p:ext uri="{BB962C8B-B14F-4D97-AF65-F5344CB8AC3E}">
        <p14:creationId xmlns:p14="http://schemas.microsoft.com/office/powerpoint/2010/main" val="30482923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215123-5116-4448-91E9-6838237882B8}"/>
              </a:ext>
            </a:extLst>
          </p:cNvPr>
          <p:cNvSpPr>
            <a:spLocks noGrp="1"/>
          </p:cNvSpPr>
          <p:nvPr>
            <p:ph type="title"/>
          </p:nvPr>
        </p:nvSpPr>
        <p:spPr/>
        <p:txBody>
          <a:bodyPr/>
          <a:lstStyle/>
          <a:p>
            <a:r>
              <a:rPr lang="fr-BE" dirty="0"/>
              <a:t>Les limites</a:t>
            </a:r>
          </a:p>
        </p:txBody>
      </p:sp>
      <p:sp>
        <p:nvSpPr>
          <p:cNvPr id="3" name="Espace réservé du contenu 2">
            <a:extLst>
              <a:ext uri="{FF2B5EF4-FFF2-40B4-BE49-F238E27FC236}">
                <a16:creationId xmlns:a16="http://schemas.microsoft.com/office/drawing/2014/main" id="{8F69CF38-5394-45F6-B9A5-1FFEFF26AD89}"/>
              </a:ext>
            </a:extLst>
          </p:cNvPr>
          <p:cNvSpPr>
            <a:spLocks noGrp="1"/>
          </p:cNvSpPr>
          <p:nvPr>
            <p:ph idx="1"/>
          </p:nvPr>
        </p:nvSpPr>
        <p:spPr/>
        <p:txBody>
          <a:bodyPr>
            <a:normAutofit/>
          </a:bodyPr>
          <a:lstStyle/>
          <a:p>
            <a:r>
              <a:rPr lang="fr-BE" dirty="0"/>
              <a:t>Les prestataires potentiels ne vont pas régler la gouvernance de l’infrastructure avec le SPW Digital</a:t>
            </a:r>
          </a:p>
          <a:p>
            <a:r>
              <a:rPr lang="fr-BE" dirty="0"/>
              <a:t>La relation entre les infrastructures SPW et Cloud ne peuvent se faire sans le SPW Digital</a:t>
            </a:r>
          </a:p>
          <a:p>
            <a:pPr marL="0" indent="0">
              <a:buNone/>
            </a:pPr>
            <a:endParaRPr lang="fr-BE" dirty="0"/>
          </a:p>
        </p:txBody>
      </p:sp>
    </p:spTree>
    <p:extLst>
      <p:ext uri="{BB962C8B-B14F-4D97-AF65-F5344CB8AC3E}">
        <p14:creationId xmlns:p14="http://schemas.microsoft.com/office/powerpoint/2010/main" val="108529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54048D-2D81-4504-B4ED-1327D8BF88C1}"/>
              </a:ext>
            </a:extLst>
          </p:cNvPr>
          <p:cNvSpPr>
            <a:spLocks noGrp="1"/>
          </p:cNvSpPr>
          <p:nvPr>
            <p:ph type="title"/>
          </p:nvPr>
        </p:nvSpPr>
        <p:spPr>
          <a:xfrm>
            <a:off x="637940" y="2143125"/>
            <a:ext cx="7868120" cy="857250"/>
          </a:xfrm>
        </p:spPr>
        <p:txBody>
          <a:bodyPr>
            <a:normAutofit fontScale="90000"/>
          </a:bodyPr>
          <a:lstStyle/>
          <a:p>
            <a:r>
              <a:rPr lang="fr-BE" dirty="0"/>
              <a:t>Vers où aller…</a:t>
            </a:r>
            <a:br>
              <a:rPr lang="fr-BE" dirty="0"/>
            </a:br>
            <a:endParaRPr lang="fr-BE" dirty="0"/>
          </a:p>
        </p:txBody>
      </p:sp>
    </p:spTree>
    <p:extLst>
      <p:ext uri="{BB962C8B-B14F-4D97-AF65-F5344CB8AC3E}">
        <p14:creationId xmlns:p14="http://schemas.microsoft.com/office/powerpoint/2010/main" val="33701539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215123-5116-4448-91E9-6838237882B8}"/>
              </a:ext>
            </a:extLst>
          </p:cNvPr>
          <p:cNvSpPr>
            <a:spLocks noGrp="1"/>
          </p:cNvSpPr>
          <p:nvPr>
            <p:ph type="title"/>
          </p:nvPr>
        </p:nvSpPr>
        <p:spPr/>
        <p:txBody>
          <a:bodyPr/>
          <a:lstStyle/>
          <a:p>
            <a:r>
              <a:rPr lang="fr-BE" dirty="0"/>
              <a:t>Vers où aller …</a:t>
            </a:r>
          </a:p>
        </p:txBody>
      </p:sp>
      <p:sp>
        <p:nvSpPr>
          <p:cNvPr id="3" name="Espace réservé du contenu 2">
            <a:extLst>
              <a:ext uri="{FF2B5EF4-FFF2-40B4-BE49-F238E27FC236}">
                <a16:creationId xmlns:a16="http://schemas.microsoft.com/office/drawing/2014/main" id="{8F69CF38-5394-45F6-B9A5-1FFEFF26AD89}"/>
              </a:ext>
            </a:extLst>
          </p:cNvPr>
          <p:cNvSpPr>
            <a:spLocks noGrp="1"/>
          </p:cNvSpPr>
          <p:nvPr>
            <p:ph idx="1"/>
          </p:nvPr>
        </p:nvSpPr>
        <p:spPr/>
        <p:txBody>
          <a:bodyPr>
            <a:normAutofit fontScale="92500"/>
          </a:bodyPr>
          <a:lstStyle/>
          <a:p>
            <a:r>
              <a:rPr lang="fr-BE" dirty="0"/>
              <a:t>Dans un premier temps il faut faire le point avec le SPW Digital (pôle exploitation) pour partager nos réflexions respectives (IA, Cloud, partage d’environnement)</a:t>
            </a:r>
          </a:p>
          <a:p>
            <a:r>
              <a:rPr lang="fr-BE" dirty="0"/>
              <a:t>Nous pourrons alors monter un projet avec une répartition des missions</a:t>
            </a:r>
          </a:p>
          <a:p>
            <a:r>
              <a:rPr lang="fr-BE" dirty="0"/>
              <a:t>Finalement pour les partie a externaliser, il faudra contracter.</a:t>
            </a:r>
          </a:p>
          <a:p>
            <a:r>
              <a:rPr lang="fr-BE" dirty="0"/>
              <a:t>Le pôle des usages innovants pourra nous accompagner </a:t>
            </a:r>
          </a:p>
          <a:p>
            <a:endParaRPr lang="fr-BE" dirty="0"/>
          </a:p>
        </p:txBody>
      </p:sp>
    </p:spTree>
    <p:extLst>
      <p:ext uri="{BB962C8B-B14F-4D97-AF65-F5344CB8AC3E}">
        <p14:creationId xmlns:p14="http://schemas.microsoft.com/office/powerpoint/2010/main" val="62460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215123-5116-4448-91E9-6838237882B8}"/>
              </a:ext>
            </a:extLst>
          </p:cNvPr>
          <p:cNvSpPr>
            <a:spLocks noGrp="1"/>
          </p:cNvSpPr>
          <p:nvPr>
            <p:ph type="title"/>
          </p:nvPr>
        </p:nvSpPr>
        <p:spPr/>
        <p:txBody>
          <a:bodyPr/>
          <a:lstStyle/>
          <a:p>
            <a:r>
              <a:rPr lang="fr-BE" dirty="0"/>
              <a:t>Merci	</a:t>
            </a:r>
          </a:p>
        </p:txBody>
      </p:sp>
      <p:sp>
        <p:nvSpPr>
          <p:cNvPr id="3" name="Espace réservé du contenu 2">
            <a:extLst>
              <a:ext uri="{FF2B5EF4-FFF2-40B4-BE49-F238E27FC236}">
                <a16:creationId xmlns:a16="http://schemas.microsoft.com/office/drawing/2014/main" id="{8F69CF38-5394-45F6-B9A5-1FFEFF26AD89}"/>
              </a:ext>
            </a:extLst>
          </p:cNvPr>
          <p:cNvSpPr>
            <a:spLocks noGrp="1"/>
          </p:cNvSpPr>
          <p:nvPr>
            <p:ph idx="1"/>
          </p:nvPr>
        </p:nvSpPr>
        <p:spPr/>
        <p:txBody>
          <a:bodyPr>
            <a:normAutofit/>
          </a:bodyPr>
          <a:lstStyle/>
          <a:p>
            <a:pPr marL="457200" lvl="1" indent="0">
              <a:buNone/>
            </a:pPr>
            <a:endParaRPr lang="fr-BE" b="1" dirty="0"/>
          </a:p>
        </p:txBody>
      </p:sp>
    </p:spTree>
    <p:extLst>
      <p:ext uri="{BB962C8B-B14F-4D97-AF65-F5344CB8AC3E}">
        <p14:creationId xmlns:p14="http://schemas.microsoft.com/office/powerpoint/2010/main" val="13715029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D95CC8C-3109-F3FD-C6FE-07E9433DF0A4}"/>
              </a:ext>
            </a:extLst>
          </p:cNvPr>
          <p:cNvSpPr>
            <a:spLocks noGrp="1"/>
          </p:cNvSpPr>
          <p:nvPr>
            <p:ph type="ctrTitle"/>
          </p:nvPr>
        </p:nvSpPr>
        <p:spPr/>
        <p:txBody>
          <a:bodyPr/>
          <a:lstStyle/>
          <a:p>
            <a:r>
              <a:rPr lang="fr-BE" sz="3200" dirty="0">
                <a:latin typeface="Calibri" panose="020F0502020204030204" pitchFamily="34" charset="0"/>
              </a:rPr>
              <a:t>Opportunités en formation : </a:t>
            </a:r>
            <a:r>
              <a:rPr lang="fr-BE" sz="3200" dirty="0" err="1">
                <a:latin typeface="Calibri" panose="020F0502020204030204" pitchFamily="34" charset="0"/>
              </a:rPr>
              <a:t>Rsat</a:t>
            </a:r>
            <a:br>
              <a:rPr lang="fr-BE" sz="3200" dirty="0">
                <a:latin typeface="Calibri" panose="020F0502020204030204" pitchFamily="34" charset="0"/>
              </a:rPr>
            </a:br>
            <a:r>
              <a:rPr lang="fr-BE" sz="3200" dirty="0">
                <a:latin typeface="Calibri" panose="020F0502020204030204" pitchFamily="34" charset="0"/>
              </a:rPr>
              <a:t>Eric Hallot (</a:t>
            </a:r>
            <a:r>
              <a:rPr lang="fr-BE" sz="2800" dirty="0">
                <a:latin typeface="Calibri" panose="020F0502020204030204" pitchFamily="34" charset="0"/>
              </a:rPr>
              <a:t>ISSeP) </a:t>
            </a:r>
            <a:endParaRPr lang="fr-FR" sz="2900" dirty="0"/>
          </a:p>
        </p:txBody>
      </p:sp>
    </p:spTree>
    <p:extLst>
      <p:ext uri="{BB962C8B-B14F-4D97-AF65-F5344CB8AC3E}">
        <p14:creationId xmlns:p14="http://schemas.microsoft.com/office/powerpoint/2010/main" val="37955612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637174" cy="5143500"/>
          </a:xfrm>
          <a:prstGeom prst="rect">
            <a:avLst/>
          </a:prstGeom>
        </p:spPr>
      </p:pic>
      <p:pic>
        <p:nvPicPr>
          <p:cNvPr id="5" name="Image 4"/>
          <p:cNvPicPr>
            <a:picLocks noChangeAspect="1"/>
          </p:cNvPicPr>
          <p:nvPr/>
        </p:nvPicPr>
        <p:blipFill>
          <a:blip r:embed="rId3"/>
          <a:stretch>
            <a:fillRect/>
          </a:stretch>
        </p:blipFill>
        <p:spPr>
          <a:xfrm>
            <a:off x="4198457" y="3218268"/>
            <a:ext cx="4430823" cy="1006436"/>
          </a:xfrm>
          <a:prstGeom prst="rect">
            <a:avLst/>
          </a:prstGeom>
        </p:spPr>
      </p:pic>
      <p:sp>
        <p:nvSpPr>
          <p:cNvPr id="6" name="Rectangle 5"/>
          <p:cNvSpPr/>
          <p:nvPr/>
        </p:nvSpPr>
        <p:spPr>
          <a:xfrm>
            <a:off x="117964" y="4294310"/>
            <a:ext cx="1060938" cy="146539"/>
          </a:xfrm>
          <a:prstGeom prst="rect">
            <a:avLst/>
          </a:prstGeom>
          <a:solidFill>
            <a:schemeClr val="tx1">
              <a:lumMod val="85000"/>
              <a:lumOff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350"/>
          </a:p>
        </p:txBody>
      </p:sp>
      <p:pic>
        <p:nvPicPr>
          <p:cNvPr id="7" name="Image 6"/>
          <p:cNvPicPr>
            <a:picLocks noChangeAspect="1"/>
          </p:cNvPicPr>
          <p:nvPr/>
        </p:nvPicPr>
        <p:blipFill rotWithShape="1">
          <a:blip r:embed="rId4" cstate="print">
            <a:extLst>
              <a:ext uri="{28A0092B-C50C-407E-A947-70E740481C1C}">
                <a14:useLocalDpi xmlns:a14="http://schemas.microsoft.com/office/drawing/2010/main" val="0"/>
              </a:ext>
            </a:extLst>
          </a:blip>
          <a:srcRect b="75532"/>
          <a:stretch/>
        </p:blipFill>
        <p:spPr>
          <a:xfrm>
            <a:off x="3891368" y="1361255"/>
            <a:ext cx="5045003" cy="1745642"/>
          </a:xfrm>
          <a:prstGeom prst="rect">
            <a:avLst/>
          </a:prstGeom>
        </p:spPr>
      </p:pic>
      <p:sp>
        <p:nvSpPr>
          <p:cNvPr id="2" name="Espace réservé du pied de page 1"/>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GTCOWAL - RSAT 2023</a:t>
            </a:r>
          </a:p>
        </p:txBody>
      </p:sp>
      <p:sp>
        <p:nvSpPr>
          <p:cNvPr id="3" name="Espace réservé du numéro de diapositive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9CC4BCB-29A3-4D44-9616-5D077E48754C}" type="slidenum">
              <a:rPr lang="fr-FR" smtClean="0"/>
              <a:pPr/>
              <a:t>108</a:t>
            </a:fld>
            <a:endParaRPr lang="fr-FR"/>
          </a:p>
        </p:txBody>
      </p:sp>
    </p:spTree>
    <p:extLst>
      <p:ext uri="{BB962C8B-B14F-4D97-AF65-F5344CB8AC3E}">
        <p14:creationId xmlns:p14="http://schemas.microsoft.com/office/powerpoint/2010/main" val="37724658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l="10729" t="11296" b="52778"/>
          <a:stretch/>
        </p:blipFill>
        <p:spPr>
          <a:xfrm>
            <a:off x="645886" y="95250"/>
            <a:ext cx="8224633" cy="5048250"/>
          </a:xfrm>
          <a:prstGeom prst="rect">
            <a:avLst/>
          </a:prstGeom>
        </p:spPr>
      </p:pic>
      <p:sp>
        <p:nvSpPr>
          <p:cNvPr id="2" name="Espace réservé du pied de page 1"/>
          <p:cNvSpPr>
            <a:spLocks noGrp="1"/>
          </p:cNvSpPr>
          <p:nvPr>
            <p:ph type="ftr" sz="quarter" idx="11"/>
          </p:nvPr>
        </p:nvSpPr>
        <p:spPr/>
        <p:txBody>
          <a:bodyPr/>
          <a:lstStyle/>
          <a:p>
            <a:endParaRPr lang="fr-FR" dirty="0"/>
          </a:p>
        </p:txBody>
      </p:sp>
      <p:sp>
        <p:nvSpPr>
          <p:cNvPr id="3" name="Espace réservé du numéro de diapositive 2"/>
          <p:cNvSpPr>
            <a:spLocks noGrp="1"/>
          </p:cNvSpPr>
          <p:nvPr>
            <p:ph type="sldNum" sz="quarter" idx="12"/>
          </p:nvPr>
        </p:nvSpPr>
        <p:spPr/>
        <p:txBody>
          <a:bodyPr/>
          <a:lstStyle/>
          <a:p>
            <a:endParaRPr lang="fr-FR" dirty="0"/>
          </a:p>
        </p:txBody>
      </p:sp>
    </p:spTree>
    <p:extLst>
      <p:ext uri="{BB962C8B-B14F-4D97-AF65-F5344CB8AC3E}">
        <p14:creationId xmlns:p14="http://schemas.microsoft.com/office/powerpoint/2010/main" val="815081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normAutofit fontScale="90000"/>
          </a:bodyPr>
          <a:lstStyle/>
          <a:p>
            <a:pPr eaLnBrk="1" hangingPunct="1"/>
            <a:r>
              <a:rPr lang="fr-FR" cap="none" dirty="0">
                <a:ea typeface="Geneva" pitchFamily="64" charset="-128"/>
              </a:rPr>
              <a:t>Télédétection et administration : </a:t>
            </a:r>
            <a:br>
              <a:rPr lang="fr-FR" cap="none" dirty="0">
                <a:ea typeface="Geneva" pitchFamily="64" charset="-128"/>
              </a:rPr>
            </a:br>
            <a:r>
              <a:rPr lang="fr-FR" cap="none" dirty="0">
                <a:ea typeface="Geneva" pitchFamily="64" charset="-128"/>
              </a:rPr>
              <a:t>un lieu = GTCOWAL</a:t>
            </a:r>
          </a:p>
        </p:txBody>
      </p:sp>
      <p:sp>
        <p:nvSpPr>
          <p:cNvPr id="15364" name="Rectangle 3"/>
          <p:cNvSpPr>
            <a:spLocks noGrp="1" noChangeArrowheads="1"/>
          </p:cNvSpPr>
          <p:nvPr>
            <p:ph idx="1"/>
          </p:nvPr>
        </p:nvSpPr>
        <p:spPr/>
        <p:txBody>
          <a:bodyPr>
            <a:normAutofit fontScale="85000" lnSpcReduction="20000"/>
          </a:bodyPr>
          <a:lstStyle/>
          <a:p>
            <a:r>
              <a:rPr lang="fr-BE" b="1" dirty="0">
                <a:latin typeface="Arial" pitchFamily="34" charset="0"/>
                <a:cs typeface="Arial" pitchFamily="34" charset="0"/>
              </a:rPr>
              <a:t>Expertise commune </a:t>
            </a:r>
            <a:r>
              <a:rPr lang="fr-BE" b="0" dirty="0">
                <a:latin typeface="Arial" pitchFamily="34" charset="0"/>
                <a:cs typeface="Arial" pitchFamily="34" charset="0"/>
              </a:rPr>
              <a:t>des membres du GTCOWAL = </a:t>
            </a:r>
            <a:br>
              <a:rPr lang="fr-BE" b="0" dirty="0">
                <a:latin typeface="Arial" pitchFamily="34" charset="0"/>
                <a:cs typeface="Arial" pitchFamily="34" charset="0"/>
              </a:rPr>
            </a:br>
            <a:r>
              <a:rPr lang="fr-BE" b="0" dirty="0">
                <a:latin typeface="Arial" pitchFamily="34" charset="0"/>
                <a:cs typeface="Arial" pitchFamily="34" charset="0"/>
              </a:rPr>
              <a:t>SPW, plusieurs SPW (SG/ARNE/EER/TLPE), UAP (CRAW, ISSeP, AWAC, IWEPS, SPAQUE,…) et autres Adn, GIG</a:t>
            </a:r>
          </a:p>
          <a:p>
            <a:pPr lvl="1"/>
            <a:r>
              <a:rPr lang="fr-BE" dirty="0">
                <a:latin typeface="Arial" pitchFamily="34" charset="0"/>
                <a:cs typeface="Arial" pitchFamily="34" charset="0"/>
              </a:rPr>
              <a:t>Besoin d’un organe reconnu</a:t>
            </a:r>
          </a:p>
          <a:p>
            <a:pPr lvl="1"/>
            <a:r>
              <a:rPr lang="fr-BE" dirty="0">
                <a:latin typeface="Arial" pitchFamily="34" charset="0"/>
                <a:cs typeface="Arial" pitchFamily="34" charset="0"/>
              </a:rPr>
              <a:t>Besoin d’actions coordonnées</a:t>
            </a:r>
          </a:p>
          <a:p>
            <a:r>
              <a:rPr lang="fr-BE" b="1" dirty="0">
                <a:latin typeface="Arial" pitchFamily="34" charset="0"/>
                <a:cs typeface="Arial" pitchFamily="34" charset="0"/>
              </a:rPr>
              <a:t>Réflexions avec le GTEO - position </a:t>
            </a:r>
            <a:r>
              <a:rPr lang="fr-BE" b="1" dirty="0" err="1">
                <a:latin typeface="Arial" pitchFamily="34" charset="0"/>
                <a:cs typeface="Arial" pitchFamily="34" charset="0"/>
              </a:rPr>
              <a:t>paper</a:t>
            </a:r>
            <a:r>
              <a:rPr lang="fr-BE" b="1" dirty="0">
                <a:latin typeface="Arial" pitchFamily="34" charset="0"/>
                <a:cs typeface="Arial" pitchFamily="34" charset="0"/>
              </a:rPr>
              <a:t> </a:t>
            </a:r>
            <a:br>
              <a:rPr lang="fr-BE" b="1" dirty="0">
                <a:latin typeface="Arial" pitchFamily="34" charset="0"/>
                <a:cs typeface="Arial" pitchFamily="34" charset="0"/>
              </a:rPr>
            </a:br>
            <a:r>
              <a:rPr lang="fr-BE" dirty="0">
                <a:latin typeface="Arial" pitchFamily="34" charset="0"/>
                <a:cs typeface="Arial" pitchFamily="34" charset="0"/>
              </a:rPr>
              <a:t>«</a:t>
            </a:r>
            <a:r>
              <a:rPr lang="fr-BE" b="0" dirty="0">
                <a:latin typeface="Arial" pitchFamily="34" charset="0"/>
                <a:cs typeface="Arial" pitchFamily="34" charset="0"/>
              </a:rPr>
              <a:t>  Vers une utilisation renforcée des technologies </a:t>
            </a:r>
            <a:br>
              <a:rPr lang="fr-BE" b="0" dirty="0">
                <a:latin typeface="Arial" pitchFamily="34" charset="0"/>
                <a:cs typeface="Arial" pitchFamily="34" charset="0"/>
              </a:rPr>
            </a:br>
            <a:r>
              <a:rPr lang="fr-BE" b="0" dirty="0">
                <a:latin typeface="Arial" pitchFamily="34" charset="0"/>
                <a:cs typeface="Arial" pitchFamily="34" charset="0"/>
              </a:rPr>
              <a:t>d’Observation de la Terre (OT) </a:t>
            </a:r>
            <a:br>
              <a:rPr lang="fr-BE" b="0" dirty="0">
                <a:latin typeface="Arial" pitchFamily="34" charset="0"/>
                <a:cs typeface="Arial" pitchFamily="34" charset="0"/>
              </a:rPr>
            </a:br>
            <a:r>
              <a:rPr lang="fr-BE" b="0" dirty="0">
                <a:latin typeface="Arial" pitchFamily="34" charset="0"/>
                <a:cs typeface="Arial" pitchFamily="34" charset="0"/>
              </a:rPr>
              <a:t>par les services publics au bénéfice des </a:t>
            </a:r>
            <a:r>
              <a:rPr lang="fr-BE" dirty="0">
                <a:latin typeface="Arial" pitchFamily="34" charset="0"/>
                <a:cs typeface="Arial" pitchFamily="34" charset="0"/>
              </a:rPr>
              <a:t>citoyens wallons»</a:t>
            </a:r>
            <a:endParaRPr lang="fr-BE" b="0" dirty="0">
              <a:latin typeface="Arial" pitchFamily="34" charset="0"/>
              <a:cs typeface="Arial" pitchFamily="34" charset="0"/>
            </a:endParaRPr>
          </a:p>
          <a:p>
            <a:pPr lvl="1"/>
            <a:r>
              <a:rPr lang="fr-BE" dirty="0">
                <a:latin typeface="Arial" pitchFamily="34" charset="0"/>
                <a:cs typeface="Arial" pitchFamily="34" charset="0"/>
              </a:rPr>
              <a:t>Bilan</a:t>
            </a:r>
            <a:endParaRPr lang="fr-BE" b="1" dirty="0">
              <a:latin typeface="Arial" pitchFamily="34" charset="0"/>
              <a:cs typeface="Arial" pitchFamily="34" charset="0"/>
            </a:endParaRPr>
          </a:p>
          <a:p>
            <a:pPr lvl="1"/>
            <a:r>
              <a:rPr lang="fr-BE" dirty="0">
                <a:latin typeface="Arial" pitchFamily="34" charset="0"/>
                <a:cs typeface="Arial" pitchFamily="34" charset="0"/>
              </a:rPr>
              <a:t>Recommandations pour la télédétection</a:t>
            </a:r>
          </a:p>
          <a:p>
            <a:pPr lvl="1"/>
            <a:r>
              <a:rPr lang="fr-BE" dirty="0">
                <a:latin typeface="Arial" pitchFamily="34" charset="0"/>
                <a:cs typeface="Arial" pitchFamily="34" charset="0"/>
              </a:rPr>
              <a:t>Promouvoir les compétences wallonnes (écosystème)</a:t>
            </a:r>
          </a:p>
        </p:txBody>
      </p:sp>
      <p:pic>
        <p:nvPicPr>
          <p:cNvPr id="2" name="Image 1">
            <a:extLst>
              <a:ext uri="{FF2B5EF4-FFF2-40B4-BE49-F238E27FC236}">
                <a16:creationId xmlns:a16="http://schemas.microsoft.com/office/drawing/2014/main" id="{F3FBCC4D-0D54-4E61-967E-5FE4212D6F81}"/>
              </a:ext>
            </a:extLst>
          </p:cNvPr>
          <p:cNvPicPr>
            <a:picLocks noChangeAspect="1"/>
          </p:cNvPicPr>
          <p:nvPr/>
        </p:nvPicPr>
        <p:blipFill>
          <a:blip r:embed="rId3"/>
          <a:stretch>
            <a:fillRect/>
          </a:stretch>
        </p:blipFill>
        <p:spPr>
          <a:xfrm>
            <a:off x="5614987" y="704850"/>
            <a:ext cx="904875" cy="495300"/>
          </a:xfrm>
          <a:prstGeom prst="rect">
            <a:avLst/>
          </a:prstGeom>
        </p:spPr>
      </p:pic>
      <p:pic>
        <p:nvPicPr>
          <p:cNvPr id="4" name="Image 3">
            <a:extLst>
              <a:ext uri="{FF2B5EF4-FFF2-40B4-BE49-F238E27FC236}">
                <a16:creationId xmlns:a16="http://schemas.microsoft.com/office/drawing/2014/main" id="{D1BA0ADE-D140-49DD-A03B-26757858029C}"/>
              </a:ext>
            </a:extLst>
          </p:cNvPr>
          <p:cNvPicPr>
            <a:picLocks noChangeAspect="1"/>
          </p:cNvPicPr>
          <p:nvPr/>
        </p:nvPicPr>
        <p:blipFill>
          <a:blip r:embed="rId4"/>
          <a:stretch>
            <a:fillRect/>
          </a:stretch>
        </p:blipFill>
        <p:spPr>
          <a:xfrm>
            <a:off x="6519862" y="797526"/>
            <a:ext cx="862013" cy="334163"/>
          </a:xfrm>
          <a:prstGeom prst="rect">
            <a:avLst/>
          </a:prstGeom>
        </p:spPr>
      </p:pic>
      <p:pic>
        <p:nvPicPr>
          <p:cNvPr id="6" name="Image 5">
            <a:extLst>
              <a:ext uri="{FF2B5EF4-FFF2-40B4-BE49-F238E27FC236}">
                <a16:creationId xmlns:a16="http://schemas.microsoft.com/office/drawing/2014/main" id="{95CB34F0-7EE7-4D7E-9670-C41E2872157E}"/>
              </a:ext>
            </a:extLst>
          </p:cNvPr>
          <p:cNvPicPr>
            <a:picLocks noChangeAspect="1"/>
          </p:cNvPicPr>
          <p:nvPr/>
        </p:nvPicPr>
        <p:blipFill>
          <a:blip r:embed="rId5"/>
          <a:stretch>
            <a:fillRect/>
          </a:stretch>
        </p:blipFill>
        <p:spPr>
          <a:xfrm>
            <a:off x="7422225" y="781429"/>
            <a:ext cx="712505" cy="358522"/>
          </a:xfrm>
          <a:prstGeom prst="rect">
            <a:avLst/>
          </a:prstGeom>
        </p:spPr>
      </p:pic>
      <p:pic>
        <p:nvPicPr>
          <p:cNvPr id="7" name="Image 6">
            <a:extLst>
              <a:ext uri="{FF2B5EF4-FFF2-40B4-BE49-F238E27FC236}">
                <a16:creationId xmlns:a16="http://schemas.microsoft.com/office/drawing/2014/main" id="{E959958D-DBD1-41B7-8341-EE5DF4B4A6A4}"/>
              </a:ext>
            </a:extLst>
          </p:cNvPr>
          <p:cNvPicPr>
            <a:picLocks noChangeAspect="1"/>
          </p:cNvPicPr>
          <p:nvPr/>
        </p:nvPicPr>
        <p:blipFill>
          <a:blip r:embed="rId6"/>
          <a:stretch>
            <a:fillRect/>
          </a:stretch>
        </p:blipFill>
        <p:spPr>
          <a:xfrm>
            <a:off x="4673882" y="765432"/>
            <a:ext cx="981075" cy="400487"/>
          </a:xfrm>
          <a:prstGeom prst="rect">
            <a:avLst/>
          </a:prstGeom>
        </p:spPr>
      </p:pic>
      <p:pic>
        <p:nvPicPr>
          <p:cNvPr id="8" name="Image 7">
            <a:extLst>
              <a:ext uri="{FF2B5EF4-FFF2-40B4-BE49-F238E27FC236}">
                <a16:creationId xmlns:a16="http://schemas.microsoft.com/office/drawing/2014/main" id="{423DF2B2-1DD7-4965-BAD8-E095EA60A4BF}"/>
              </a:ext>
            </a:extLst>
          </p:cNvPr>
          <p:cNvPicPr>
            <a:picLocks noChangeAspect="1"/>
          </p:cNvPicPr>
          <p:nvPr/>
        </p:nvPicPr>
        <p:blipFill>
          <a:blip r:embed="rId7"/>
          <a:stretch>
            <a:fillRect/>
          </a:stretch>
        </p:blipFill>
        <p:spPr>
          <a:xfrm>
            <a:off x="6880608" y="2463486"/>
            <a:ext cx="1491730" cy="810411"/>
          </a:xfrm>
          <a:prstGeom prst="rect">
            <a:avLst/>
          </a:prstGeom>
        </p:spPr>
      </p:pic>
      <p:pic>
        <p:nvPicPr>
          <p:cNvPr id="9" name="Image 8">
            <a:extLst>
              <a:ext uri="{FF2B5EF4-FFF2-40B4-BE49-F238E27FC236}">
                <a16:creationId xmlns:a16="http://schemas.microsoft.com/office/drawing/2014/main" id="{2939DB83-F5BF-4868-9C3E-9D9FD638146C}"/>
              </a:ext>
            </a:extLst>
          </p:cNvPr>
          <p:cNvPicPr>
            <a:picLocks noChangeAspect="1"/>
          </p:cNvPicPr>
          <p:nvPr/>
        </p:nvPicPr>
        <p:blipFill>
          <a:blip r:embed="rId8"/>
          <a:stretch>
            <a:fillRect/>
          </a:stretch>
        </p:blipFill>
        <p:spPr>
          <a:xfrm>
            <a:off x="8322605" y="2463486"/>
            <a:ext cx="802766" cy="810411"/>
          </a:xfrm>
          <a:prstGeom prst="rect">
            <a:avLst/>
          </a:prstGeom>
        </p:spPr>
      </p:pic>
      <p:pic>
        <p:nvPicPr>
          <p:cNvPr id="10" name="Image 9">
            <a:extLst>
              <a:ext uri="{FF2B5EF4-FFF2-40B4-BE49-F238E27FC236}">
                <a16:creationId xmlns:a16="http://schemas.microsoft.com/office/drawing/2014/main" id="{376E30E0-C6A6-42F8-B8C1-DDF75B5A376F}"/>
              </a:ext>
            </a:extLst>
          </p:cNvPr>
          <p:cNvPicPr>
            <a:picLocks noChangeAspect="1"/>
          </p:cNvPicPr>
          <p:nvPr/>
        </p:nvPicPr>
        <p:blipFill>
          <a:blip r:embed="rId9"/>
          <a:stretch>
            <a:fillRect/>
          </a:stretch>
        </p:blipFill>
        <p:spPr>
          <a:xfrm>
            <a:off x="8144255" y="806681"/>
            <a:ext cx="981116" cy="338850"/>
          </a:xfrm>
          <a:prstGeom prst="rect">
            <a:avLst/>
          </a:prstGeom>
        </p:spPr>
      </p:pic>
      <p:grpSp>
        <p:nvGrpSpPr>
          <p:cNvPr id="12" name="Groupe 11">
            <a:extLst>
              <a:ext uri="{FF2B5EF4-FFF2-40B4-BE49-F238E27FC236}">
                <a16:creationId xmlns:a16="http://schemas.microsoft.com/office/drawing/2014/main" id="{F0F6D857-7EC5-4B54-954F-7801C7B8FEDD}"/>
              </a:ext>
            </a:extLst>
          </p:cNvPr>
          <p:cNvGrpSpPr/>
          <p:nvPr/>
        </p:nvGrpSpPr>
        <p:grpSpPr>
          <a:xfrm>
            <a:off x="5559" y="843558"/>
            <a:ext cx="621070" cy="1180817"/>
            <a:chOff x="284843" y="3101"/>
            <a:chExt cx="621070" cy="1180817"/>
          </a:xfrm>
        </p:grpSpPr>
        <p:sp>
          <p:nvSpPr>
            <p:cNvPr id="14" name="Flèche : chevron 13">
              <a:extLst>
                <a:ext uri="{FF2B5EF4-FFF2-40B4-BE49-F238E27FC236}">
                  <a16:creationId xmlns:a16="http://schemas.microsoft.com/office/drawing/2014/main" id="{D7C95BB6-BA5A-46BE-90CD-B1A219F81803}"/>
                </a:ext>
              </a:extLst>
            </p:cNvPr>
            <p:cNvSpPr/>
            <p:nvPr/>
          </p:nvSpPr>
          <p:spPr>
            <a:xfrm rot="5400000">
              <a:off x="4969" y="282975"/>
              <a:ext cx="1180817" cy="621069"/>
            </a:xfrm>
            <a:prstGeom prst="chevron">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5" name="Flèche : chevron 4">
              <a:extLst>
                <a:ext uri="{FF2B5EF4-FFF2-40B4-BE49-F238E27FC236}">
                  <a16:creationId xmlns:a16="http://schemas.microsoft.com/office/drawing/2014/main" id="{820C27C7-00E2-43BE-BB8D-247B29CD6D52}"/>
                </a:ext>
              </a:extLst>
            </p:cNvPr>
            <p:cNvSpPr txBox="1"/>
            <p:nvPr/>
          </p:nvSpPr>
          <p:spPr>
            <a:xfrm>
              <a:off x="284844" y="313636"/>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kern="1200" dirty="0">
                  <a:solidFill>
                    <a:schemeClr val="accent4"/>
                  </a:solidFill>
                  <a:latin typeface="Verdana"/>
                  <a:ea typeface="+mn-ea"/>
                  <a:cs typeface="+mn-cs"/>
                </a:rPr>
                <a:t>Contexte</a:t>
              </a:r>
            </a:p>
          </p:txBody>
        </p:sp>
      </p:grpSp>
      <p:grpSp>
        <p:nvGrpSpPr>
          <p:cNvPr id="16" name="Groupe 15">
            <a:extLst>
              <a:ext uri="{FF2B5EF4-FFF2-40B4-BE49-F238E27FC236}">
                <a16:creationId xmlns:a16="http://schemas.microsoft.com/office/drawing/2014/main" id="{BAB979E5-B533-4721-BFB8-76C8C6A71149}"/>
              </a:ext>
            </a:extLst>
          </p:cNvPr>
          <p:cNvGrpSpPr/>
          <p:nvPr/>
        </p:nvGrpSpPr>
        <p:grpSpPr>
          <a:xfrm>
            <a:off x="5559" y="1600013"/>
            <a:ext cx="621070" cy="1180817"/>
            <a:chOff x="284843" y="759556"/>
            <a:chExt cx="621070" cy="1180817"/>
          </a:xfrm>
        </p:grpSpPr>
        <p:sp>
          <p:nvSpPr>
            <p:cNvPr id="17" name="Flèche : chevron 16">
              <a:extLst>
                <a:ext uri="{FF2B5EF4-FFF2-40B4-BE49-F238E27FC236}">
                  <a16:creationId xmlns:a16="http://schemas.microsoft.com/office/drawing/2014/main" id="{35D8CC5E-1B87-4BDE-84D8-DCC7257FFDDE}"/>
                </a:ext>
              </a:extLst>
            </p:cNvPr>
            <p:cNvSpPr/>
            <p:nvPr/>
          </p:nvSpPr>
          <p:spPr>
            <a:xfrm rot="5400000">
              <a:off x="4969" y="1039430"/>
              <a:ext cx="1180817" cy="621069"/>
            </a:xfrm>
            <a:prstGeom prst="chevron">
              <a:avLst/>
            </a:prstGeom>
          </p:spPr>
          <p:style>
            <a:lnRef idx="2">
              <a:schemeClr val="accent4">
                <a:hueOff val="-1488257"/>
                <a:satOff val="8966"/>
                <a:lumOff val="719"/>
                <a:alphaOff val="0"/>
              </a:schemeClr>
            </a:lnRef>
            <a:fillRef idx="1">
              <a:schemeClr val="accent4">
                <a:hueOff val="-1488257"/>
                <a:satOff val="8966"/>
                <a:lumOff val="719"/>
                <a:alphaOff val="0"/>
              </a:schemeClr>
            </a:fillRef>
            <a:effectRef idx="0">
              <a:schemeClr val="accent4">
                <a:hueOff val="-1488257"/>
                <a:satOff val="8966"/>
                <a:lumOff val="719"/>
                <a:alphaOff val="0"/>
              </a:schemeClr>
            </a:effectRef>
            <a:fontRef idx="minor">
              <a:schemeClr val="lt1"/>
            </a:fontRef>
          </p:style>
        </p:sp>
        <p:sp>
          <p:nvSpPr>
            <p:cNvPr id="18" name="Flèche : chevron 7">
              <a:extLst>
                <a:ext uri="{FF2B5EF4-FFF2-40B4-BE49-F238E27FC236}">
                  <a16:creationId xmlns:a16="http://schemas.microsoft.com/office/drawing/2014/main" id="{014EAC40-CE6F-4B5F-87D9-B0ABFCF53851}"/>
                </a:ext>
              </a:extLst>
            </p:cNvPr>
            <p:cNvSpPr txBox="1"/>
            <p:nvPr/>
          </p:nvSpPr>
          <p:spPr>
            <a:xfrm>
              <a:off x="284844" y="1070091"/>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algn="ctr" defTabSz="311150">
                <a:lnSpc>
                  <a:spcPct val="90000"/>
                </a:lnSpc>
                <a:spcBef>
                  <a:spcPct val="0"/>
                </a:spcBef>
                <a:spcAft>
                  <a:spcPct val="35000"/>
                </a:spcAft>
              </a:pPr>
              <a:r>
                <a:rPr lang="fr-BE" sz="700" dirty="0">
                  <a:solidFill>
                    <a:schemeClr val="bg1"/>
                  </a:solidFill>
                  <a:latin typeface="Verdana"/>
                </a:rPr>
                <a:t>C</a:t>
              </a:r>
              <a:r>
                <a:rPr lang="fr-BE" sz="700" kern="1200" dirty="0">
                  <a:solidFill>
                    <a:schemeClr val="bg1"/>
                  </a:solidFill>
                  <a:latin typeface="Verdana"/>
                  <a:ea typeface="+mn-ea"/>
                  <a:cs typeface="+mn-cs"/>
                </a:rPr>
                <a:t>ontexte</a:t>
              </a:r>
              <a:endParaRPr lang="fr-BE" sz="700" dirty="0">
                <a:solidFill>
                  <a:srgbClr val="FFFFFF"/>
                </a:solidFill>
              </a:endParaRPr>
            </a:p>
          </p:txBody>
        </p:sp>
      </p:grpSp>
      <p:grpSp>
        <p:nvGrpSpPr>
          <p:cNvPr id="19" name="Groupe 18">
            <a:extLst>
              <a:ext uri="{FF2B5EF4-FFF2-40B4-BE49-F238E27FC236}">
                <a16:creationId xmlns:a16="http://schemas.microsoft.com/office/drawing/2014/main" id="{6C567572-3D28-4303-A674-098DD96DCE03}"/>
              </a:ext>
            </a:extLst>
          </p:cNvPr>
          <p:cNvGrpSpPr/>
          <p:nvPr/>
        </p:nvGrpSpPr>
        <p:grpSpPr>
          <a:xfrm>
            <a:off x="5559" y="2356467"/>
            <a:ext cx="621070" cy="1180817"/>
            <a:chOff x="284843" y="1516010"/>
            <a:chExt cx="621070" cy="1180817"/>
          </a:xfrm>
        </p:grpSpPr>
        <p:sp>
          <p:nvSpPr>
            <p:cNvPr id="20" name="Flèche : chevron 19">
              <a:extLst>
                <a:ext uri="{FF2B5EF4-FFF2-40B4-BE49-F238E27FC236}">
                  <a16:creationId xmlns:a16="http://schemas.microsoft.com/office/drawing/2014/main" id="{05696ACD-F5C4-436F-8907-D8EBBF3D88D2}"/>
                </a:ext>
              </a:extLst>
            </p:cNvPr>
            <p:cNvSpPr/>
            <p:nvPr/>
          </p:nvSpPr>
          <p:spPr>
            <a:xfrm rot="5400000">
              <a:off x="4969" y="1795884"/>
              <a:ext cx="1180817" cy="621069"/>
            </a:xfrm>
            <a:prstGeom prst="chevron">
              <a:avLst/>
            </a:prstGeom>
          </p:spPr>
          <p:style>
            <a:lnRef idx="2">
              <a:schemeClr val="accent4">
                <a:hueOff val="-2976513"/>
                <a:satOff val="17933"/>
                <a:lumOff val="1437"/>
                <a:alphaOff val="0"/>
              </a:schemeClr>
            </a:lnRef>
            <a:fillRef idx="1">
              <a:schemeClr val="accent4">
                <a:hueOff val="-2976513"/>
                <a:satOff val="17933"/>
                <a:lumOff val="1437"/>
                <a:alphaOff val="0"/>
              </a:schemeClr>
            </a:fillRef>
            <a:effectRef idx="0">
              <a:schemeClr val="accent4">
                <a:hueOff val="-2976513"/>
                <a:satOff val="17933"/>
                <a:lumOff val="1437"/>
                <a:alphaOff val="0"/>
              </a:schemeClr>
            </a:effectRef>
            <a:fontRef idx="minor">
              <a:schemeClr val="lt1"/>
            </a:fontRef>
          </p:style>
        </p:sp>
        <p:sp>
          <p:nvSpPr>
            <p:cNvPr id="21" name="Flèche : chevron 10">
              <a:extLst>
                <a:ext uri="{FF2B5EF4-FFF2-40B4-BE49-F238E27FC236}">
                  <a16:creationId xmlns:a16="http://schemas.microsoft.com/office/drawing/2014/main" id="{A8B4CF32-F193-42BB-A528-374E933212AD}"/>
                </a:ext>
              </a:extLst>
            </p:cNvPr>
            <p:cNvSpPr txBox="1"/>
            <p:nvPr/>
          </p:nvSpPr>
          <p:spPr>
            <a:xfrm>
              <a:off x="284844" y="1826545"/>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fr-BE" sz="700" dirty="0">
                  <a:solidFill>
                    <a:schemeClr val="accent5">
                      <a:lumMod val="75000"/>
                    </a:schemeClr>
                  </a:solidFill>
                  <a:latin typeface="Verdana"/>
                </a:rPr>
                <a:t>14 propositions</a:t>
              </a:r>
            </a:p>
          </p:txBody>
        </p:sp>
      </p:grpSp>
      <p:grpSp>
        <p:nvGrpSpPr>
          <p:cNvPr id="22" name="Groupe 21">
            <a:extLst>
              <a:ext uri="{FF2B5EF4-FFF2-40B4-BE49-F238E27FC236}">
                <a16:creationId xmlns:a16="http://schemas.microsoft.com/office/drawing/2014/main" id="{83AA0782-B1C4-4B44-8704-51B593580784}"/>
              </a:ext>
            </a:extLst>
          </p:cNvPr>
          <p:cNvGrpSpPr/>
          <p:nvPr/>
        </p:nvGrpSpPr>
        <p:grpSpPr>
          <a:xfrm>
            <a:off x="5559" y="3112922"/>
            <a:ext cx="621070" cy="1180817"/>
            <a:chOff x="284843" y="2272465"/>
            <a:chExt cx="621070" cy="1180817"/>
          </a:xfrm>
        </p:grpSpPr>
        <p:sp>
          <p:nvSpPr>
            <p:cNvPr id="23" name="Flèche : chevron 22">
              <a:extLst>
                <a:ext uri="{FF2B5EF4-FFF2-40B4-BE49-F238E27FC236}">
                  <a16:creationId xmlns:a16="http://schemas.microsoft.com/office/drawing/2014/main" id="{52B2E8AD-41DB-463B-B5CA-0A79B32FF659}"/>
                </a:ext>
              </a:extLst>
            </p:cNvPr>
            <p:cNvSpPr/>
            <p:nvPr/>
          </p:nvSpPr>
          <p:spPr>
            <a:xfrm rot="5400000">
              <a:off x="4969" y="2552339"/>
              <a:ext cx="1180817" cy="621069"/>
            </a:xfrm>
            <a:prstGeom prst="chevron">
              <a:avLst/>
            </a:prstGeom>
          </p:spPr>
          <p:style>
            <a:lnRef idx="2">
              <a:schemeClr val="accent4">
                <a:hueOff val="-4464770"/>
                <a:satOff val="26899"/>
                <a:lumOff val="2156"/>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sp>
        <p:sp>
          <p:nvSpPr>
            <p:cNvPr id="24" name="Flèche : chevron 13">
              <a:extLst>
                <a:ext uri="{FF2B5EF4-FFF2-40B4-BE49-F238E27FC236}">
                  <a16:creationId xmlns:a16="http://schemas.microsoft.com/office/drawing/2014/main" id="{534996F2-F556-4E2D-B52E-189FA7BF4A4D}"/>
                </a:ext>
              </a:extLst>
            </p:cNvPr>
            <p:cNvSpPr txBox="1"/>
            <p:nvPr/>
          </p:nvSpPr>
          <p:spPr>
            <a:xfrm>
              <a:off x="284844" y="2583000"/>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kern="1200" dirty="0">
                  <a:solidFill>
                    <a:schemeClr val="accent5"/>
                  </a:solidFill>
                  <a:latin typeface="Verdana"/>
                  <a:ea typeface="+mn-ea"/>
                  <a:cs typeface="+mn-cs"/>
                </a:rPr>
                <a:t>Com</a:t>
              </a:r>
            </a:p>
          </p:txBody>
        </p:sp>
      </p:gr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t="46296" b="13148"/>
          <a:stretch/>
        </p:blipFill>
        <p:spPr>
          <a:xfrm>
            <a:off x="0" y="1"/>
            <a:ext cx="8968374" cy="5143500"/>
          </a:xfrm>
          <a:prstGeom prst="rect">
            <a:avLst/>
          </a:prstGeom>
        </p:spPr>
      </p:pic>
      <p:sp>
        <p:nvSpPr>
          <p:cNvPr id="2" name="Espace réservé du pied de page 1"/>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GTCOWAL - RSAT 2023</a:t>
            </a:r>
          </a:p>
        </p:txBody>
      </p:sp>
      <p:sp>
        <p:nvSpPr>
          <p:cNvPr id="3" name="Espace réservé du numéro de diapositive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9CC4BCB-29A3-4D44-9616-5D077E48754C}" type="slidenum">
              <a:rPr lang="fr-FR" smtClean="0"/>
              <a:pPr/>
              <a:t>110</a:t>
            </a:fld>
            <a:endParaRPr lang="fr-FR"/>
          </a:p>
        </p:txBody>
      </p:sp>
    </p:spTree>
    <p:extLst>
      <p:ext uri="{BB962C8B-B14F-4D97-AF65-F5344CB8AC3E}">
        <p14:creationId xmlns:p14="http://schemas.microsoft.com/office/powerpoint/2010/main" val="42157904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RadVqtu16A"/>
          <p:cNvPicPr>
            <a:picLocks noRot="1" noChangeAspect="1"/>
          </p:cNvPicPr>
          <p:nvPr>
            <a:videoFile r:link="rId1"/>
          </p:nvPr>
        </p:nvPicPr>
        <p:blipFill>
          <a:blip r:embed="rId3"/>
          <a:stretch>
            <a:fillRect/>
          </a:stretch>
        </p:blipFill>
        <p:spPr>
          <a:xfrm>
            <a:off x="1110651" y="779208"/>
            <a:ext cx="6497847" cy="3655039"/>
          </a:xfrm>
          <a:prstGeom prst="rect">
            <a:avLst/>
          </a:prstGeom>
        </p:spPr>
      </p:pic>
      <p:sp>
        <p:nvSpPr>
          <p:cNvPr id="5" name="Espace réservé du pied de page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GTCOWAL - RSAT 2023</a:t>
            </a: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9CC4BCB-29A3-4D44-9616-5D077E48754C}" type="slidenum">
              <a:rPr lang="fr-FR" smtClean="0"/>
              <a:pPr/>
              <a:t>111</a:t>
            </a:fld>
            <a:endParaRPr lang="fr-FR"/>
          </a:p>
        </p:txBody>
      </p:sp>
    </p:spTree>
    <p:extLst>
      <p:ext uri="{BB962C8B-B14F-4D97-AF65-F5344CB8AC3E}">
        <p14:creationId xmlns:p14="http://schemas.microsoft.com/office/powerpoint/2010/main" val="34620591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88741" y="433153"/>
            <a:ext cx="7693746" cy="4247317"/>
          </a:xfrm>
          <a:prstGeom prst="rect">
            <a:avLst/>
          </a:prstGeom>
        </p:spPr>
        <p:txBody>
          <a:bodyPr wrap="square">
            <a:spAutoFit/>
          </a:bodyPr>
          <a:lstStyle/>
          <a:p>
            <a:pPr marL="257175" indent="-257175">
              <a:buAutoNum type="arabicPeriod"/>
            </a:pPr>
            <a:r>
              <a:rPr lang="fr-BE" sz="1350" dirty="0"/>
              <a:t>Introduction et notions de base</a:t>
            </a:r>
          </a:p>
          <a:p>
            <a:pPr marL="557213" lvl="1" indent="-214313">
              <a:buFont typeface="Arial" panose="020B0604020202020204" pitchFamily="34" charset="0"/>
              <a:buChar char="•"/>
            </a:pPr>
            <a:r>
              <a:rPr lang="fr-BE" sz="1350" dirty="0"/>
              <a:t>Introduction générale et notions théoriques (rayonnement électromagnétique, les interactions avec l’atmosphère, le signal reçu,... )</a:t>
            </a:r>
          </a:p>
          <a:p>
            <a:pPr marL="557213" lvl="1" indent="-214313">
              <a:buFont typeface="Arial" panose="020B0604020202020204" pitchFamily="34" charset="0"/>
              <a:buChar char="•"/>
            </a:pPr>
            <a:r>
              <a:rPr lang="fr-BE" sz="1350" dirty="0"/>
              <a:t>Brève présentation des logiciels (prise en main du logiciel Snap)</a:t>
            </a:r>
          </a:p>
          <a:p>
            <a:pPr marL="257175" indent="-257175">
              <a:buFont typeface="+mj-lt"/>
              <a:buAutoNum type="arabicPeriod"/>
            </a:pPr>
            <a:r>
              <a:rPr lang="fr-BE" sz="1350" dirty="0"/>
              <a:t>Notions de base et vecteurs/capteurs </a:t>
            </a:r>
          </a:p>
          <a:p>
            <a:pPr marL="557213" lvl="1" indent="-214313">
              <a:buFont typeface="Arial" panose="020B0604020202020204" pitchFamily="34" charset="0"/>
              <a:buChar char="•"/>
            </a:pPr>
            <a:r>
              <a:rPr lang="fr-BE" sz="1350" dirty="0"/>
              <a:t>Notions théoriques → les signatures spectrales, les capteurs, les vecteurs (caractéristiques orbitales, satellite à défilement et géostationnaire, drones,...),... </a:t>
            </a:r>
          </a:p>
          <a:p>
            <a:pPr marL="557213" lvl="1" indent="-214313">
              <a:buFont typeface="Arial" panose="020B0604020202020204" pitchFamily="34" charset="0"/>
              <a:buChar char="•"/>
            </a:pPr>
            <a:r>
              <a:rPr lang="fr-BE" sz="1350" dirty="0"/>
              <a:t>Premiers pas avec Snap </a:t>
            </a:r>
          </a:p>
          <a:p>
            <a:pPr marL="257175" indent="-257175">
              <a:buFont typeface="+mj-lt"/>
              <a:buAutoNum type="arabicPeriod"/>
            </a:pPr>
            <a:r>
              <a:rPr lang="fr-BE" sz="1350" dirty="0"/>
              <a:t>Comment obtenir les données et quelles données? </a:t>
            </a:r>
          </a:p>
          <a:p>
            <a:pPr marL="557213" lvl="1" indent="-214313">
              <a:buFont typeface="Arial" panose="020B0604020202020204" pitchFamily="34" charset="0"/>
              <a:buChar char="•"/>
            </a:pPr>
            <a:r>
              <a:rPr lang="fr-BE" sz="1350" dirty="0"/>
              <a:t>Produits disponibles, outils pour télécharger ses images, quels sont les applis existantes…</a:t>
            </a:r>
          </a:p>
          <a:p>
            <a:pPr marL="557213" lvl="1" indent="-214313">
              <a:buFont typeface="Arial" panose="020B0604020202020204" pitchFamily="34" charset="0"/>
              <a:buChar char="•"/>
            </a:pPr>
            <a:r>
              <a:rPr lang="fr-BE" sz="1350" dirty="0"/>
              <a:t>Téléchargement d’images</a:t>
            </a:r>
          </a:p>
          <a:p>
            <a:pPr marL="257175" indent="-257175">
              <a:buFont typeface="+mj-lt"/>
              <a:buAutoNum type="arabicPeriod"/>
            </a:pPr>
            <a:r>
              <a:rPr lang="fr-BE" sz="1350" dirty="0"/>
              <a:t>Préparations à la lecture d’images </a:t>
            </a:r>
          </a:p>
          <a:p>
            <a:pPr marL="557213" lvl="1" indent="-214313">
              <a:buFont typeface="Arial" panose="020B0604020202020204" pitchFamily="34" charset="0"/>
              <a:buChar char="•"/>
            </a:pPr>
            <a:r>
              <a:rPr lang="fr-BE" sz="1350" dirty="0"/>
              <a:t>Visualisation d’images (chiffrée ou graphique, composition colorée, contraste,...), les corrections d’images (géométriques, radiométriques, les niveaux de correction,...)</a:t>
            </a:r>
          </a:p>
          <a:p>
            <a:pPr marL="557213" lvl="1" indent="-214313">
              <a:buFont typeface="Arial" panose="020B0604020202020204" pitchFamily="34" charset="0"/>
              <a:buChar char="•"/>
            </a:pPr>
            <a:r>
              <a:rPr lang="fr-BE" sz="1350" dirty="0"/>
              <a:t>Premiers traitements et corrections dans Snap </a:t>
            </a:r>
          </a:p>
          <a:p>
            <a:pPr marL="257175" indent="-257175">
              <a:buFont typeface="+mj-lt"/>
              <a:buAutoNum type="arabicPeriod"/>
            </a:pPr>
            <a:r>
              <a:rPr lang="fr-BE" sz="1350" dirty="0"/>
              <a:t>Analyse d’images </a:t>
            </a:r>
          </a:p>
          <a:p>
            <a:pPr marL="557213" lvl="1" indent="-214313">
              <a:buFont typeface="Arial" panose="020B0604020202020204" pitchFamily="34" charset="0"/>
              <a:buChar char="•"/>
            </a:pPr>
            <a:r>
              <a:rPr lang="fr-BE" sz="1350" dirty="0"/>
              <a:t>Opérations, Filtres, Indices, Classifications... </a:t>
            </a:r>
          </a:p>
          <a:p>
            <a:pPr marL="257175" indent="-257175">
              <a:buFont typeface="+mj-lt"/>
              <a:buAutoNum type="arabicPeriod"/>
            </a:pPr>
            <a:r>
              <a:rPr lang="fr-BE" sz="1350" dirty="0"/>
              <a:t>Applications </a:t>
            </a:r>
          </a:p>
          <a:p>
            <a:pPr marL="557213" lvl="1" indent="-214313">
              <a:buFont typeface="Arial" panose="020B0604020202020204" pitchFamily="34" charset="0"/>
              <a:buChar char="•"/>
            </a:pPr>
            <a:r>
              <a:rPr lang="fr-BE" sz="1350" dirty="0"/>
              <a:t>Présentation d’applications concrètes et variées</a:t>
            </a:r>
          </a:p>
          <a:p>
            <a:pPr marL="557213" lvl="1" indent="-214313">
              <a:buFont typeface="Arial" panose="020B0604020202020204" pitchFamily="34" charset="0"/>
              <a:buChar char="•"/>
            </a:pPr>
            <a:r>
              <a:rPr lang="fr-BE" sz="1350" dirty="0"/>
              <a:t>Exercice pratique personnel</a:t>
            </a:r>
          </a:p>
        </p:txBody>
      </p:sp>
      <p:sp>
        <p:nvSpPr>
          <p:cNvPr id="5" name="ZoneTexte 4"/>
          <p:cNvSpPr txBox="1"/>
          <p:nvPr/>
        </p:nvSpPr>
        <p:spPr>
          <a:xfrm>
            <a:off x="116456" y="109988"/>
            <a:ext cx="3215497" cy="323165"/>
          </a:xfrm>
          <a:prstGeom prst="rect">
            <a:avLst/>
          </a:prstGeom>
          <a:noFill/>
        </p:spPr>
        <p:txBody>
          <a:bodyPr wrap="square" rtlCol="0">
            <a:spAutoFit/>
          </a:bodyPr>
          <a:lstStyle/>
          <a:p>
            <a:r>
              <a:rPr lang="fr-BE" sz="1500" b="1" dirty="0"/>
              <a:t>Contenu de la formation</a:t>
            </a:r>
          </a:p>
        </p:txBody>
      </p:sp>
      <p:sp>
        <p:nvSpPr>
          <p:cNvPr id="6" name="Espace réservé du pied de page 5"/>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GTCOWAL - RSAT 2023</a:t>
            </a:r>
          </a:p>
        </p:txBody>
      </p:sp>
      <p:sp>
        <p:nvSpPr>
          <p:cNvPr id="7" name="Espace réservé du numéro de diapositive 6"/>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9CC4BCB-29A3-4D44-9616-5D077E48754C}" type="slidenum">
              <a:rPr lang="fr-FR" smtClean="0"/>
              <a:pPr/>
              <a:t>112</a:t>
            </a:fld>
            <a:endParaRPr lang="fr-FR"/>
          </a:p>
        </p:txBody>
      </p:sp>
    </p:spTree>
    <p:extLst>
      <p:ext uri="{BB962C8B-B14F-4D97-AF65-F5344CB8AC3E}">
        <p14:creationId xmlns:p14="http://schemas.microsoft.com/office/powerpoint/2010/main" val="20126726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9585" y="136131"/>
            <a:ext cx="6048375" cy="1200329"/>
          </a:xfrm>
          <a:prstGeom prst="rect">
            <a:avLst/>
          </a:prstGeom>
        </p:spPr>
        <p:txBody>
          <a:bodyPr wrap="square">
            <a:spAutoFit/>
          </a:bodyPr>
          <a:lstStyle/>
          <a:p>
            <a:pPr>
              <a:lnSpc>
                <a:spcPct val="200000"/>
              </a:lnSpc>
            </a:pPr>
            <a:r>
              <a:rPr lang="fr-FR" b="1" dirty="0"/>
              <a:t>Informations:</a:t>
            </a:r>
          </a:p>
          <a:p>
            <a:r>
              <a:rPr lang="fr-FR" dirty="0"/>
              <a:t>https://www.list.lu/en/event/postponed-to-2023-rsat-ii-cours-de-base-utilisation-de-la-teledetection-en-entreprise/</a:t>
            </a:r>
          </a:p>
        </p:txBody>
      </p:sp>
      <p:sp>
        <p:nvSpPr>
          <p:cNvPr id="5" name="ZoneTexte 4"/>
          <p:cNvSpPr txBox="1"/>
          <p:nvPr/>
        </p:nvSpPr>
        <p:spPr>
          <a:xfrm>
            <a:off x="2181404" y="3036498"/>
            <a:ext cx="6048375" cy="1200329"/>
          </a:xfrm>
          <a:prstGeom prst="rect">
            <a:avLst/>
          </a:prstGeom>
          <a:noFill/>
        </p:spPr>
        <p:txBody>
          <a:bodyPr wrap="square" rtlCol="0">
            <a:spAutoFit/>
          </a:bodyPr>
          <a:lstStyle/>
          <a:p>
            <a:pPr algn="r">
              <a:lnSpc>
                <a:spcPct val="200000"/>
              </a:lnSpc>
            </a:pPr>
            <a:r>
              <a:rPr lang="fr-FR" b="1" dirty="0"/>
              <a:t>Pas de prérequis, mais MOOC de sensibilisation disponible :</a:t>
            </a:r>
          </a:p>
          <a:p>
            <a:pPr algn="r"/>
            <a:r>
              <a:rPr lang="fr-FR" dirty="0"/>
              <a:t>https://www.fun-mooc.fr/fr/cours/rsat-introduction-a-lutilisation-de-la-teledetection-en-entrepri/</a:t>
            </a:r>
          </a:p>
        </p:txBody>
      </p:sp>
      <p:pic>
        <p:nvPicPr>
          <p:cNvPr id="6" name="Image 5"/>
          <p:cNvPicPr>
            <a:picLocks noChangeAspect="1"/>
          </p:cNvPicPr>
          <p:nvPr/>
        </p:nvPicPr>
        <p:blipFill>
          <a:blip r:embed="rId2"/>
          <a:stretch>
            <a:fillRect/>
          </a:stretch>
        </p:blipFill>
        <p:spPr>
          <a:xfrm>
            <a:off x="6778105" y="500760"/>
            <a:ext cx="1786310" cy="1780771"/>
          </a:xfrm>
          <a:prstGeom prst="rect">
            <a:avLst/>
          </a:prstGeom>
        </p:spPr>
      </p:pic>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682" y="3029548"/>
            <a:ext cx="1644671" cy="1644671"/>
          </a:xfrm>
          <a:prstGeom prst="rect">
            <a:avLst/>
          </a:prstGeom>
        </p:spPr>
      </p:pic>
      <p:sp>
        <p:nvSpPr>
          <p:cNvPr id="7" name="Rectangle 6"/>
          <p:cNvSpPr/>
          <p:nvPr/>
        </p:nvSpPr>
        <p:spPr>
          <a:xfrm>
            <a:off x="1838276" y="1391146"/>
            <a:ext cx="4572000" cy="1246495"/>
          </a:xfrm>
          <a:prstGeom prst="rect">
            <a:avLst/>
          </a:prstGeom>
        </p:spPr>
        <p:txBody>
          <a:bodyPr>
            <a:spAutoFit/>
          </a:bodyPr>
          <a:lstStyle/>
          <a:p>
            <a:r>
              <a:rPr lang="fr-BE" sz="1500" b="1" dirty="0"/>
              <a:t>Dates :</a:t>
            </a:r>
            <a:r>
              <a:rPr lang="fr-BE" sz="1500" dirty="0"/>
              <a:t> Mars 2023</a:t>
            </a:r>
          </a:p>
          <a:p>
            <a:r>
              <a:rPr lang="fr-BE" sz="1500" b="1" dirty="0"/>
              <a:t>Durée :</a:t>
            </a:r>
            <a:r>
              <a:rPr lang="fr-BE" sz="1500" dirty="0"/>
              <a:t> 15 heures en </a:t>
            </a:r>
            <a:r>
              <a:rPr lang="fr-BE" sz="1500" dirty="0" err="1"/>
              <a:t>distanciel</a:t>
            </a:r>
            <a:endParaRPr lang="fr-BE" sz="1500" dirty="0"/>
          </a:p>
          <a:p>
            <a:r>
              <a:rPr lang="fr-BE" sz="1500" b="1" dirty="0"/>
              <a:t>Langue :</a:t>
            </a:r>
            <a:r>
              <a:rPr lang="fr-BE" sz="1500" dirty="0"/>
              <a:t> Français</a:t>
            </a:r>
          </a:p>
          <a:p>
            <a:r>
              <a:rPr lang="fr-BE" sz="1500" b="1" dirty="0"/>
              <a:t>Tarif :</a:t>
            </a:r>
            <a:r>
              <a:rPr lang="fr-BE" sz="1500" dirty="0"/>
              <a:t> 250 €</a:t>
            </a:r>
          </a:p>
          <a:p>
            <a:r>
              <a:rPr lang="fr-BE" sz="1500" b="1" dirty="0"/>
              <a:t>Contact : </a:t>
            </a:r>
            <a:r>
              <a:rPr lang="fr-BE" sz="1500" dirty="0">
                <a:hlinkClick r:id="rId4"/>
              </a:rPr>
              <a:t>duan.hua@list.lu</a:t>
            </a:r>
            <a:endParaRPr lang="fr-BE" sz="1500" dirty="0"/>
          </a:p>
        </p:txBody>
      </p:sp>
      <p:sp>
        <p:nvSpPr>
          <p:cNvPr id="3" name="Espace réservé du pied de page 2"/>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GTCOWAL - RSAT 2023</a:t>
            </a:r>
          </a:p>
        </p:txBody>
      </p:sp>
      <p:sp>
        <p:nvSpPr>
          <p:cNvPr id="8" name="Espace réservé du numéro de diapositive 7"/>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9CC4BCB-29A3-4D44-9616-5D077E48754C}" type="slidenum">
              <a:rPr lang="fr-FR" smtClean="0"/>
              <a:pPr/>
              <a:t>113</a:t>
            </a:fld>
            <a:endParaRPr lang="fr-FR"/>
          </a:p>
        </p:txBody>
      </p:sp>
    </p:spTree>
    <p:extLst>
      <p:ext uri="{BB962C8B-B14F-4D97-AF65-F5344CB8AC3E}">
        <p14:creationId xmlns:p14="http://schemas.microsoft.com/office/powerpoint/2010/main" val="40060466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2" cstate="print">
            <a:extLst>
              <a:ext uri="{28A0092B-C50C-407E-A947-70E740481C1C}">
                <a14:useLocalDpi xmlns:a14="http://schemas.microsoft.com/office/drawing/2010/main" val="0"/>
              </a:ext>
            </a:extLst>
          </a:blip>
          <a:srcRect b="25000"/>
          <a:stretch/>
        </p:blipFill>
        <p:spPr>
          <a:xfrm>
            <a:off x="0" y="0"/>
            <a:ext cx="9144000" cy="5143500"/>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6859" y="401161"/>
            <a:ext cx="2348633" cy="2348633"/>
          </a:xfrm>
          <a:prstGeom prst="rect">
            <a:avLst/>
          </a:prstGeom>
        </p:spPr>
      </p:pic>
      <p:sp>
        <p:nvSpPr>
          <p:cNvPr id="7" name="Rectangle 6"/>
          <p:cNvSpPr/>
          <p:nvPr/>
        </p:nvSpPr>
        <p:spPr>
          <a:xfrm>
            <a:off x="1049398" y="4585446"/>
            <a:ext cx="3248390" cy="369332"/>
          </a:xfrm>
          <a:prstGeom prst="rect">
            <a:avLst/>
          </a:prstGeom>
        </p:spPr>
        <p:txBody>
          <a:bodyPr wrap="none">
            <a:spAutoFit/>
          </a:bodyPr>
          <a:lstStyle/>
          <a:p>
            <a:r>
              <a:rPr lang="fr-BE" b="1" dirty="0" err="1">
                <a:solidFill>
                  <a:schemeClr val="bg1"/>
                </a:solidFill>
                <a:latin typeface="Calibri" panose="020F0502020204030204" pitchFamily="34" charset="0"/>
                <a:ea typeface="Calibri" panose="020F0502020204030204" pitchFamily="34" charset="0"/>
              </a:rPr>
              <a:t>ISSeP</a:t>
            </a:r>
            <a:r>
              <a:rPr lang="fr-BE" b="1" dirty="0">
                <a:solidFill>
                  <a:schemeClr val="bg1"/>
                </a:solidFill>
                <a:latin typeface="Calibri" panose="020F0502020204030204" pitchFamily="34" charset="0"/>
                <a:ea typeface="Calibri" panose="020F0502020204030204" pitchFamily="34" charset="0"/>
              </a:rPr>
              <a:t>, </a:t>
            </a:r>
            <a:r>
              <a:rPr lang="fr-BE" b="1" dirty="0" err="1">
                <a:solidFill>
                  <a:schemeClr val="bg1"/>
                </a:solidFill>
                <a:latin typeface="Calibri" panose="020F0502020204030204" pitchFamily="34" charset="0"/>
                <a:ea typeface="Calibri" panose="020F0502020204030204" pitchFamily="34" charset="0"/>
              </a:rPr>
              <a:t>Skywin</a:t>
            </a:r>
            <a:r>
              <a:rPr lang="fr-BE" b="1" dirty="0">
                <a:solidFill>
                  <a:schemeClr val="bg1"/>
                </a:solidFill>
                <a:latin typeface="Calibri" panose="020F0502020204030204" pitchFamily="34" charset="0"/>
                <a:ea typeface="Calibri" panose="020F0502020204030204" pitchFamily="34" charset="0"/>
              </a:rPr>
              <a:t>, ID2Move et SPW </a:t>
            </a:r>
            <a:endParaRPr lang="fr-BE" b="1" dirty="0">
              <a:solidFill>
                <a:schemeClr val="bg1"/>
              </a:solidFill>
            </a:endParaRPr>
          </a:p>
        </p:txBody>
      </p:sp>
      <p:sp>
        <p:nvSpPr>
          <p:cNvPr id="8" name="Rectangle 7"/>
          <p:cNvSpPr/>
          <p:nvPr/>
        </p:nvSpPr>
        <p:spPr>
          <a:xfrm>
            <a:off x="539151" y="3011730"/>
            <a:ext cx="4572000" cy="1384995"/>
          </a:xfrm>
          <a:prstGeom prst="rect">
            <a:avLst/>
          </a:prstGeom>
        </p:spPr>
        <p:txBody>
          <a:bodyPr>
            <a:spAutoFit/>
          </a:bodyPr>
          <a:lstStyle/>
          <a:p>
            <a:pPr algn="ctr"/>
            <a:r>
              <a:rPr lang="fr-BE" sz="2100" b="1" dirty="0">
                <a:solidFill>
                  <a:schemeClr val="bg1"/>
                </a:solidFill>
                <a:latin typeface="Calibri" panose="020F0502020204030204" pitchFamily="34" charset="0"/>
                <a:ea typeface="Calibri" panose="020F0502020204030204" pitchFamily="34" charset="0"/>
              </a:rPr>
              <a:t>L'exploitation des données d'observation de la Terre acquises par DRONES.</a:t>
            </a:r>
          </a:p>
          <a:p>
            <a:pPr algn="ctr"/>
            <a:r>
              <a:rPr lang="fr-BE" sz="2100" b="1" dirty="0">
                <a:solidFill>
                  <a:schemeClr val="bg1"/>
                </a:solidFill>
                <a:latin typeface="Calibri" panose="020F0502020204030204" pitchFamily="34" charset="0"/>
              </a:rPr>
              <a:t>2023</a:t>
            </a:r>
            <a:endParaRPr lang="fr-BE" sz="2100" b="1" dirty="0">
              <a:solidFill>
                <a:schemeClr val="bg1"/>
              </a:solidFill>
            </a:endParaRPr>
          </a:p>
        </p:txBody>
      </p:sp>
      <p:sp>
        <p:nvSpPr>
          <p:cNvPr id="10" name="Rectangle 9"/>
          <p:cNvSpPr/>
          <p:nvPr/>
        </p:nvSpPr>
        <p:spPr>
          <a:xfrm>
            <a:off x="6389613" y="4595201"/>
            <a:ext cx="1539652" cy="369332"/>
          </a:xfrm>
          <a:prstGeom prst="rect">
            <a:avLst/>
          </a:prstGeom>
        </p:spPr>
        <p:txBody>
          <a:bodyPr wrap="none">
            <a:spAutoFit/>
          </a:bodyPr>
          <a:lstStyle/>
          <a:p>
            <a:r>
              <a:rPr lang="fr-BE" b="1" dirty="0">
                <a:solidFill>
                  <a:schemeClr val="bg1"/>
                </a:solidFill>
                <a:latin typeface="Calibri" panose="020F0502020204030204" pitchFamily="34" charset="0"/>
                <a:ea typeface="Calibri" panose="020F0502020204030204" pitchFamily="34" charset="0"/>
              </a:rPr>
              <a:t>info@gteo.be </a:t>
            </a:r>
            <a:endParaRPr lang="fr-BE" b="1" dirty="0">
              <a:solidFill>
                <a:schemeClr val="bg1"/>
              </a:solidFill>
            </a:endParaRPr>
          </a:p>
        </p:txBody>
      </p:sp>
      <p:sp>
        <p:nvSpPr>
          <p:cNvPr id="11" name="ZoneTexte 10"/>
          <p:cNvSpPr txBox="1"/>
          <p:nvPr/>
        </p:nvSpPr>
        <p:spPr>
          <a:xfrm>
            <a:off x="5618779" y="3076344"/>
            <a:ext cx="3040250" cy="1477328"/>
          </a:xfrm>
          <a:prstGeom prst="rect">
            <a:avLst/>
          </a:prstGeom>
          <a:noFill/>
        </p:spPr>
        <p:txBody>
          <a:bodyPr wrap="square" rtlCol="0">
            <a:spAutoFit/>
          </a:bodyPr>
          <a:lstStyle/>
          <a:p>
            <a:pPr algn="ctr"/>
            <a:r>
              <a:rPr lang="fr-BE" b="1" dirty="0">
                <a:solidFill>
                  <a:schemeClr val="bg1"/>
                </a:solidFill>
              </a:rPr>
              <a:t>Un contenu pertinent qui répond à vos attentes ?</a:t>
            </a:r>
          </a:p>
          <a:p>
            <a:pPr algn="ctr"/>
            <a:r>
              <a:rPr lang="fr-BE" b="1" dirty="0">
                <a:solidFill>
                  <a:schemeClr val="bg1"/>
                </a:solidFill>
              </a:rPr>
              <a:t>Répondez à notre courte enquête avant </a:t>
            </a:r>
            <a:br>
              <a:rPr lang="fr-BE" b="1" dirty="0">
                <a:solidFill>
                  <a:schemeClr val="bg1"/>
                </a:solidFill>
              </a:rPr>
            </a:br>
            <a:r>
              <a:rPr lang="fr-BE" b="1" dirty="0">
                <a:solidFill>
                  <a:schemeClr val="bg1"/>
                </a:solidFill>
              </a:rPr>
              <a:t>le 15 novembre.</a:t>
            </a:r>
          </a:p>
        </p:txBody>
      </p:sp>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51" y="93999"/>
            <a:ext cx="1104299" cy="1104299"/>
          </a:xfrm>
          <a:prstGeom prst="rect">
            <a:avLst/>
          </a:prstGeom>
        </p:spPr>
      </p:pic>
    </p:spTree>
    <p:extLst>
      <p:ext uri="{BB962C8B-B14F-4D97-AF65-F5344CB8AC3E}">
        <p14:creationId xmlns:p14="http://schemas.microsoft.com/office/powerpoint/2010/main" val="215662837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D95CC8C-3109-F3FD-C6FE-07E9433DF0A4}"/>
              </a:ext>
            </a:extLst>
          </p:cNvPr>
          <p:cNvSpPr>
            <a:spLocks noGrp="1"/>
          </p:cNvSpPr>
          <p:nvPr>
            <p:ph type="ctrTitle"/>
          </p:nvPr>
        </p:nvSpPr>
        <p:spPr/>
        <p:txBody>
          <a:bodyPr/>
          <a:lstStyle/>
          <a:p>
            <a:r>
              <a:rPr lang="fr-BE" sz="2900" dirty="0"/>
              <a:t>Inventaire des projets – GTCOWAL</a:t>
            </a:r>
            <a:br>
              <a:rPr lang="fr-BE" sz="2900" dirty="0"/>
            </a:br>
            <a:r>
              <a:rPr lang="fr-BE" sz="2900" dirty="0"/>
              <a:t>Elise Dion</a:t>
            </a:r>
            <a:endParaRPr lang="fr-FR" sz="2900" dirty="0"/>
          </a:p>
        </p:txBody>
      </p:sp>
    </p:spTree>
    <p:extLst>
      <p:ext uri="{BB962C8B-B14F-4D97-AF65-F5344CB8AC3E}">
        <p14:creationId xmlns:p14="http://schemas.microsoft.com/office/powerpoint/2010/main" val="288350271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BF92B1-2AD2-49B1-96C0-595A235FB8C2}"/>
              </a:ext>
            </a:extLst>
          </p:cNvPr>
          <p:cNvSpPr>
            <a:spLocks noGrp="1"/>
          </p:cNvSpPr>
          <p:nvPr>
            <p:ph type="title"/>
          </p:nvPr>
        </p:nvSpPr>
        <p:spPr>
          <a:xfrm>
            <a:off x="802432" y="205979"/>
            <a:ext cx="8227268" cy="857250"/>
          </a:xfrm>
        </p:spPr>
        <p:txBody>
          <a:bodyPr>
            <a:normAutofit/>
          </a:bodyPr>
          <a:lstStyle/>
          <a:p>
            <a:r>
              <a:rPr lang="fr-BE" sz="3000" dirty="0"/>
              <a:t>Inventaire des projets - GTCOWAL</a:t>
            </a:r>
            <a:endParaRPr lang="fr-FR" sz="3000" dirty="0"/>
          </a:p>
        </p:txBody>
      </p:sp>
      <p:sp>
        <p:nvSpPr>
          <p:cNvPr id="6" name="Espace réservé du contenu 2">
            <a:extLst>
              <a:ext uri="{FF2B5EF4-FFF2-40B4-BE49-F238E27FC236}">
                <a16:creationId xmlns:a16="http://schemas.microsoft.com/office/drawing/2014/main" id="{BC38CA63-F007-431E-9DC1-DC231D8A2FB3}"/>
              </a:ext>
            </a:extLst>
          </p:cNvPr>
          <p:cNvSpPr txBox="1">
            <a:spLocks/>
          </p:cNvSpPr>
          <p:nvPr/>
        </p:nvSpPr>
        <p:spPr>
          <a:xfrm>
            <a:off x="802433" y="2094871"/>
            <a:ext cx="7619870" cy="3227849"/>
          </a:xfrm>
          <a:prstGeom prst="rect">
            <a:avLst/>
          </a:prstGeom>
        </p:spPr>
        <p:txBody>
          <a:bodyPr vert="horz" lIns="68580" tIns="34290" rIns="68580" bIns="34290" rtlCol="0" anchor="b">
            <a:normAutofit/>
          </a:bodyPr>
          <a:lstStyle>
            <a:lvl1pPr marL="0" indent="0" algn="l" defTabSz="609585" rtl="0" eaLnBrk="1" latinLnBrk="0" hangingPunct="1">
              <a:spcBef>
                <a:spcPct val="20000"/>
              </a:spcBef>
              <a:buFont typeface="Arial"/>
              <a:buNone/>
              <a:defRPr sz="2667" kern="1200">
                <a:solidFill>
                  <a:schemeClr val="tx1">
                    <a:tint val="75000"/>
                  </a:schemeClr>
                </a:solidFill>
                <a:latin typeface="Arial"/>
                <a:ea typeface="+mn-ea"/>
                <a:cs typeface="Arial"/>
              </a:defRPr>
            </a:lvl1pPr>
            <a:lvl2pPr marL="609585" indent="0" algn="l" defTabSz="609585" rtl="0" eaLnBrk="1" latinLnBrk="0" hangingPunct="1">
              <a:spcBef>
                <a:spcPct val="20000"/>
              </a:spcBef>
              <a:buFont typeface="Arial"/>
              <a:buNone/>
              <a:defRPr sz="2400" kern="1200">
                <a:solidFill>
                  <a:schemeClr val="tx1">
                    <a:tint val="75000"/>
                  </a:schemeClr>
                </a:solidFill>
                <a:latin typeface="Arial"/>
                <a:ea typeface="+mn-ea"/>
                <a:cs typeface="Arial"/>
              </a:defRPr>
            </a:lvl2pPr>
            <a:lvl3pPr marL="1219170" indent="0" algn="l" defTabSz="609585" rtl="0" eaLnBrk="1" latinLnBrk="0" hangingPunct="1">
              <a:spcBef>
                <a:spcPct val="20000"/>
              </a:spcBef>
              <a:buFont typeface="Arial"/>
              <a:buNone/>
              <a:defRPr sz="2133" kern="1200">
                <a:solidFill>
                  <a:schemeClr val="tx1">
                    <a:tint val="75000"/>
                  </a:schemeClr>
                </a:solidFill>
                <a:latin typeface="Arial"/>
                <a:ea typeface="+mn-ea"/>
                <a:cs typeface="Arial"/>
              </a:defRPr>
            </a:lvl3pPr>
            <a:lvl4pPr marL="1828754" indent="0" algn="l" defTabSz="609585" rtl="0" eaLnBrk="1" latinLnBrk="0" hangingPunct="1">
              <a:spcBef>
                <a:spcPct val="20000"/>
              </a:spcBef>
              <a:buFont typeface="Arial"/>
              <a:buNone/>
              <a:defRPr sz="1867" kern="1200">
                <a:solidFill>
                  <a:schemeClr val="tx1">
                    <a:tint val="75000"/>
                  </a:schemeClr>
                </a:solidFill>
                <a:latin typeface="Arial"/>
                <a:ea typeface="+mn-ea"/>
                <a:cs typeface="Arial"/>
              </a:defRPr>
            </a:lvl4pPr>
            <a:lvl5pPr marL="2438339" indent="0" algn="l" defTabSz="609585" rtl="0" eaLnBrk="1" latinLnBrk="0" hangingPunct="1">
              <a:spcBef>
                <a:spcPct val="20000"/>
              </a:spcBef>
              <a:buFont typeface="Arial"/>
              <a:buNone/>
              <a:defRPr sz="1867" kern="1200">
                <a:solidFill>
                  <a:schemeClr val="tx1">
                    <a:tint val="75000"/>
                  </a:schemeClr>
                </a:solidFill>
                <a:latin typeface="Arial"/>
                <a:ea typeface="+mn-ea"/>
                <a:cs typeface="Arial"/>
              </a:defRPr>
            </a:lvl5pPr>
            <a:lvl6pPr marL="3047924" indent="0" algn="l" defTabSz="609585" rtl="0" eaLnBrk="1" latinLnBrk="0" hangingPunct="1">
              <a:spcBef>
                <a:spcPct val="20000"/>
              </a:spcBef>
              <a:buFont typeface="Arial"/>
              <a:buNone/>
              <a:defRPr sz="1867" kern="1200">
                <a:solidFill>
                  <a:schemeClr val="tx1">
                    <a:tint val="75000"/>
                  </a:schemeClr>
                </a:solidFill>
                <a:latin typeface="+mn-lt"/>
                <a:ea typeface="+mn-ea"/>
                <a:cs typeface="+mn-cs"/>
              </a:defRPr>
            </a:lvl6pPr>
            <a:lvl7pPr marL="3657509" indent="0" algn="l" defTabSz="609585" rtl="0" eaLnBrk="1" latinLnBrk="0" hangingPunct="1">
              <a:spcBef>
                <a:spcPct val="20000"/>
              </a:spcBef>
              <a:buFont typeface="Arial"/>
              <a:buNone/>
              <a:defRPr sz="1867" kern="1200">
                <a:solidFill>
                  <a:schemeClr val="tx1">
                    <a:tint val="75000"/>
                  </a:schemeClr>
                </a:solidFill>
                <a:latin typeface="+mn-lt"/>
                <a:ea typeface="+mn-ea"/>
                <a:cs typeface="+mn-cs"/>
              </a:defRPr>
            </a:lvl7pPr>
            <a:lvl8pPr marL="4267093" indent="0" algn="l" defTabSz="609585" rtl="0" eaLnBrk="1" latinLnBrk="0" hangingPunct="1">
              <a:spcBef>
                <a:spcPct val="20000"/>
              </a:spcBef>
              <a:buFont typeface="Arial"/>
              <a:buNone/>
              <a:defRPr sz="1867" kern="1200">
                <a:solidFill>
                  <a:schemeClr val="tx1">
                    <a:tint val="75000"/>
                  </a:schemeClr>
                </a:solidFill>
                <a:latin typeface="+mn-lt"/>
                <a:ea typeface="+mn-ea"/>
                <a:cs typeface="+mn-cs"/>
              </a:defRPr>
            </a:lvl8pPr>
            <a:lvl9pPr marL="4876678" indent="0" algn="l" defTabSz="609585" rtl="0" eaLnBrk="1" latinLnBrk="0" hangingPunct="1">
              <a:spcBef>
                <a:spcPct val="20000"/>
              </a:spcBef>
              <a:buFont typeface="Arial"/>
              <a:buNone/>
              <a:defRPr sz="1867" kern="1200">
                <a:solidFill>
                  <a:schemeClr val="tx1">
                    <a:tint val="75000"/>
                  </a:schemeClr>
                </a:solidFill>
                <a:latin typeface="+mn-lt"/>
                <a:ea typeface="+mn-ea"/>
                <a:cs typeface="+mn-cs"/>
              </a:defRPr>
            </a:lvl9pPr>
          </a:lstStyle>
          <a:p>
            <a:r>
              <a:rPr lang="fr-BE" sz="2000" b="1" dirty="0"/>
              <a:t>Mise en ligne sur le </a:t>
            </a:r>
            <a:r>
              <a:rPr lang="fr-BE" sz="2000" b="1" dirty="0" err="1"/>
              <a:t>geoportail</a:t>
            </a:r>
            <a:endParaRPr lang="fr-BE" sz="2000" b="1" dirty="0"/>
          </a:p>
          <a:p>
            <a:r>
              <a:rPr lang="fr-BE" sz="2000" b="1" dirty="0"/>
              <a:t>	</a:t>
            </a:r>
            <a:r>
              <a:rPr lang="fr-BE" sz="1800" b="1" dirty="0"/>
              <a:t>-   Rendre accessible au public</a:t>
            </a:r>
          </a:p>
          <a:p>
            <a:pPr marL="714364" lvl="1" indent="-257175">
              <a:buFontTx/>
              <a:buChar char="-"/>
            </a:pPr>
            <a:r>
              <a:rPr lang="fr-BE" sz="1800" b="1" dirty="0"/>
              <a:t>Centralisation des projets &amp; produits en Wallonie</a:t>
            </a:r>
          </a:p>
          <a:p>
            <a:pPr marL="714364" lvl="1" indent="-257175">
              <a:buFontTx/>
              <a:buChar char="-"/>
            </a:pPr>
            <a:r>
              <a:rPr lang="fr-BE" sz="1800" b="1" dirty="0"/>
              <a:t>Compléter l’information de la page GTCOWAL du </a:t>
            </a:r>
            <a:r>
              <a:rPr lang="fr-BE" sz="1800" b="1" dirty="0" err="1"/>
              <a:t>géoportail</a:t>
            </a:r>
            <a:endParaRPr lang="fr-BE" sz="1800" b="1" dirty="0"/>
          </a:p>
          <a:p>
            <a:pPr marL="714364" lvl="1" indent="-257175">
              <a:buFontTx/>
              <a:buChar char="-"/>
            </a:pPr>
            <a:r>
              <a:rPr lang="fr-BE" sz="1800" b="1" dirty="0"/>
              <a:t>Centré domaine télédétection au sens large</a:t>
            </a:r>
          </a:p>
          <a:p>
            <a:pPr marL="800089" lvl="1" indent="-342900">
              <a:buFontTx/>
              <a:buChar char="-"/>
            </a:pPr>
            <a:endParaRPr lang="fr-BE" sz="1800" b="1" dirty="0"/>
          </a:p>
          <a:p>
            <a:pPr marL="800089" lvl="1" indent="-342900">
              <a:buFontTx/>
              <a:buChar char="-"/>
            </a:pPr>
            <a:endParaRPr lang="fr-BE" sz="1800" b="1" dirty="0"/>
          </a:p>
          <a:p>
            <a:pPr marL="800089" lvl="1" indent="-342900">
              <a:buFontTx/>
              <a:buChar char="-"/>
            </a:pPr>
            <a:endParaRPr lang="fr-BE" sz="1800" b="1" dirty="0"/>
          </a:p>
          <a:p>
            <a:endParaRPr lang="fr-BE" sz="2000" dirty="0"/>
          </a:p>
          <a:p>
            <a:endParaRPr lang="fr-BE" sz="2000" dirty="0"/>
          </a:p>
          <a:p>
            <a:endParaRPr lang="fr-BE" sz="2000" dirty="0"/>
          </a:p>
        </p:txBody>
      </p:sp>
    </p:spTree>
    <p:extLst>
      <p:ext uri="{BB962C8B-B14F-4D97-AF65-F5344CB8AC3E}">
        <p14:creationId xmlns:p14="http://schemas.microsoft.com/office/powerpoint/2010/main" val="293712622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CBF179-32C5-4F8B-8605-968516C91812}"/>
              </a:ext>
            </a:extLst>
          </p:cNvPr>
          <p:cNvSpPr>
            <a:spLocks noGrp="1"/>
          </p:cNvSpPr>
          <p:nvPr>
            <p:ph type="title"/>
          </p:nvPr>
        </p:nvSpPr>
        <p:spPr/>
        <p:txBody>
          <a:bodyPr/>
          <a:lstStyle/>
          <a:p>
            <a:r>
              <a:rPr lang="fr-BE" dirty="0"/>
              <a:t>Objectifs de l’inventaire</a:t>
            </a:r>
          </a:p>
        </p:txBody>
      </p:sp>
      <p:sp>
        <p:nvSpPr>
          <p:cNvPr id="3" name="Espace réservé du contenu 2">
            <a:extLst>
              <a:ext uri="{FF2B5EF4-FFF2-40B4-BE49-F238E27FC236}">
                <a16:creationId xmlns:a16="http://schemas.microsoft.com/office/drawing/2014/main" id="{0764DE8B-9555-40F1-A525-22B86FCDB02C}"/>
              </a:ext>
            </a:extLst>
          </p:cNvPr>
          <p:cNvSpPr>
            <a:spLocks noGrp="1"/>
          </p:cNvSpPr>
          <p:nvPr>
            <p:ph idx="1"/>
          </p:nvPr>
        </p:nvSpPr>
        <p:spPr/>
        <p:txBody>
          <a:bodyPr>
            <a:normAutofit/>
          </a:bodyPr>
          <a:lstStyle/>
          <a:p>
            <a:pPr marL="457189" indent="-457189">
              <a:buFont typeface="+mj-lt"/>
              <a:buAutoNum type="arabicPeriod"/>
            </a:pPr>
            <a:r>
              <a:rPr lang="fr-BE" sz="1800" dirty="0">
                <a:latin typeface="+mj-lt"/>
              </a:rPr>
              <a:t>Lister</a:t>
            </a:r>
            <a:r>
              <a:rPr lang="fr-BE" sz="1800" dirty="0">
                <a:solidFill>
                  <a:schemeClr val="tx2"/>
                </a:solidFill>
                <a:latin typeface="+mj-lt"/>
              </a:rPr>
              <a:t> les projets terminés, ou en cours, afin </a:t>
            </a:r>
          </a:p>
          <a:p>
            <a:pPr marL="857228" lvl="1" indent="-457189"/>
            <a:r>
              <a:rPr lang="fr-BE" sz="1400" dirty="0">
                <a:latin typeface="+mj-lt"/>
              </a:rPr>
              <a:t>D’informer la communauté géomatique de leur existence (SPW + UAP)</a:t>
            </a:r>
          </a:p>
          <a:p>
            <a:pPr marL="857228" lvl="1" indent="-457189"/>
            <a:r>
              <a:rPr lang="fr-BE" sz="1400" dirty="0">
                <a:latin typeface="+mj-lt"/>
              </a:rPr>
              <a:t>De mettre en évidence le gisement de données du SPW et de l’exploiter</a:t>
            </a:r>
          </a:p>
          <a:p>
            <a:pPr marL="857228" lvl="1" indent="-457189"/>
            <a:r>
              <a:rPr lang="fr-BE" sz="1400" dirty="0">
                <a:latin typeface="+mj-lt"/>
              </a:rPr>
              <a:t>D'éviter les doublons</a:t>
            </a:r>
          </a:p>
          <a:p>
            <a:pPr marL="457189" indent="-457189">
              <a:buFont typeface="+mj-lt"/>
              <a:buAutoNum type="arabicPeriod"/>
            </a:pPr>
            <a:r>
              <a:rPr lang="fr-BE" sz="1800" dirty="0">
                <a:latin typeface="+mj-lt"/>
              </a:rPr>
              <a:t>Documenter</a:t>
            </a:r>
            <a:r>
              <a:rPr lang="fr-BE" sz="1800" dirty="0">
                <a:solidFill>
                  <a:schemeClr val="tx2"/>
                </a:solidFill>
                <a:latin typeface="+mj-lt"/>
              </a:rPr>
              <a:t> les projets afin</a:t>
            </a:r>
          </a:p>
          <a:p>
            <a:pPr marL="857228" lvl="1" indent="-457189"/>
            <a:r>
              <a:rPr lang="fr-BE" sz="1400" dirty="0">
                <a:latin typeface="+mj-lt"/>
              </a:rPr>
              <a:t>D’identifier facilement les personnes à contacter pour obtenir des informations</a:t>
            </a:r>
          </a:p>
          <a:p>
            <a:pPr marL="857228" lvl="1" indent="-457189"/>
            <a:r>
              <a:rPr lang="fr-BE" sz="1400" dirty="0">
                <a:latin typeface="+mj-lt"/>
              </a:rPr>
              <a:t>D’informer des livrables et produits</a:t>
            </a:r>
          </a:p>
          <a:p>
            <a:pPr marL="857228" lvl="1" indent="-457189"/>
            <a:r>
              <a:rPr lang="fr-BE" sz="1400" dirty="0">
                <a:latin typeface="+mj-lt"/>
              </a:rPr>
              <a:t>De partager les expériences (obstacles y compris)</a:t>
            </a:r>
          </a:p>
          <a:p>
            <a:pPr marL="457189" indent="-457189">
              <a:buFont typeface="+mj-lt"/>
              <a:buAutoNum type="arabicPeriod"/>
            </a:pPr>
            <a:r>
              <a:rPr lang="fr-BE" sz="1800" dirty="0">
                <a:solidFill>
                  <a:schemeClr val="tx2"/>
                </a:solidFill>
                <a:latin typeface="+mj-lt"/>
              </a:rPr>
              <a:t>Faciliter la </a:t>
            </a:r>
            <a:r>
              <a:rPr lang="fr-BE" sz="1800" dirty="0">
                <a:latin typeface="+mj-lt"/>
              </a:rPr>
              <a:t>valorisation</a:t>
            </a:r>
            <a:r>
              <a:rPr lang="fr-BE" sz="1800" dirty="0">
                <a:solidFill>
                  <a:schemeClr val="tx2"/>
                </a:solidFill>
                <a:latin typeface="+mj-lt"/>
              </a:rPr>
              <a:t> des données/techniques/outils géomatiques</a:t>
            </a:r>
          </a:p>
          <a:p>
            <a:pPr marL="457189" indent="-457189">
              <a:buFont typeface="+mj-lt"/>
              <a:buAutoNum type="arabicPeriod"/>
            </a:pPr>
            <a:r>
              <a:rPr lang="fr-FR" sz="1800" dirty="0">
                <a:solidFill>
                  <a:schemeClr val="tx2"/>
                </a:solidFill>
                <a:latin typeface="+mj-lt"/>
              </a:rPr>
              <a:t>Comprendre et maitriser les </a:t>
            </a:r>
            <a:r>
              <a:rPr lang="fr-FR" sz="1800" dirty="0">
                <a:latin typeface="+mj-lt"/>
              </a:rPr>
              <a:t>besoins</a:t>
            </a:r>
            <a:r>
              <a:rPr lang="fr-FR" sz="1800" dirty="0">
                <a:solidFill>
                  <a:schemeClr val="tx2"/>
                </a:solidFill>
                <a:latin typeface="+mj-lt"/>
              </a:rPr>
              <a:t> en géodonnées de référence </a:t>
            </a:r>
            <a:r>
              <a:rPr lang="fr-FR" sz="1800" dirty="0">
                <a:latin typeface="+mj-lt"/>
              </a:rPr>
              <a:t>pour répondre aux obligations des métiers et aux législations</a:t>
            </a:r>
          </a:p>
        </p:txBody>
      </p:sp>
    </p:spTree>
    <p:extLst>
      <p:ext uri="{BB962C8B-B14F-4D97-AF65-F5344CB8AC3E}">
        <p14:creationId xmlns:p14="http://schemas.microsoft.com/office/powerpoint/2010/main" val="46901728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45A91D-C276-4583-9215-C37C1BF7EDB6}"/>
              </a:ext>
            </a:extLst>
          </p:cNvPr>
          <p:cNvSpPr>
            <a:spLocks noGrp="1"/>
          </p:cNvSpPr>
          <p:nvPr>
            <p:ph type="title"/>
          </p:nvPr>
        </p:nvSpPr>
        <p:spPr/>
        <p:txBody>
          <a:bodyPr/>
          <a:lstStyle/>
          <a:p>
            <a:r>
              <a:rPr lang="fr-BE" dirty="0"/>
              <a:t>Objectifs (suite)</a:t>
            </a:r>
            <a:endParaRPr lang="fr-FR" dirty="0"/>
          </a:p>
        </p:txBody>
      </p:sp>
      <p:sp>
        <p:nvSpPr>
          <p:cNvPr id="3" name="Espace réservé du contenu 2">
            <a:extLst>
              <a:ext uri="{FF2B5EF4-FFF2-40B4-BE49-F238E27FC236}">
                <a16:creationId xmlns:a16="http://schemas.microsoft.com/office/drawing/2014/main" id="{E44198C6-D1A2-433C-AA22-ADC68E775D88}"/>
              </a:ext>
            </a:extLst>
          </p:cNvPr>
          <p:cNvSpPr>
            <a:spLocks noGrp="1"/>
          </p:cNvSpPr>
          <p:nvPr>
            <p:ph idx="1"/>
          </p:nvPr>
        </p:nvSpPr>
        <p:spPr/>
        <p:txBody>
          <a:bodyPr>
            <a:normAutofit/>
          </a:bodyPr>
          <a:lstStyle/>
          <a:p>
            <a:pPr marL="457189" indent="-457189">
              <a:buFont typeface="+mj-lt"/>
              <a:buAutoNum type="arabicPeriod" startAt="5"/>
            </a:pPr>
            <a:r>
              <a:rPr lang="fr-FR" sz="1800" dirty="0"/>
              <a:t>Améliorer les géodonnées de référence </a:t>
            </a:r>
            <a:r>
              <a:rPr lang="fr-FR" sz="1800" dirty="0">
                <a:solidFill>
                  <a:schemeClr val="tx2"/>
                </a:solidFill>
              </a:rPr>
              <a:t>et les cahiers de charge qui les définissent par une vision plus exhaustive de leurs utilisations dans les législations et les projets</a:t>
            </a:r>
          </a:p>
          <a:p>
            <a:pPr marL="879459" lvl="1" indent="-257175"/>
            <a:r>
              <a:rPr lang="fr-BE" sz="1400" dirty="0">
                <a:latin typeface="+mj-lt"/>
              </a:rPr>
              <a:t>Justifier des acquisitions (ex: les ortho ou le </a:t>
            </a:r>
            <a:r>
              <a:rPr lang="fr-BE" sz="1400" dirty="0" err="1">
                <a:latin typeface="+mj-lt"/>
              </a:rPr>
              <a:t>LiDAR</a:t>
            </a:r>
            <a:r>
              <a:rPr lang="fr-BE" sz="1400" dirty="0">
                <a:latin typeface="+mj-lt"/>
              </a:rPr>
              <a:t>)</a:t>
            </a:r>
          </a:p>
          <a:p>
            <a:pPr marL="879459" lvl="1" indent="-257175"/>
            <a:r>
              <a:rPr lang="fr-BE" sz="1400" dirty="0">
                <a:latin typeface="+mj-lt"/>
              </a:rPr>
              <a:t>Documenter les </a:t>
            </a:r>
            <a:r>
              <a:rPr lang="fr-BE" sz="1400" dirty="0" err="1">
                <a:latin typeface="+mj-lt"/>
              </a:rPr>
              <a:t>users</a:t>
            </a:r>
            <a:r>
              <a:rPr lang="fr-BE" sz="1400" dirty="0">
                <a:latin typeface="+mj-lt"/>
              </a:rPr>
              <a:t>’ stories du géoréférentiel</a:t>
            </a:r>
            <a:endParaRPr lang="fr-FR" sz="1400" dirty="0">
              <a:latin typeface="+mj-lt"/>
            </a:endParaRPr>
          </a:p>
          <a:p>
            <a:pPr marL="457189" indent="-457189">
              <a:buFont typeface="+mj-lt"/>
              <a:buAutoNum type="arabicPeriod" startAt="5"/>
            </a:pPr>
            <a:r>
              <a:rPr lang="fr-FR" sz="1800" dirty="0"/>
              <a:t>Faire des liens </a:t>
            </a:r>
            <a:r>
              <a:rPr lang="fr-FR" sz="1800" dirty="0">
                <a:solidFill>
                  <a:schemeClr val="tx2"/>
                </a:solidFill>
              </a:rPr>
              <a:t>entre les besoins exprimés dans le géoréférentiel (</a:t>
            </a:r>
            <a:r>
              <a:rPr lang="fr-FR" sz="1800" dirty="0" err="1">
                <a:solidFill>
                  <a:schemeClr val="tx2"/>
                </a:solidFill>
              </a:rPr>
              <a:t>users</a:t>
            </a:r>
            <a:r>
              <a:rPr lang="fr-FR" sz="1800" dirty="0">
                <a:solidFill>
                  <a:schemeClr val="tx2"/>
                </a:solidFill>
              </a:rPr>
              <a:t> stories), la documentation des géodonnées de </a:t>
            </a:r>
            <a:r>
              <a:rPr lang="fr-FR" sz="1800" dirty="0" err="1">
                <a:solidFill>
                  <a:schemeClr val="tx2"/>
                </a:solidFill>
              </a:rPr>
              <a:t>metawal</a:t>
            </a:r>
            <a:r>
              <a:rPr lang="fr-FR" sz="1800" dirty="0">
                <a:solidFill>
                  <a:schemeClr val="tx2"/>
                </a:solidFill>
              </a:rPr>
              <a:t> et le besoin d’actualisation de l’inventaire de la DGO3</a:t>
            </a:r>
            <a:endParaRPr lang="fr-BE" sz="1800" dirty="0">
              <a:solidFill>
                <a:schemeClr val="tx2"/>
              </a:solidFill>
            </a:endParaRPr>
          </a:p>
          <a:p>
            <a:pPr marL="457189" indent="-457189">
              <a:buFont typeface="+mj-lt"/>
              <a:buAutoNum type="arabicPeriod" startAt="5"/>
            </a:pPr>
            <a:r>
              <a:rPr lang="fr-FR" sz="1800" dirty="0"/>
              <a:t>Accompagner</a:t>
            </a:r>
            <a:r>
              <a:rPr lang="fr-FR" sz="1800" dirty="0">
                <a:solidFill>
                  <a:schemeClr val="tx2"/>
                </a:solidFill>
              </a:rPr>
              <a:t> les producteurs de données en leur proposant de comparer leurs besoins avec d’autres et </a:t>
            </a:r>
            <a:r>
              <a:rPr lang="fr-FR" sz="1800" dirty="0"/>
              <a:t>soutenir</a:t>
            </a:r>
            <a:r>
              <a:rPr lang="fr-FR" sz="1800" dirty="0">
                <a:solidFill>
                  <a:schemeClr val="tx2"/>
                </a:solidFill>
              </a:rPr>
              <a:t> la production de géodonnées au sein du SPW</a:t>
            </a:r>
          </a:p>
          <a:p>
            <a:endParaRPr lang="fr-FR" dirty="0"/>
          </a:p>
        </p:txBody>
      </p:sp>
    </p:spTree>
    <p:extLst>
      <p:ext uri="{BB962C8B-B14F-4D97-AF65-F5344CB8AC3E}">
        <p14:creationId xmlns:p14="http://schemas.microsoft.com/office/powerpoint/2010/main" val="8824514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818999DC-2368-4168-B2D4-B8258F0535E4}"/>
              </a:ext>
            </a:extLst>
          </p:cNvPr>
          <p:cNvSpPr>
            <a:spLocks noGrp="1"/>
          </p:cNvSpPr>
          <p:nvPr>
            <p:ph type="title"/>
          </p:nvPr>
        </p:nvSpPr>
        <p:spPr>
          <a:xfrm>
            <a:off x="802433" y="205979"/>
            <a:ext cx="7619869" cy="857250"/>
          </a:xfrm>
        </p:spPr>
        <p:txBody>
          <a:bodyPr>
            <a:normAutofit/>
          </a:bodyPr>
          <a:lstStyle/>
          <a:p>
            <a:r>
              <a:rPr lang="fr-BE" dirty="0"/>
              <a:t>Etat du développement</a:t>
            </a:r>
            <a:endParaRPr lang="fr-FR" dirty="0"/>
          </a:p>
        </p:txBody>
      </p:sp>
      <p:sp>
        <p:nvSpPr>
          <p:cNvPr id="7" name="Espace réservé du contenu 2">
            <a:extLst>
              <a:ext uri="{FF2B5EF4-FFF2-40B4-BE49-F238E27FC236}">
                <a16:creationId xmlns:a16="http://schemas.microsoft.com/office/drawing/2014/main" id="{939F7460-1099-4934-9973-4F45C8DFDE46}"/>
              </a:ext>
            </a:extLst>
          </p:cNvPr>
          <p:cNvSpPr txBox="1">
            <a:spLocks/>
          </p:cNvSpPr>
          <p:nvPr/>
        </p:nvSpPr>
        <p:spPr>
          <a:xfrm>
            <a:off x="802433" y="2094871"/>
            <a:ext cx="7619870" cy="3227849"/>
          </a:xfrm>
          <a:prstGeom prst="rect">
            <a:avLst/>
          </a:prstGeom>
        </p:spPr>
        <p:txBody>
          <a:bodyPr vert="horz" lIns="68580" tIns="34290" rIns="68580" bIns="34290" rtlCol="0" anchor="b">
            <a:normAutofit/>
          </a:bodyPr>
          <a:lstStyle>
            <a:lvl1pPr marL="0" indent="0" algn="l" defTabSz="609585" rtl="0" eaLnBrk="1" latinLnBrk="0" hangingPunct="1">
              <a:spcBef>
                <a:spcPct val="20000"/>
              </a:spcBef>
              <a:buFont typeface="Arial"/>
              <a:buNone/>
              <a:defRPr sz="2667" kern="1200">
                <a:solidFill>
                  <a:schemeClr val="tx1">
                    <a:tint val="75000"/>
                  </a:schemeClr>
                </a:solidFill>
                <a:latin typeface="Arial"/>
                <a:ea typeface="+mn-ea"/>
                <a:cs typeface="Arial"/>
              </a:defRPr>
            </a:lvl1pPr>
            <a:lvl2pPr marL="609585" indent="0" algn="l" defTabSz="609585" rtl="0" eaLnBrk="1" latinLnBrk="0" hangingPunct="1">
              <a:spcBef>
                <a:spcPct val="20000"/>
              </a:spcBef>
              <a:buFont typeface="Arial"/>
              <a:buNone/>
              <a:defRPr sz="2400" kern="1200">
                <a:solidFill>
                  <a:schemeClr val="tx1">
                    <a:tint val="75000"/>
                  </a:schemeClr>
                </a:solidFill>
                <a:latin typeface="Arial"/>
                <a:ea typeface="+mn-ea"/>
                <a:cs typeface="Arial"/>
              </a:defRPr>
            </a:lvl2pPr>
            <a:lvl3pPr marL="1219170" indent="0" algn="l" defTabSz="609585" rtl="0" eaLnBrk="1" latinLnBrk="0" hangingPunct="1">
              <a:spcBef>
                <a:spcPct val="20000"/>
              </a:spcBef>
              <a:buFont typeface="Arial"/>
              <a:buNone/>
              <a:defRPr sz="2133" kern="1200">
                <a:solidFill>
                  <a:schemeClr val="tx1">
                    <a:tint val="75000"/>
                  </a:schemeClr>
                </a:solidFill>
                <a:latin typeface="Arial"/>
                <a:ea typeface="+mn-ea"/>
                <a:cs typeface="Arial"/>
              </a:defRPr>
            </a:lvl3pPr>
            <a:lvl4pPr marL="1828754" indent="0" algn="l" defTabSz="609585" rtl="0" eaLnBrk="1" latinLnBrk="0" hangingPunct="1">
              <a:spcBef>
                <a:spcPct val="20000"/>
              </a:spcBef>
              <a:buFont typeface="Arial"/>
              <a:buNone/>
              <a:defRPr sz="1867" kern="1200">
                <a:solidFill>
                  <a:schemeClr val="tx1">
                    <a:tint val="75000"/>
                  </a:schemeClr>
                </a:solidFill>
                <a:latin typeface="Arial"/>
                <a:ea typeface="+mn-ea"/>
                <a:cs typeface="Arial"/>
              </a:defRPr>
            </a:lvl4pPr>
            <a:lvl5pPr marL="2438339" indent="0" algn="l" defTabSz="609585" rtl="0" eaLnBrk="1" latinLnBrk="0" hangingPunct="1">
              <a:spcBef>
                <a:spcPct val="20000"/>
              </a:spcBef>
              <a:buFont typeface="Arial"/>
              <a:buNone/>
              <a:defRPr sz="1867" kern="1200">
                <a:solidFill>
                  <a:schemeClr val="tx1">
                    <a:tint val="75000"/>
                  </a:schemeClr>
                </a:solidFill>
                <a:latin typeface="Arial"/>
                <a:ea typeface="+mn-ea"/>
                <a:cs typeface="Arial"/>
              </a:defRPr>
            </a:lvl5pPr>
            <a:lvl6pPr marL="3047924" indent="0" algn="l" defTabSz="609585" rtl="0" eaLnBrk="1" latinLnBrk="0" hangingPunct="1">
              <a:spcBef>
                <a:spcPct val="20000"/>
              </a:spcBef>
              <a:buFont typeface="Arial"/>
              <a:buNone/>
              <a:defRPr sz="1867" kern="1200">
                <a:solidFill>
                  <a:schemeClr val="tx1">
                    <a:tint val="75000"/>
                  </a:schemeClr>
                </a:solidFill>
                <a:latin typeface="+mn-lt"/>
                <a:ea typeface="+mn-ea"/>
                <a:cs typeface="+mn-cs"/>
              </a:defRPr>
            </a:lvl6pPr>
            <a:lvl7pPr marL="3657509" indent="0" algn="l" defTabSz="609585" rtl="0" eaLnBrk="1" latinLnBrk="0" hangingPunct="1">
              <a:spcBef>
                <a:spcPct val="20000"/>
              </a:spcBef>
              <a:buFont typeface="Arial"/>
              <a:buNone/>
              <a:defRPr sz="1867" kern="1200">
                <a:solidFill>
                  <a:schemeClr val="tx1">
                    <a:tint val="75000"/>
                  </a:schemeClr>
                </a:solidFill>
                <a:latin typeface="+mn-lt"/>
                <a:ea typeface="+mn-ea"/>
                <a:cs typeface="+mn-cs"/>
              </a:defRPr>
            </a:lvl7pPr>
            <a:lvl8pPr marL="4267093" indent="0" algn="l" defTabSz="609585" rtl="0" eaLnBrk="1" latinLnBrk="0" hangingPunct="1">
              <a:spcBef>
                <a:spcPct val="20000"/>
              </a:spcBef>
              <a:buFont typeface="Arial"/>
              <a:buNone/>
              <a:defRPr sz="1867" kern="1200">
                <a:solidFill>
                  <a:schemeClr val="tx1">
                    <a:tint val="75000"/>
                  </a:schemeClr>
                </a:solidFill>
                <a:latin typeface="+mn-lt"/>
                <a:ea typeface="+mn-ea"/>
                <a:cs typeface="+mn-cs"/>
              </a:defRPr>
            </a:lvl8pPr>
            <a:lvl9pPr marL="4876678" indent="0" algn="l" defTabSz="609585" rtl="0" eaLnBrk="1" latinLnBrk="0" hangingPunct="1">
              <a:spcBef>
                <a:spcPct val="20000"/>
              </a:spcBef>
              <a:buFont typeface="Arial"/>
              <a:buNone/>
              <a:defRPr sz="1867" kern="1200">
                <a:solidFill>
                  <a:schemeClr val="tx1">
                    <a:tint val="75000"/>
                  </a:schemeClr>
                </a:solidFill>
                <a:latin typeface="+mn-lt"/>
                <a:ea typeface="+mn-ea"/>
                <a:cs typeface="+mn-cs"/>
              </a:defRPr>
            </a:lvl9pPr>
          </a:lstStyle>
          <a:p>
            <a:r>
              <a:rPr lang="fr-BE" sz="2000" b="1" dirty="0"/>
              <a:t>Page d’inventaire </a:t>
            </a:r>
            <a:r>
              <a:rPr lang="fr-BE" sz="2000" dirty="0"/>
              <a:t>développée mais en test</a:t>
            </a:r>
          </a:p>
          <a:p>
            <a:r>
              <a:rPr lang="fr-BE" sz="2000" dirty="0"/>
              <a:t>	- </a:t>
            </a:r>
            <a:r>
              <a:rPr lang="fr-BE" sz="2000" b="1" dirty="0"/>
              <a:t>A valider </a:t>
            </a:r>
          </a:p>
          <a:p>
            <a:r>
              <a:rPr lang="fr-BE" sz="2000" dirty="0"/>
              <a:t>		réunion à fixer pour une démo de validation/test encodage 		par les principaux éditeurs (SPW, CRA-W et ISSEP)</a:t>
            </a:r>
          </a:p>
          <a:p>
            <a:r>
              <a:rPr lang="fr-BE" sz="2000" dirty="0"/>
              <a:t>	- Pour le SPW préparation des fiches projets internes</a:t>
            </a:r>
          </a:p>
          <a:p>
            <a:endParaRPr lang="fr-BE" sz="2000" dirty="0"/>
          </a:p>
          <a:p>
            <a:r>
              <a:rPr lang="fr-BE" sz="2000" b="1" dirty="0"/>
              <a:t>Refonte du site du Géoportail </a:t>
            </a:r>
            <a:r>
              <a:rPr lang="fr-BE" sz="2000" dirty="0"/>
              <a:t>-  intégration de l’inventaire des projets dans cette nouvelle version</a:t>
            </a:r>
          </a:p>
          <a:p>
            <a:endParaRPr lang="fr-BE" sz="2000" dirty="0"/>
          </a:p>
          <a:p>
            <a:endParaRPr lang="fr-BE" sz="2000" dirty="0"/>
          </a:p>
          <a:p>
            <a:endParaRPr lang="fr-BE" sz="2000" dirty="0"/>
          </a:p>
        </p:txBody>
      </p:sp>
    </p:spTree>
    <p:extLst>
      <p:ext uri="{BB962C8B-B14F-4D97-AF65-F5344CB8AC3E}">
        <p14:creationId xmlns:p14="http://schemas.microsoft.com/office/powerpoint/2010/main" val="1939041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68D368-0C62-44F1-B0D4-4C223DB18108}"/>
              </a:ext>
            </a:extLst>
          </p:cNvPr>
          <p:cNvSpPr>
            <a:spLocks noGrp="1"/>
          </p:cNvSpPr>
          <p:nvPr>
            <p:ph type="title"/>
          </p:nvPr>
        </p:nvSpPr>
        <p:spPr/>
        <p:txBody>
          <a:bodyPr/>
          <a:lstStyle/>
          <a:p>
            <a:r>
              <a:rPr lang="fr-BE" dirty="0"/>
              <a:t>Stratégie GTCOWAL </a:t>
            </a:r>
            <a:r>
              <a:rPr lang="fr-BE" dirty="0">
                <a:sym typeface="Wingdings" panose="05000000000000000000" pitchFamily="2" charset="2"/>
              </a:rPr>
              <a:t></a:t>
            </a:r>
            <a:r>
              <a:rPr lang="fr-BE" dirty="0"/>
              <a:t> PSGW</a:t>
            </a:r>
            <a:endParaRPr lang="fr-FR" dirty="0"/>
          </a:p>
        </p:txBody>
      </p:sp>
      <p:sp>
        <p:nvSpPr>
          <p:cNvPr id="3" name="Espace réservé du contenu 2">
            <a:extLst>
              <a:ext uri="{FF2B5EF4-FFF2-40B4-BE49-F238E27FC236}">
                <a16:creationId xmlns:a16="http://schemas.microsoft.com/office/drawing/2014/main" id="{08EEAAA8-BBA5-4D19-A252-EAC807EC3708}"/>
              </a:ext>
            </a:extLst>
          </p:cNvPr>
          <p:cNvSpPr>
            <a:spLocks noGrp="1"/>
          </p:cNvSpPr>
          <p:nvPr>
            <p:ph idx="1"/>
          </p:nvPr>
        </p:nvSpPr>
        <p:spPr>
          <a:xfrm>
            <a:off x="668482" y="1200150"/>
            <a:ext cx="5652805" cy="3227849"/>
          </a:xfrm>
        </p:spPr>
        <p:txBody>
          <a:bodyPr>
            <a:normAutofit fontScale="92500" lnSpcReduction="20000"/>
          </a:bodyPr>
          <a:lstStyle/>
          <a:p>
            <a:r>
              <a:rPr lang="fr-BE" b="1" dirty="0"/>
              <a:t>Traduire le position </a:t>
            </a:r>
            <a:r>
              <a:rPr lang="fr-BE" b="1" dirty="0" err="1"/>
              <a:t>paper</a:t>
            </a:r>
            <a:r>
              <a:rPr lang="fr-BE" b="1" dirty="0"/>
              <a:t> dans le PSGW :</a:t>
            </a:r>
            <a:r>
              <a:rPr lang="fr-BE" dirty="0">
                <a:sym typeface="Wingdings" panose="05000000000000000000" pitchFamily="2" charset="2"/>
              </a:rPr>
              <a:t> </a:t>
            </a:r>
            <a:r>
              <a:rPr lang="fr-BE" dirty="0"/>
              <a:t>3 piliers approuvés par le GTCOWAL en juin 2019 présentés au ministre </a:t>
            </a:r>
            <a:r>
              <a:rPr lang="fr-BE" dirty="0" err="1"/>
              <a:t>Borsus</a:t>
            </a:r>
            <a:r>
              <a:rPr lang="fr-BE" dirty="0"/>
              <a:t> en septembre 2019 au Parlement Wallon</a:t>
            </a:r>
          </a:p>
          <a:p>
            <a:pPr lvl="2"/>
            <a:r>
              <a:rPr lang="fr-BE" dirty="0"/>
              <a:t>Gouverner et faciliter l’accès aux données </a:t>
            </a:r>
          </a:p>
          <a:p>
            <a:pPr lvl="2"/>
            <a:r>
              <a:rPr lang="fr-BE" dirty="0"/>
              <a:t>Un écosystème </a:t>
            </a:r>
          </a:p>
          <a:p>
            <a:pPr lvl="2"/>
            <a:r>
              <a:rPr lang="fr-BE" dirty="0"/>
              <a:t>Un lieu de support (de/vers l’extérieur pour + d’innovation)</a:t>
            </a:r>
          </a:p>
          <a:p>
            <a:r>
              <a:rPr lang="fr-BE" b="1" dirty="0"/>
              <a:t>Travailler ensemble sur ces piliers </a:t>
            </a:r>
            <a:r>
              <a:rPr lang="fr-BE" dirty="0">
                <a:sym typeface="Wingdings" panose="05000000000000000000" pitchFamily="2" charset="2"/>
              </a:rPr>
              <a:t>: </a:t>
            </a:r>
            <a:r>
              <a:rPr lang="fr-BE" dirty="0"/>
              <a:t>en cours depuis 2019</a:t>
            </a:r>
          </a:p>
        </p:txBody>
      </p:sp>
      <p:sp>
        <p:nvSpPr>
          <p:cNvPr id="7" name="Rectangle : avec coins supérieurs arrondis 6">
            <a:extLst>
              <a:ext uri="{FF2B5EF4-FFF2-40B4-BE49-F238E27FC236}">
                <a16:creationId xmlns:a16="http://schemas.microsoft.com/office/drawing/2014/main" id="{FD899998-FC69-4F1C-BD16-A086AF362AF1}"/>
              </a:ext>
            </a:extLst>
          </p:cNvPr>
          <p:cNvSpPr/>
          <p:nvPr/>
        </p:nvSpPr>
        <p:spPr>
          <a:xfrm rot="5400000">
            <a:off x="227242" y="1277591"/>
            <a:ext cx="870283" cy="2215"/>
          </a:xfrm>
          <a:prstGeom prst="round2SameRect">
            <a:avLst/>
          </a:pr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Rectangle : avec coins supérieurs arrondis 8">
            <a:extLst>
              <a:ext uri="{FF2B5EF4-FFF2-40B4-BE49-F238E27FC236}">
                <a16:creationId xmlns:a16="http://schemas.microsoft.com/office/drawing/2014/main" id="{AE51B73B-64F9-49C6-8A7A-A071CCEA5FE3}"/>
              </a:ext>
            </a:extLst>
          </p:cNvPr>
          <p:cNvSpPr/>
          <p:nvPr/>
        </p:nvSpPr>
        <p:spPr>
          <a:xfrm rot="5400000">
            <a:off x="231813" y="2033626"/>
            <a:ext cx="870283" cy="3054"/>
          </a:xfrm>
          <a:prstGeom prst="round2SameRect">
            <a:avLst/>
          </a:prstGeom>
          <a:no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Rectangle : avec coins supérieurs arrondis 10">
            <a:extLst>
              <a:ext uri="{FF2B5EF4-FFF2-40B4-BE49-F238E27FC236}">
                <a16:creationId xmlns:a16="http://schemas.microsoft.com/office/drawing/2014/main" id="{0400EBDB-E82C-47E4-BBC2-CD0ABEEF09D6}"/>
              </a:ext>
            </a:extLst>
          </p:cNvPr>
          <p:cNvSpPr/>
          <p:nvPr/>
        </p:nvSpPr>
        <p:spPr>
          <a:xfrm rot="5400000">
            <a:off x="219752" y="2791043"/>
            <a:ext cx="870283" cy="1130"/>
          </a:xfrm>
          <a:prstGeom prst="round2SameRect">
            <a:avLst/>
          </a:pr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Rectangle : avec coins supérieurs arrondis 12">
            <a:extLst>
              <a:ext uri="{FF2B5EF4-FFF2-40B4-BE49-F238E27FC236}">
                <a16:creationId xmlns:a16="http://schemas.microsoft.com/office/drawing/2014/main" id="{F0203170-3D7E-4C47-B37B-E6A186C7AE71}"/>
              </a:ext>
            </a:extLst>
          </p:cNvPr>
          <p:cNvSpPr/>
          <p:nvPr/>
        </p:nvSpPr>
        <p:spPr>
          <a:xfrm rot="5400000">
            <a:off x="231813" y="3546536"/>
            <a:ext cx="870283" cy="3054"/>
          </a:xfrm>
          <a:prstGeom prst="round2SameRect">
            <a:avLst/>
          </a:pr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5" name="Image 4" descr="Une image contenant intérieur, mur, homme, ordinateur&#10;&#10;Description générée automatiquement">
            <a:extLst>
              <a:ext uri="{FF2B5EF4-FFF2-40B4-BE49-F238E27FC236}">
                <a16:creationId xmlns:a16="http://schemas.microsoft.com/office/drawing/2014/main" id="{8450F86C-DAAE-46A7-8D7D-A1D059C059C4}"/>
              </a:ext>
            </a:extLst>
          </p:cNvPr>
          <p:cNvPicPr>
            <a:picLocks noChangeAspect="1"/>
          </p:cNvPicPr>
          <p:nvPr/>
        </p:nvPicPr>
        <p:blipFill>
          <a:blip r:embed="rId2"/>
          <a:stretch>
            <a:fillRect/>
          </a:stretch>
        </p:blipFill>
        <p:spPr>
          <a:xfrm rot="5400000">
            <a:off x="7007678" y="3070022"/>
            <a:ext cx="2435156" cy="1826367"/>
          </a:xfrm>
          <a:prstGeom prst="rect">
            <a:avLst/>
          </a:prstGeom>
        </p:spPr>
      </p:pic>
      <p:pic>
        <p:nvPicPr>
          <p:cNvPr id="23" name="Image 22">
            <a:extLst>
              <a:ext uri="{FF2B5EF4-FFF2-40B4-BE49-F238E27FC236}">
                <a16:creationId xmlns:a16="http://schemas.microsoft.com/office/drawing/2014/main" id="{71B9DFBF-D090-49DC-8DD2-87CACB99E2A5}"/>
              </a:ext>
            </a:extLst>
          </p:cNvPr>
          <p:cNvPicPr>
            <a:picLocks noChangeAspect="1"/>
          </p:cNvPicPr>
          <p:nvPr/>
        </p:nvPicPr>
        <p:blipFill>
          <a:blip r:embed="rId3"/>
          <a:stretch>
            <a:fillRect/>
          </a:stretch>
        </p:blipFill>
        <p:spPr>
          <a:xfrm>
            <a:off x="6596603" y="843557"/>
            <a:ext cx="2547397" cy="1910548"/>
          </a:xfrm>
          <a:prstGeom prst="rect">
            <a:avLst/>
          </a:prstGeom>
        </p:spPr>
      </p:pic>
      <p:grpSp>
        <p:nvGrpSpPr>
          <p:cNvPr id="12" name="Groupe 11">
            <a:extLst>
              <a:ext uri="{FF2B5EF4-FFF2-40B4-BE49-F238E27FC236}">
                <a16:creationId xmlns:a16="http://schemas.microsoft.com/office/drawing/2014/main" id="{1A0EB55C-D0E9-40DB-930E-C268126EC1FA}"/>
              </a:ext>
            </a:extLst>
          </p:cNvPr>
          <p:cNvGrpSpPr/>
          <p:nvPr/>
        </p:nvGrpSpPr>
        <p:grpSpPr>
          <a:xfrm>
            <a:off x="5559" y="843558"/>
            <a:ext cx="621070" cy="1180817"/>
            <a:chOff x="284843" y="3101"/>
            <a:chExt cx="621070" cy="1180817"/>
          </a:xfrm>
        </p:grpSpPr>
        <p:sp>
          <p:nvSpPr>
            <p:cNvPr id="14" name="Flèche : chevron 13">
              <a:extLst>
                <a:ext uri="{FF2B5EF4-FFF2-40B4-BE49-F238E27FC236}">
                  <a16:creationId xmlns:a16="http://schemas.microsoft.com/office/drawing/2014/main" id="{436A9D86-3936-4609-AFB5-ABF5242C0020}"/>
                </a:ext>
              </a:extLst>
            </p:cNvPr>
            <p:cNvSpPr/>
            <p:nvPr/>
          </p:nvSpPr>
          <p:spPr>
            <a:xfrm rot="5400000">
              <a:off x="4969" y="282975"/>
              <a:ext cx="1180817" cy="621069"/>
            </a:xfrm>
            <a:prstGeom prst="chevron">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5" name="Flèche : chevron 4">
              <a:extLst>
                <a:ext uri="{FF2B5EF4-FFF2-40B4-BE49-F238E27FC236}">
                  <a16:creationId xmlns:a16="http://schemas.microsoft.com/office/drawing/2014/main" id="{359011F0-E866-4A55-B0E2-021E9EC90879}"/>
                </a:ext>
              </a:extLst>
            </p:cNvPr>
            <p:cNvSpPr txBox="1"/>
            <p:nvPr/>
          </p:nvSpPr>
          <p:spPr>
            <a:xfrm>
              <a:off x="284844" y="313636"/>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kern="1200" dirty="0">
                  <a:solidFill>
                    <a:schemeClr val="accent4"/>
                  </a:solidFill>
                  <a:latin typeface="Verdana"/>
                  <a:ea typeface="+mn-ea"/>
                  <a:cs typeface="+mn-cs"/>
                </a:rPr>
                <a:t>Contexte</a:t>
              </a:r>
            </a:p>
          </p:txBody>
        </p:sp>
      </p:grpSp>
      <p:grpSp>
        <p:nvGrpSpPr>
          <p:cNvPr id="16" name="Groupe 15">
            <a:extLst>
              <a:ext uri="{FF2B5EF4-FFF2-40B4-BE49-F238E27FC236}">
                <a16:creationId xmlns:a16="http://schemas.microsoft.com/office/drawing/2014/main" id="{EEF92210-273E-47C3-B7E2-A982308B8203}"/>
              </a:ext>
            </a:extLst>
          </p:cNvPr>
          <p:cNvGrpSpPr/>
          <p:nvPr/>
        </p:nvGrpSpPr>
        <p:grpSpPr>
          <a:xfrm>
            <a:off x="5559" y="1600013"/>
            <a:ext cx="621070" cy="1180817"/>
            <a:chOff x="284843" y="759556"/>
            <a:chExt cx="621070" cy="1180817"/>
          </a:xfrm>
        </p:grpSpPr>
        <p:sp>
          <p:nvSpPr>
            <p:cNvPr id="17" name="Flèche : chevron 16">
              <a:extLst>
                <a:ext uri="{FF2B5EF4-FFF2-40B4-BE49-F238E27FC236}">
                  <a16:creationId xmlns:a16="http://schemas.microsoft.com/office/drawing/2014/main" id="{D8EA63D7-DB1E-4B5C-8EAB-FB2D42728E5C}"/>
                </a:ext>
              </a:extLst>
            </p:cNvPr>
            <p:cNvSpPr/>
            <p:nvPr/>
          </p:nvSpPr>
          <p:spPr>
            <a:xfrm rot="5400000">
              <a:off x="4969" y="1039430"/>
              <a:ext cx="1180817" cy="621069"/>
            </a:xfrm>
            <a:prstGeom prst="chevron">
              <a:avLst/>
            </a:prstGeom>
          </p:spPr>
          <p:style>
            <a:lnRef idx="2">
              <a:schemeClr val="accent4">
                <a:hueOff val="-1488257"/>
                <a:satOff val="8966"/>
                <a:lumOff val="719"/>
                <a:alphaOff val="0"/>
              </a:schemeClr>
            </a:lnRef>
            <a:fillRef idx="1">
              <a:schemeClr val="accent4">
                <a:hueOff val="-1488257"/>
                <a:satOff val="8966"/>
                <a:lumOff val="719"/>
                <a:alphaOff val="0"/>
              </a:schemeClr>
            </a:fillRef>
            <a:effectRef idx="0">
              <a:schemeClr val="accent4">
                <a:hueOff val="-1488257"/>
                <a:satOff val="8966"/>
                <a:lumOff val="719"/>
                <a:alphaOff val="0"/>
              </a:schemeClr>
            </a:effectRef>
            <a:fontRef idx="minor">
              <a:schemeClr val="lt1"/>
            </a:fontRef>
          </p:style>
        </p:sp>
        <p:sp>
          <p:nvSpPr>
            <p:cNvPr id="18" name="Flèche : chevron 7">
              <a:extLst>
                <a:ext uri="{FF2B5EF4-FFF2-40B4-BE49-F238E27FC236}">
                  <a16:creationId xmlns:a16="http://schemas.microsoft.com/office/drawing/2014/main" id="{C7ACBA35-6173-4455-896D-80ECE39A681D}"/>
                </a:ext>
              </a:extLst>
            </p:cNvPr>
            <p:cNvSpPr txBox="1"/>
            <p:nvPr/>
          </p:nvSpPr>
          <p:spPr>
            <a:xfrm>
              <a:off x="284844" y="1070091"/>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algn="ctr" defTabSz="311150">
                <a:lnSpc>
                  <a:spcPct val="90000"/>
                </a:lnSpc>
                <a:spcBef>
                  <a:spcPct val="0"/>
                </a:spcBef>
                <a:spcAft>
                  <a:spcPct val="35000"/>
                </a:spcAft>
              </a:pPr>
              <a:r>
                <a:rPr lang="fr-BE" sz="700" dirty="0">
                  <a:solidFill>
                    <a:schemeClr val="bg1"/>
                  </a:solidFill>
                  <a:latin typeface="Verdana"/>
                </a:rPr>
                <a:t>C</a:t>
              </a:r>
              <a:r>
                <a:rPr lang="fr-BE" sz="700" kern="1200" dirty="0">
                  <a:solidFill>
                    <a:schemeClr val="bg1"/>
                  </a:solidFill>
                  <a:latin typeface="Verdana"/>
                  <a:ea typeface="+mn-ea"/>
                  <a:cs typeface="+mn-cs"/>
                </a:rPr>
                <a:t>ontexte</a:t>
              </a:r>
              <a:endParaRPr lang="fr-BE" sz="700" dirty="0">
                <a:solidFill>
                  <a:srgbClr val="FFFFFF"/>
                </a:solidFill>
              </a:endParaRPr>
            </a:p>
          </p:txBody>
        </p:sp>
      </p:grpSp>
      <p:grpSp>
        <p:nvGrpSpPr>
          <p:cNvPr id="19" name="Groupe 18">
            <a:extLst>
              <a:ext uri="{FF2B5EF4-FFF2-40B4-BE49-F238E27FC236}">
                <a16:creationId xmlns:a16="http://schemas.microsoft.com/office/drawing/2014/main" id="{CCCD5BBC-102A-4496-9E45-9DB17D59247E}"/>
              </a:ext>
            </a:extLst>
          </p:cNvPr>
          <p:cNvGrpSpPr/>
          <p:nvPr/>
        </p:nvGrpSpPr>
        <p:grpSpPr>
          <a:xfrm>
            <a:off x="5559" y="2356467"/>
            <a:ext cx="621070" cy="1180817"/>
            <a:chOff x="284843" y="1516010"/>
            <a:chExt cx="621070" cy="1180817"/>
          </a:xfrm>
        </p:grpSpPr>
        <p:sp>
          <p:nvSpPr>
            <p:cNvPr id="20" name="Flèche : chevron 19">
              <a:extLst>
                <a:ext uri="{FF2B5EF4-FFF2-40B4-BE49-F238E27FC236}">
                  <a16:creationId xmlns:a16="http://schemas.microsoft.com/office/drawing/2014/main" id="{88D68FB1-60AA-4462-92B0-3FFC6AFF1226}"/>
                </a:ext>
              </a:extLst>
            </p:cNvPr>
            <p:cNvSpPr/>
            <p:nvPr/>
          </p:nvSpPr>
          <p:spPr>
            <a:xfrm rot="5400000">
              <a:off x="4969" y="1795884"/>
              <a:ext cx="1180817" cy="621069"/>
            </a:xfrm>
            <a:prstGeom prst="chevron">
              <a:avLst/>
            </a:prstGeom>
          </p:spPr>
          <p:style>
            <a:lnRef idx="2">
              <a:schemeClr val="accent4">
                <a:hueOff val="-2976513"/>
                <a:satOff val="17933"/>
                <a:lumOff val="1437"/>
                <a:alphaOff val="0"/>
              </a:schemeClr>
            </a:lnRef>
            <a:fillRef idx="1">
              <a:schemeClr val="accent4">
                <a:hueOff val="-2976513"/>
                <a:satOff val="17933"/>
                <a:lumOff val="1437"/>
                <a:alphaOff val="0"/>
              </a:schemeClr>
            </a:fillRef>
            <a:effectRef idx="0">
              <a:schemeClr val="accent4">
                <a:hueOff val="-2976513"/>
                <a:satOff val="17933"/>
                <a:lumOff val="1437"/>
                <a:alphaOff val="0"/>
              </a:schemeClr>
            </a:effectRef>
            <a:fontRef idx="minor">
              <a:schemeClr val="lt1"/>
            </a:fontRef>
          </p:style>
        </p:sp>
        <p:sp>
          <p:nvSpPr>
            <p:cNvPr id="21" name="Flèche : chevron 10">
              <a:extLst>
                <a:ext uri="{FF2B5EF4-FFF2-40B4-BE49-F238E27FC236}">
                  <a16:creationId xmlns:a16="http://schemas.microsoft.com/office/drawing/2014/main" id="{5CC38971-9086-4AAB-B43F-09E48060471A}"/>
                </a:ext>
              </a:extLst>
            </p:cNvPr>
            <p:cNvSpPr txBox="1"/>
            <p:nvPr/>
          </p:nvSpPr>
          <p:spPr>
            <a:xfrm>
              <a:off x="284844" y="1826545"/>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fr-BE" sz="700" dirty="0">
                  <a:solidFill>
                    <a:schemeClr val="accent5">
                      <a:lumMod val="75000"/>
                    </a:schemeClr>
                  </a:solidFill>
                  <a:latin typeface="Verdana"/>
                </a:rPr>
                <a:t>14 propositions</a:t>
              </a:r>
            </a:p>
          </p:txBody>
        </p:sp>
      </p:grpSp>
      <p:grpSp>
        <p:nvGrpSpPr>
          <p:cNvPr id="24" name="Groupe 23">
            <a:extLst>
              <a:ext uri="{FF2B5EF4-FFF2-40B4-BE49-F238E27FC236}">
                <a16:creationId xmlns:a16="http://schemas.microsoft.com/office/drawing/2014/main" id="{CA25013B-A619-4096-AC51-978C57542C56}"/>
              </a:ext>
            </a:extLst>
          </p:cNvPr>
          <p:cNvGrpSpPr/>
          <p:nvPr/>
        </p:nvGrpSpPr>
        <p:grpSpPr>
          <a:xfrm>
            <a:off x="5559" y="3112922"/>
            <a:ext cx="621070" cy="1180817"/>
            <a:chOff x="284843" y="2272465"/>
            <a:chExt cx="621070" cy="1180817"/>
          </a:xfrm>
        </p:grpSpPr>
        <p:sp>
          <p:nvSpPr>
            <p:cNvPr id="25" name="Flèche : chevron 24">
              <a:extLst>
                <a:ext uri="{FF2B5EF4-FFF2-40B4-BE49-F238E27FC236}">
                  <a16:creationId xmlns:a16="http://schemas.microsoft.com/office/drawing/2014/main" id="{8B45909C-7EF1-4295-AA7C-EA88027515F1}"/>
                </a:ext>
              </a:extLst>
            </p:cNvPr>
            <p:cNvSpPr/>
            <p:nvPr/>
          </p:nvSpPr>
          <p:spPr>
            <a:xfrm rot="5400000">
              <a:off x="4969" y="2552339"/>
              <a:ext cx="1180817" cy="621069"/>
            </a:xfrm>
            <a:prstGeom prst="chevron">
              <a:avLst/>
            </a:prstGeom>
          </p:spPr>
          <p:style>
            <a:lnRef idx="2">
              <a:schemeClr val="accent4">
                <a:hueOff val="-4464770"/>
                <a:satOff val="26899"/>
                <a:lumOff val="2156"/>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sp>
        <p:sp>
          <p:nvSpPr>
            <p:cNvPr id="26" name="Flèche : chevron 13">
              <a:extLst>
                <a:ext uri="{FF2B5EF4-FFF2-40B4-BE49-F238E27FC236}">
                  <a16:creationId xmlns:a16="http://schemas.microsoft.com/office/drawing/2014/main" id="{EB0DFC2C-5945-4C1F-A50B-7412B927902F}"/>
                </a:ext>
              </a:extLst>
            </p:cNvPr>
            <p:cNvSpPr txBox="1"/>
            <p:nvPr/>
          </p:nvSpPr>
          <p:spPr>
            <a:xfrm>
              <a:off x="284844" y="2583000"/>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kern="1200" dirty="0">
                  <a:solidFill>
                    <a:schemeClr val="accent5"/>
                  </a:solidFill>
                  <a:latin typeface="Verdana"/>
                  <a:ea typeface="+mn-ea"/>
                  <a:cs typeface="+mn-cs"/>
                </a:rPr>
                <a:t>Com</a:t>
              </a:r>
            </a:p>
          </p:txBody>
        </p:sp>
      </p:grpSp>
    </p:spTree>
    <p:extLst>
      <p:ext uri="{BB962C8B-B14F-4D97-AF65-F5344CB8AC3E}">
        <p14:creationId xmlns:p14="http://schemas.microsoft.com/office/powerpoint/2010/main" val="40971799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818999DC-2368-4168-B2D4-B8258F0535E4}"/>
              </a:ext>
            </a:extLst>
          </p:cNvPr>
          <p:cNvSpPr>
            <a:spLocks noGrp="1"/>
          </p:cNvSpPr>
          <p:nvPr>
            <p:ph type="title"/>
          </p:nvPr>
        </p:nvSpPr>
        <p:spPr>
          <a:xfrm>
            <a:off x="802433" y="205979"/>
            <a:ext cx="7619869" cy="857250"/>
          </a:xfrm>
        </p:spPr>
        <p:txBody>
          <a:bodyPr>
            <a:normAutofit/>
          </a:bodyPr>
          <a:lstStyle/>
          <a:p>
            <a:r>
              <a:rPr lang="fr-BE" dirty="0"/>
              <a:t>Nouvelle version du Géoportail</a:t>
            </a:r>
            <a:endParaRPr lang="fr-FR" dirty="0"/>
          </a:p>
        </p:txBody>
      </p:sp>
      <p:pic>
        <p:nvPicPr>
          <p:cNvPr id="5" name="Image 4">
            <a:extLst>
              <a:ext uri="{FF2B5EF4-FFF2-40B4-BE49-F238E27FC236}">
                <a16:creationId xmlns:a16="http://schemas.microsoft.com/office/drawing/2014/main" id="{E8F54B79-F130-4D3E-9C34-AB94C9705430}"/>
              </a:ext>
            </a:extLst>
          </p:cNvPr>
          <p:cNvPicPr>
            <a:picLocks noChangeAspect="1"/>
          </p:cNvPicPr>
          <p:nvPr/>
        </p:nvPicPr>
        <p:blipFill rotWithShape="1">
          <a:blip r:embed="rId2"/>
          <a:srcRect l="42337" t="7338" r="28315" b="13616"/>
          <a:stretch/>
        </p:blipFill>
        <p:spPr>
          <a:xfrm>
            <a:off x="3364396" y="1063230"/>
            <a:ext cx="5277679" cy="3322984"/>
          </a:xfrm>
          <a:prstGeom prst="rect">
            <a:avLst/>
          </a:prstGeom>
        </p:spPr>
      </p:pic>
      <p:sp>
        <p:nvSpPr>
          <p:cNvPr id="6" name="Espace réservé du contenu 2">
            <a:extLst>
              <a:ext uri="{FF2B5EF4-FFF2-40B4-BE49-F238E27FC236}">
                <a16:creationId xmlns:a16="http://schemas.microsoft.com/office/drawing/2014/main" id="{14851A5A-C95D-494E-A2E8-949B60BC9070}"/>
              </a:ext>
            </a:extLst>
          </p:cNvPr>
          <p:cNvSpPr txBox="1">
            <a:spLocks/>
          </p:cNvSpPr>
          <p:nvPr/>
        </p:nvSpPr>
        <p:spPr>
          <a:xfrm>
            <a:off x="802433" y="1063231"/>
            <a:ext cx="2561963" cy="3364652"/>
          </a:xfrm>
          <a:prstGeom prst="rect">
            <a:avLst/>
          </a:prstGeom>
        </p:spPr>
        <p:txBody>
          <a:bodyPr vert="horz" lIns="68580" tIns="34290" rIns="68580" bIns="34290" rtlCol="0" anchor="b">
            <a:normAutofit lnSpcReduction="10000"/>
          </a:bodyPr>
          <a:lstStyle>
            <a:lvl1pPr marL="0" indent="0" algn="l" defTabSz="609585" rtl="0" eaLnBrk="1" latinLnBrk="0" hangingPunct="1">
              <a:spcBef>
                <a:spcPct val="20000"/>
              </a:spcBef>
              <a:buFont typeface="Arial"/>
              <a:buNone/>
              <a:defRPr sz="2667" kern="1200">
                <a:solidFill>
                  <a:schemeClr val="tx1">
                    <a:tint val="75000"/>
                  </a:schemeClr>
                </a:solidFill>
                <a:latin typeface="Arial"/>
                <a:ea typeface="+mn-ea"/>
                <a:cs typeface="Arial"/>
              </a:defRPr>
            </a:lvl1pPr>
            <a:lvl2pPr marL="609585" indent="0" algn="l" defTabSz="609585" rtl="0" eaLnBrk="1" latinLnBrk="0" hangingPunct="1">
              <a:spcBef>
                <a:spcPct val="20000"/>
              </a:spcBef>
              <a:buFont typeface="Arial"/>
              <a:buNone/>
              <a:defRPr sz="2400" kern="1200">
                <a:solidFill>
                  <a:schemeClr val="tx1">
                    <a:tint val="75000"/>
                  </a:schemeClr>
                </a:solidFill>
                <a:latin typeface="Arial"/>
                <a:ea typeface="+mn-ea"/>
                <a:cs typeface="Arial"/>
              </a:defRPr>
            </a:lvl2pPr>
            <a:lvl3pPr marL="1219170" indent="0" algn="l" defTabSz="609585" rtl="0" eaLnBrk="1" latinLnBrk="0" hangingPunct="1">
              <a:spcBef>
                <a:spcPct val="20000"/>
              </a:spcBef>
              <a:buFont typeface="Arial"/>
              <a:buNone/>
              <a:defRPr sz="2133" kern="1200">
                <a:solidFill>
                  <a:schemeClr val="tx1">
                    <a:tint val="75000"/>
                  </a:schemeClr>
                </a:solidFill>
                <a:latin typeface="Arial"/>
                <a:ea typeface="+mn-ea"/>
                <a:cs typeface="Arial"/>
              </a:defRPr>
            </a:lvl3pPr>
            <a:lvl4pPr marL="1828754" indent="0" algn="l" defTabSz="609585" rtl="0" eaLnBrk="1" latinLnBrk="0" hangingPunct="1">
              <a:spcBef>
                <a:spcPct val="20000"/>
              </a:spcBef>
              <a:buFont typeface="Arial"/>
              <a:buNone/>
              <a:defRPr sz="1867" kern="1200">
                <a:solidFill>
                  <a:schemeClr val="tx1">
                    <a:tint val="75000"/>
                  </a:schemeClr>
                </a:solidFill>
                <a:latin typeface="Arial"/>
                <a:ea typeface="+mn-ea"/>
                <a:cs typeface="Arial"/>
              </a:defRPr>
            </a:lvl4pPr>
            <a:lvl5pPr marL="2438339" indent="0" algn="l" defTabSz="609585" rtl="0" eaLnBrk="1" latinLnBrk="0" hangingPunct="1">
              <a:spcBef>
                <a:spcPct val="20000"/>
              </a:spcBef>
              <a:buFont typeface="Arial"/>
              <a:buNone/>
              <a:defRPr sz="1867" kern="1200">
                <a:solidFill>
                  <a:schemeClr val="tx1">
                    <a:tint val="75000"/>
                  </a:schemeClr>
                </a:solidFill>
                <a:latin typeface="Arial"/>
                <a:ea typeface="+mn-ea"/>
                <a:cs typeface="Arial"/>
              </a:defRPr>
            </a:lvl5pPr>
            <a:lvl6pPr marL="3047924" indent="0" algn="l" defTabSz="609585" rtl="0" eaLnBrk="1" latinLnBrk="0" hangingPunct="1">
              <a:spcBef>
                <a:spcPct val="20000"/>
              </a:spcBef>
              <a:buFont typeface="Arial"/>
              <a:buNone/>
              <a:defRPr sz="1867" kern="1200">
                <a:solidFill>
                  <a:schemeClr val="tx1">
                    <a:tint val="75000"/>
                  </a:schemeClr>
                </a:solidFill>
                <a:latin typeface="+mn-lt"/>
                <a:ea typeface="+mn-ea"/>
                <a:cs typeface="+mn-cs"/>
              </a:defRPr>
            </a:lvl6pPr>
            <a:lvl7pPr marL="3657509" indent="0" algn="l" defTabSz="609585" rtl="0" eaLnBrk="1" latinLnBrk="0" hangingPunct="1">
              <a:spcBef>
                <a:spcPct val="20000"/>
              </a:spcBef>
              <a:buFont typeface="Arial"/>
              <a:buNone/>
              <a:defRPr sz="1867" kern="1200">
                <a:solidFill>
                  <a:schemeClr val="tx1">
                    <a:tint val="75000"/>
                  </a:schemeClr>
                </a:solidFill>
                <a:latin typeface="+mn-lt"/>
                <a:ea typeface="+mn-ea"/>
                <a:cs typeface="+mn-cs"/>
              </a:defRPr>
            </a:lvl7pPr>
            <a:lvl8pPr marL="4267093" indent="0" algn="l" defTabSz="609585" rtl="0" eaLnBrk="1" latinLnBrk="0" hangingPunct="1">
              <a:spcBef>
                <a:spcPct val="20000"/>
              </a:spcBef>
              <a:buFont typeface="Arial"/>
              <a:buNone/>
              <a:defRPr sz="1867" kern="1200">
                <a:solidFill>
                  <a:schemeClr val="tx1">
                    <a:tint val="75000"/>
                  </a:schemeClr>
                </a:solidFill>
                <a:latin typeface="+mn-lt"/>
                <a:ea typeface="+mn-ea"/>
                <a:cs typeface="+mn-cs"/>
              </a:defRPr>
            </a:lvl8pPr>
            <a:lvl9pPr marL="4876678" indent="0" algn="l" defTabSz="609585" rtl="0" eaLnBrk="1" latinLnBrk="0" hangingPunct="1">
              <a:spcBef>
                <a:spcPct val="20000"/>
              </a:spcBef>
              <a:buFont typeface="Arial"/>
              <a:buNone/>
              <a:defRPr sz="1867" kern="1200">
                <a:solidFill>
                  <a:schemeClr val="tx1">
                    <a:tint val="75000"/>
                  </a:schemeClr>
                </a:solidFill>
                <a:latin typeface="+mn-lt"/>
                <a:ea typeface="+mn-ea"/>
                <a:cs typeface="+mn-cs"/>
              </a:defRPr>
            </a:lvl9pPr>
          </a:lstStyle>
          <a:p>
            <a:pPr marL="342900" indent="-342900">
              <a:buFontTx/>
              <a:buChar char="-"/>
            </a:pPr>
            <a:r>
              <a:rPr lang="fr-BE" sz="2000" dirty="0"/>
              <a:t>Version test</a:t>
            </a:r>
          </a:p>
          <a:p>
            <a:pPr marL="342900" indent="-342900">
              <a:buFontTx/>
              <a:buChar char="-"/>
            </a:pPr>
            <a:r>
              <a:rPr lang="fr-BE" sz="2000" dirty="0"/>
              <a:t>Même structuration des pages </a:t>
            </a:r>
          </a:p>
          <a:p>
            <a:pPr marL="800089" lvl="1" indent="-342900">
              <a:buFontTx/>
              <a:buChar char="-"/>
            </a:pPr>
            <a:r>
              <a:rPr lang="fr-BE" sz="1800" dirty="0"/>
              <a:t>GT </a:t>
            </a:r>
            <a:r>
              <a:rPr lang="fr-BE" sz="1800" dirty="0" err="1"/>
              <a:t>Cowal</a:t>
            </a:r>
            <a:endParaRPr lang="fr-BE" sz="1800" dirty="0"/>
          </a:p>
          <a:p>
            <a:pPr marL="800089" lvl="1" indent="-342900">
              <a:buFontTx/>
              <a:buChar char="-"/>
            </a:pPr>
            <a:r>
              <a:rPr lang="fr-BE" sz="1800" dirty="0"/>
              <a:t>Inventaire des projets</a:t>
            </a:r>
          </a:p>
          <a:p>
            <a:pPr marL="342900" indent="-342900">
              <a:buFontTx/>
              <a:buChar char="-"/>
            </a:pPr>
            <a:r>
              <a:rPr lang="fr-BE" sz="2000" dirty="0"/>
              <a:t>Présentation des nouveautés quand le site sera plus abouti</a:t>
            </a:r>
          </a:p>
        </p:txBody>
      </p:sp>
    </p:spTree>
    <p:extLst>
      <p:ext uri="{BB962C8B-B14F-4D97-AF65-F5344CB8AC3E}">
        <p14:creationId xmlns:p14="http://schemas.microsoft.com/office/powerpoint/2010/main" val="20541297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103FF2-1B62-4CFA-A312-69F7D52D771D}"/>
              </a:ext>
            </a:extLst>
          </p:cNvPr>
          <p:cNvSpPr>
            <a:spLocks noGrp="1"/>
          </p:cNvSpPr>
          <p:nvPr>
            <p:ph type="title"/>
          </p:nvPr>
        </p:nvSpPr>
        <p:spPr>
          <a:xfrm>
            <a:off x="802433" y="205979"/>
            <a:ext cx="7619869" cy="857250"/>
          </a:xfrm>
        </p:spPr>
        <p:txBody>
          <a:bodyPr>
            <a:normAutofit/>
          </a:bodyPr>
          <a:lstStyle/>
          <a:p>
            <a:r>
              <a:rPr lang="fr-BE" dirty="0"/>
              <a:t>Page inventaire des projets du GTCOWAL</a:t>
            </a:r>
            <a:endParaRPr lang="fr-FR" dirty="0"/>
          </a:p>
        </p:txBody>
      </p:sp>
      <p:pic>
        <p:nvPicPr>
          <p:cNvPr id="6" name="Image 5">
            <a:extLst>
              <a:ext uri="{FF2B5EF4-FFF2-40B4-BE49-F238E27FC236}">
                <a16:creationId xmlns:a16="http://schemas.microsoft.com/office/drawing/2014/main" id="{838DC9A3-133B-496A-B8CF-136ED8267D21}"/>
              </a:ext>
            </a:extLst>
          </p:cNvPr>
          <p:cNvPicPr>
            <a:picLocks noChangeAspect="1"/>
          </p:cNvPicPr>
          <p:nvPr/>
        </p:nvPicPr>
        <p:blipFill>
          <a:blip r:embed="rId2"/>
          <a:stretch>
            <a:fillRect/>
          </a:stretch>
        </p:blipFill>
        <p:spPr>
          <a:xfrm>
            <a:off x="3086101" y="926834"/>
            <a:ext cx="3314700" cy="3715200"/>
          </a:xfrm>
          <a:prstGeom prst="rect">
            <a:avLst/>
          </a:prstGeom>
        </p:spPr>
      </p:pic>
      <p:sp>
        <p:nvSpPr>
          <p:cNvPr id="7" name="Ellipse 6">
            <a:extLst>
              <a:ext uri="{FF2B5EF4-FFF2-40B4-BE49-F238E27FC236}">
                <a16:creationId xmlns:a16="http://schemas.microsoft.com/office/drawing/2014/main" id="{B2F9A642-FB38-4B09-B62C-E6CDB8414D8A}"/>
              </a:ext>
            </a:extLst>
          </p:cNvPr>
          <p:cNvSpPr/>
          <p:nvPr/>
        </p:nvSpPr>
        <p:spPr>
          <a:xfrm>
            <a:off x="4408695" y="2039301"/>
            <a:ext cx="341946" cy="147308"/>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350"/>
          </a:p>
        </p:txBody>
      </p:sp>
      <p:cxnSp>
        <p:nvCxnSpPr>
          <p:cNvPr id="9" name="Connecteur droit 8">
            <a:extLst>
              <a:ext uri="{FF2B5EF4-FFF2-40B4-BE49-F238E27FC236}">
                <a16:creationId xmlns:a16="http://schemas.microsoft.com/office/drawing/2014/main" id="{80137316-1611-4043-82AE-B7F69209B939}"/>
              </a:ext>
            </a:extLst>
          </p:cNvPr>
          <p:cNvCxnSpPr>
            <a:cxnSpLocks/>
            <a:stCxn id="7" idx="6"/>
          </p:cNvCxnSpPr>
          <p:nvPr/>
        </p:nvCxnSpPr>
        <p:spPr>
          <a:xfrm flipV="1">
            <a:off x="4750641" y="1784084"/>
            <a:ext cx="1902982" cy="328871"/>
          </a:xfrm>
          <a:prstGeom prst="line">
            <a:avLst/>
          </a:prstGeom>
          <a:ln/>
        </p:spPr>
        <p:style>
          <a:lnRef idx="1">
            <a:schemeClr val="accent2"/>
          </a:lnRef>
          <a:fillRef idx="0">
            <a:schemeClr val="accent2"/>
          </a:fillRef>
          <a:effectRef idx="0">
            <a:schemeClr val="accent2"/>
          </a:effectRef>
          <a:fontRef idx="minor">
            <a:schemeClr val="tx1"/>
          </a:fontRef>
        </p:style>
      </p:cxnSp>
      <p:sp>
        <p:nvSpPr>
          <p:cNvPr id="11" name="ZoneTexte 10">
            <a:extLst>
              <a:ext uri="{FF2B5EF4-FFF2-40B4-BE49-F238E27FC236}">
                <a16:creationId xmlns:a16="http://schemas.microsoft.com/office/drawing/2014/main" id="{67A36BEA-DC40-48F9-93F2-8C5ED17C260E}"/>
              </a:ext>
            </a:extLst>
          </p:cNvPr>
          <p:cNvSpPr txBox="1"/>
          <p:nvPr/>
        </p:nvSpPr>
        <p:spPr>
          <a:xfrm>
            <a:off x="6653623" y="1648127"/>
            <a:ext cx="1916606" cy="230832"/>
          </a:xfrm>
          <a:prstGeom prst="rect">
            <a:avLst/>
          </a:prstGeom>
          <a:noFill/>
        </p:spPr>
        <p:txBody>
          <a:bodyPr wrap="square" rtlCol="0">
            <a:spAutoFit/>
          </a:bodyPr>
          <a:lstStyle/>
          <a:p>
            <a:r>
              <a:rPr lang="fr-BE" sz="900" dirty="0"/>
              <a:t>Acronyme – Nom du projet</a:t>
            </a:r>
          </a:p>
        </p:txBody>
      </p:sp>
      <p:sp>
        <p:nvSpPr>
          <p:cNvPr id="12" name="Ellipse 11">
            <a:extLst>
              <a:ext uri="{FF2B5EF4-FFF2-40B4-BE49-F238E27FC236}">
                <a16:creationId xmlns:a16="http://schemas.microsoft.com/office/drawing/2014/main" id="{613A11EA-AFA1-458F-806D-00A4EF0F7880}"/>
              </a:ext>
            </a:extLst>
          </p:cNvPr>
          <p:cNvSpPr/>
          <p:nvPr/>
        </p:nvSpPr>
        <p:spPr>
          <a:xfrm>
            <a:off x="5590762" y="2039301"/>
            <a:ext cx="445187" cy="188843"/>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350"/>
          </a:p>
        </p:txBody>
      </p:sp>
      <p:cxnSp>
        <p:nvCxnSpPr>
          <p:cNvPr id="13" name="Connecteur droit 12">
            <a:extLst>
              <a:ext uri="{FF2B5EF4-FFF2-40B4-BE49-F238E27FC236}">
                <a16:creationId xmlns:a16="http://schemas.microsoft.com/office/drawing/2014/main" id="{8567D6F9-29B6-47B9-B721-0EEA42B4EE3A}"/>
              </a:ext>
            </a:extLst>
          </p:cNvPr>
          <p:cNvCxnSpPr>
            <a:cxnSpLocks/>
          </p:cNvCxnSpPr>
          <p:nvPr/>
        </p:nvCxnSpPr>
        <p:spPr>
          <a:xfrm>
            <a:off x="6035949" y="2133722"/>
            <a:ext cx="576799"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5" name="ZoneTexte 14">
            <a:extLst>
              <a:ext uri="{FF2B5EF4-FFF2-40B4-BE49-F238E27FC236}">
                <a16:creationId xmlns:a16="http://schemas.microsoft.com/office/drawing/2014/main" id="{9EB67297-F116-44C7-8B64-2E334218E646}"/>
              </a:ext>
            </a:extLst>
          </p:cNvPr>
          <p:cNvSpPr txBox="1"/>
          <p:nvPr/>
        </p:nvSpPr>
        <p:spPr>
          <a:xfrm>
            <a:off x="6689200" y="3629660"/>
            <a:ext cx="1916606" cy="230832"/>
          </a:xfrm>
          <a:prstGeom prst="rect">
            <a:avLst/>
          </a:prstGeom>
          <a:noFill/>
        </p:spPr>
        <p:txBody>
          <a:bodyPr wrap="square" rtlCol="0">
            <a:spAutoFit/>
          </a:bodyPr>
          <a:lstStyle/>
          <a:p>
            <a:r>
              <a:rPr lang="fr-BE" sz="900" dirty="0"/>
              <a:t>Logo organisme responsable</a:t>
            </a:r>
          </a:p>
        </p:txBody>
      </p:sp>
      <p:sp>
        <p:nvSpPr>
          <p:cNvPr id="16" name="Ellipse 15">
            <a:extLst>
              <a:ext uri="{FF2B5EF4-FFF2-40B4-BE49-F238E27FC236}">
                <a16:creationId xmlns:a16="http://schemas.microsoft.com/office/drawing/2014/main" id="{68A3D174-4B76-444F-B42D-8626063DA02C}"/>
              </a:ext>
            </a:extLst>
          </p:cNvPr>
          <p:cNvSpPr/>
          <p:nvPr/>
        </p:nvSpPr>
        <p:spPr>
          <a:xfrm>
            <a:off x="4248979" y="2211588"/>
            <a:ext cx="445187" cy="79354"/>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350"/>
          </a:p>
        </p:txBody>
      </p:sp>
      <p:cxnSp>
        <p:nvCxnSpPr>
          <p:cNvPr id="17" name="Connecteur droit 16">
            <a:extLst>
              <a:ext uri="{FF2B5EF4-FFF2-40B4-BE49-F238E27FC236}">
                <a16:creationId xmlns:a16="http://schemas.microsoft.com/office/drawing/2014/main" id="{FF3DE975-AD13-4F5C-A372-BBF6D5074A39}"/>
              </a:ext>
            </a:extLst>
          </p:cNvPr>
          <p:cNvCxnSpPr>
            <a:cxnSpLocks/>
            <a:endCxn id="16" idx="2"/>
          </p:cNvCxnSpPr>
          <p:nvPr/>
        </p:nvCxnSpPr>
        <p:spPr>
          <a:xfrm>
            <a:off x="3024787" y="1844076"/>
            <a:ext cx="1224191" cy="407189"/>
          </a:xfrm>
          <a:prstGeom prst="line">
            <a:avLst/>
          </a:prstGeom>
          <a:ln/>
        </p:spPr>
        <p:style>
          <a:lnRef idx="1">
            <a:schemeClr val="accent2"/>
          </a:lnRef>
          <a:fillRef idx="0">
            <a:schemeClr val="accent2"/>
          </a:fillRef>
          <a:effectRef idx="0">
            <a:schemeClr val="accent2"/>
          </a:effectRef>
          <a:fontRef idx="minor">
            <a:schemeClr val="tx1"/>
          </a:fontRef>
        </p:style>
      </p:cxnSp>
      <p:sp>
        <p:nvSpPr>
          <p:cNvPr id="20" name="ZoneTexte 19">
            <a:extLst>
              <a:ext uri="{FF2B5EF4-FFF2-40B4-BE49-F238E27FC236}">
                <a16:creationId xmlns:a16="http://schemas.microsoft.com/office/drawing/2014/main" id="{C88E49DB-DCC6-4FE9-92FD-6ADD90FF18D8}"/>
              </a:ext>
            </a:extLst>
          </p:cNvPr>
          <p:cNvSpPr txBox="1"/>
          <p:nvPr/>
        </p:nvSpPr>
        <p:spPr>
          <a:xfrm>
            <a:off x="1978217" y="1740201"/>
            <a:ext cx="1042029" cy="369332"/>
          </a:xfrm>
          <a:prstGeom prst="rect">
            <a:avLst/>
          </a:prstGeom>
          <a:noFill/>
        </p:spPr>
        <p:txBody>
          <a:bodyPr wrap="square" rtlCol="0">
            <a:spAutoFit/>
          </a:bodyPr>
          <a:lstStyle/>
          <a:p>
            <a:r>
              <a:rPr lang="fr-BE" sz="900" dirty="0"/>
              <a:t>Phrase introductive</a:t>
            </a:r>
          </a:p>
        </p:txBody>
      </p:sp>
      <p:sp>
        <p:nvSpPr>
          <p:cNvPr id="21" name="Ellipse 20">
            <a:extLst>
              <a:ext uri="{FF2B5EF4-FFF2-40B4-BE49-F238E27FC236}">
                <a16:creationId xmlns:a16="http://schemas.microsoft.com/office/drawing/2014/main" id="{EB65DE64-60F2-4C1A-833A-B8B630CAC61B}"/>
              </a:ext>
            </a:extLst>
          </p:cNvPr>
          <p:cNvSpPr/>
          <p:nvPr/>
        </p:nvSpPr>
        <p:spPr>
          <a:xfrm>
            <a:off x="5622555" y="3616035"/>
            <a:ext cx="363437" cy="262595"/>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350"/>
          </a:p>
        </p:txBody>
      </p:sp>
      <p:cxnSp>
        <p:nvCxnSpPr>
          <p:cNvPr id="22" name="Connecteur droit 21">
            <a:extLst>
              <a:ext uri="{FF2B5EF4-FFF2-40B4-BE49-F238E27FC236}">
                <a16:creationId xmlns:a16="http://schemas.microsoft.com/office/drawing/2014/main" id="{85169A6E-4D56-4543-A1DB-EC4E667BEF55}"/>
              </a:ext>
            </a:extLst>
          </p:cNvPr>
          <p:cNvCxnSpPr>
            <a:cxnSpLocks/>
            <a:stCxn id="21" idx="6"/>
            <a:endCxn id="15" idx="1"/>
          </p:cNvCxnSpPr>
          <p:nvPr/>
        </p:nvCxnSpPr>
        <p:spPr>
          <a:xfrm flipV="1">
            <a:off x="5985992" y="3745076"/>
            <a:ext cx="703208" cy="2257"/>
          </a:xfrm>
          <a:prstGeom prst="line">
            <a:avLst/>
          </a:prstGeom>
          <a:ln/>
        </p:spPr>
        <p:style>
          <a:lnRef idx="1">
            <a:schemeClr val="accent2"/>
          </a:lnRef>
          <a:fillRef idx="0">
            <a:schemeClr val="accent2"/>
          </a:fillRef>
          <a:effectRef idx="0">
            <a:schemeClr val="accent2"/>
          </a:effectRef>
          <a:fontRef idx="minor">
            <a:schemeClr val="tx1"/>
          </a:fontRef>
        </p:style>
      </p:cxnSp>
      <p:sp>
        <p:nvSpPr>
          <p:cNvPr id="24" name="ZoneTexte 23">
            <a:extLst>
              <a:ext uri="{FF2B5EF4-FFF2-40B4-BE49-F238E27FC236}">
                <a16:creationId xmlns:a16="http://schemas.microsoft.com/office/drawing/2014/main" id="{10DBF9ED-5327-4EA1-94CC-86FE552BE7A0}"/>
              </a:ext>
            </a:extLst>
          </p:cNvPr>
          <p:cNvSpPr txBox="1"/>
          <p:nvPr/>
        </p:nvSpPr>
        <p:spPr>
          <a:xfrm>
            <a:off x="6772465" y="2125626"/>
            <a:ext cx="1916606" cy="369332"/>
          </a:xfrm>
          <a:prstGeom prst="rect">
            <a:avLst/>
          </a:prstGeom>
          <a:noFill/>
        </p:spPr>
        <p:txBody>
          <a:bodyPr wrap="square" rtlCol="0">
            <a:spAutoFit/>
          </a:bodyPr>
          <a:lstStyle/>
          <a:p>
            <a:r>
              <a:rPr lang="fr-BE" sz="900" dirty="0"/>
              <a:t>Logo type de données (</a:t>
            </a:r>
            <a:r>
              <a:rPr lang="fr-BE" sz="900" dirty="0" err="1"/>
              <a:t>sat</a:t>
            </a:r>
            <a:r>
              <a:rPr lang="fr-BE" sz="900" dirty="0"/>
              <a:t>/drone/aérien/autres)</a:t>
            </a:r>
          </a:p>
        </p:txBody>
      </p:sp>
      <p:sp>
        <p:nvSpPr>
          <p:cNvPr id="28" name="Ellipse 27">
            <a:extLst>
              <a:ext uri="{FF2B5EF4-FFF2-40B4-BE49-F238E27FC236}">
                <a16:creationId xmlns:a16="http://schemas.microsoft.com/office/drawing/2014/main" id="{457D765A-A9C0-487A-A64B-9404D98C5FBB}"/>
              </a:ext>
            </a:extLst>
          </p:cNvPr>
          <p:cNvSpPr/>
          <p:nvPr/>
        </p:nvSpPr>
        <p:spPr>
          <a:xfrm>
            <a:off x="4269414" y="2024603"/>
            <a:ext cx="151950" cy="147308"/>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350"/>
          </a:p>
        </p:txBody>
      </p:sp>
      <p:cxnSp>
        <p:nvCxnSpPr>
          <p:cNvPr id="29" name="Connecteur droit 28">
            <a:extLst>
              <a:ext uri="{FF2B5EF4-FFF2-40B4-BE49-F238E27FC236}">
                <a16:creationId xmlns:a16="http://schemas.microsoft.com/office/drawing/2014/main" id="{16EDD9FB-EEB5-4AF0-8676-7C3E21815CA6}"/>
              </a:ext>
            </a:extLst>
          </p:cNvPr>
          <p:cNvCxnSpPr>
            <a:cxnSpLocks/>
            <a:stCxn id="28" idx="2"/>
            <a:endCxn id="33" idx="3"/>
          </p:cNvCxnSpPr>
          <p:nvPr/>
        </p:nvCxnSpPr>
        <p:spPr>
          <a:xfrm flipH="1" flipV="1">
            <a:off x="3024983" y="1691462"/>
            <a:ext cx="1244431" cy="406795"/>
          </a:xfrm>
          <a:prstGeom prst="line">
            <a:avLst/>
          </a:prstGeom>
          <a:ln/>
        </p:spPr>
        <p:style>
          <a:lnRef idx="1">
            <a:schemeClr val="accent2"/>
          </a:lnRef>
          <a:fillRef idx="0">
            <a:schemeClr val="accent2"/>
          </a:fillRef>
          <a:effectRef idx="0">
            <a:schemeClr val="accent2"/>
          </a:effectRef>
          <a:fontRef idx="minor">
            <a:schemeClr val="tx1"/>
          </a:fontRef>
        </p:style>
      </p:cxnSp>
      <p:sp>
        <p:nvSpPr>
          <p:cNvPr id="33" name="ZoneTexte 32">
            <a:extLst>
              <a:ext uri="{FF2B5EF4-FFF2-40B4-BE49-F238E27FC236}">
                <a16:creationId xmlns:a16="http://schemas.microsoft.com/office/drawing/2014/main" id="{27FDCA93-35D9-4697-B8FB-32B7E16B70F3}"/>
              </a:ext>
            </a:extLst>
          </p:cNvPr>
          <p:cNvSpPr txBox="1"/>
          <p:nvPr/>
        </p:nvSpPr>
        <p:spPr>
          <a:xfrm>
            <a:off x="1982954" y="1576046"/>
            <a:ext cx="1042029" cy="230832"/>
          </a:xfrm>
          <a:prstGeom prst="rect">
            <a:avLst/>
          </a:prstGeom>
          <a:noFill/>
        </p:spPr>
        <p:txBody>
          <a:bodyPr wrap="square" rtlCol="0">
            <a:spAutoFit/>
          </a:bodyPr>
          <a:lstStyle/>
          <a:p>
            <a:r>
              <a:rPr lang="fr-BE" sz="900" dirty="0"/>
              <a:t>Logo projet</a:t>
            </a:r>
          </a:p>
        </p:txBody>
      </p:sp>
      <p:sp>
        <p:nvSpPr>
          <p:cNvPr id="36" name="Ellipse 35">
            <a:extLst>
              <a:ext uri="{FF2B5EF4-FFF2-40B4-BE49-F238E27FC236}">
                <a16:creationId xmlns:a16="http://schemas.microsoft.com/office/drawing/2014/main" id="{B027B7E6-5B50-4ED3-966B-BE1A15D3F47D}"/>
              </a:ext>
            </a:extLst>
          </p:cNvPr>
          <p:cNvSpPr/>
          <p:nvPr/>
        </p:nvSpPr>
        <p:spPr>
          <a:xfrm>
            <a:off x="4248979" y="3783037"/>
            <a:ext cx="1587134" cy="262595"/>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350"/>
          </a:p>
        </p:txBody>
      </p:sp>
      <p:sp>
        <p:nvSpPr>
          <p:cNvPr id="37" name="ZoneTexte 36">
            <a:extLst>
              <a:ext uri="{FF2B5EF4-FFF2-40B4-BE49-F238E27FC236}">
                <a16:creationId xmlns:a16="http://schemas.microsoft.com/office/drawing/2014/main" id="{CCCB8CB2-E6FB-467F-AF2C-9479D7C391E9}"/>
              </a:ext>
            </a:extLst>
          </p:cNvPr>
          <p:cNvSpPr txBox="1"/>
          <p:nvPr/>
        </p:nvSpPr>
        <p:spPr>
          <a:xfrm>
            <a:off x="6689200" y="3810459"/>
            <a:ext cx="2189867" cy="369332"/>
          </a:xfrm>
          <a:prstGeom prst="rect">
            <a:avLst/>
          </a:prstGeom>
          <a:noFill/>
        </p:spPr>
        <p:txBody>
          <a:bodyPr wrap="square" rtlCol="0">
            <a:spAutoFit/>
          </a:bodyPr>
          <a:lstStyle/>
          <a:p>
            <a:r>
              <a:rPr lang="fr-BE" sz="900" dirty="0"/>
              <a:t>Thématiques + catégories: liste fixe éditable</a:t>
            </a:r>
          </a:p>
        </p:txBody>
      </p:sp>
      <p:cxnSp>
        <p:nvCxnSpPr>
          <p:cNvPr id="38" name="Connecteur droit 37">
            <a:extLst>
              <a:ext uri="{FF2B5EF4-FFF2-40B4-BE49-F238E27FC236}">
                <a16:creationId xmlns:a16="http://schemas.microsoft.com/office/drawing/2014/main" id="{15EA3D3C-92D9-4A92-9012-45E341DB1FBF}"/>
              </a:ext>
            </a:extLst>
          </p:cNvPr>
          <p:cNvCxnSpPr>
            <a:cxnSpLocks/>
            <a:stCxn id="36" idx="6"/>
            <a:endCxn id="37" idx="1"/>
          </p:cNvCxnSpPr>
          <p:nvPr/>
        </p:nvCxnSpPr>
        <p:spPr>
          <a:xfrm>
            <a:off x="5836113" y="3914335"/>
            <a:ext cx="853087" cy="80790"/>
          </a:xfrm>
          <a:prstGeom prst="line">
            <a:avLst/>
          </a:prstGeom>
          <a:ln/>
        </p:spPr>
        <p:style>
          <a:lnRef idx="1">
            <a:schemeClr val="accent2"/>
          </a:lnRef>
          <a:fillRef idx="0">
            <a:schemeClr val="accent2"/>
          </a:fillRef>
          <a:effectRef idx="0">
            <a:schemeClr val="accent2"/>
          </a:effectRef>
          <a:fontRef idx="minor">
            <a:schemeClr val="tx1"/>
          </a:fontRef>
        </p:style>
      </p:cxnSp>
      <p:sp>
        <p:nvSpPr>
          <p:cNvPr id="42" name="ZoneTexte 41">
            <a:extLst>
              <a:ext uri="{FF2B5EF4-FFF2-40B4-BE49-F238E27FC236}">
                <a16:creationId xmlns:a16="http://schemas.microsoft.com/office/drawing/2014/main" id="{CA8E36A1-2D26-47C3-B80F-287CBCC43D5F}"/>
              </a:ext>
            </a:extLst>
          </p:cNvPr>
          <p:cNvSpPr txBox="1"/>
          <p:nvPr/>
        </p:nvSpPr>
        <p:spPr>
          <a:xfrm>
            <a:off x="877837" y="1088884"/>
            <a:ext cx="1621394" cy="300082"/>
          </a:xfrm>
          <a:prstGeom prst="rect">
            <a:avLst/>
          </a:prstGeom>
          <a:noFill/>
        </p:spPr>
        <p:txBody>
          <a:bodyPr wrap="square" rtlCol="0">
            <a:spAutoFit/>
          </a:bodyPr>
          <a:lstStyle/>
          <a:p>
            <a:r>
              <a:rPr lang="fr-BE" sz="1350" b="1" dirty="0"/>
              <a:t>Version MINI</a:t>
            </a:r>
          </a:p>
        </p:txBody>
      </p:sp>
      <p:sp>
        <p:nvSpPr>
          <p:cNvPr id="43" name="Ellipse 42">
            <a:extLst>
              <a:ext uri="{FF2B5EF4-FFF2-40B4-BE49-F238E27FC236}">
                <a16:creationId xmlns:a16="http://schemas.microsoft.com/office/drawing/2014/main" id="{3DFDF289-66D9-44C9-9203-AA75E23D20F8}"/>
              </a:ext>
            </a:extLst>
          </p:cNvPr>
          <p:cNvSpPr/>
          <p:nvPr/>
        </p:nvSpPr>
        <p:spPr>
          <a:xfrm>
            <a:off x="3070195" y="2039300"/>
            <a:ext cx="832846" cy="1576735"/>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350"/>
          </a:p>
        </p:txBody>
      </p:sp>
      <p:cxnSp>
        <p:nvCxnSpPr>
          <p:cNvPr id="44" name="Connecteur droit 43">
            <a:extLst>
              <a:ext uri="{FF2B5EF4-FFF2-40B4-BE49-F238E27FC236}">
                <a16:creationId xmlns:a16="http://schemas.microsoft.com/office/drawing/2014/main" id="{EA6E9F3A-331A-4DA9-BAF3-DB3BE71B9F74}"/>
              </a:ext>
            </a:extLst>
          </p:cNvPr>
          <p:cNvCxnSpPr>
            <a:cxnSpLocks/>
            <a:endCxn id="43" idx="2"/>
          </p:cNvCxnSpPr>
          <p:nvPr/>
        </p:nvCxnSpPr>
        <p:spPr>
          <a:xfrm flipV="1">
            <a:off x="2556989" y="2827667"/>
            <a:ext cx="513206" cy="642209"/>
          </a:xfrm>
          <a:prstGeom prst="line">
            <a:avLst/>
          </a:prstGeom>
          <a:ln/>
        </p:spPr>
        <p:style>
          <a:lnRef idx="1">
            <a:schemeClr val="accent2"/>
          </a:lnRef>
          <a:fillRef idx="0">
            <a:schemeClr val="accent2"/>
          </a:fillRef>
          <a:effectRef idx="0">
            <a:schemeClr val="accent2"/>
          </a:effectRef>
          <a:fontRef idx="minor">
            <a:schemeClr val="tx1"/>
          </a:fontRef>
        </p:style>
      </p:cxnSp>
      <p:sp>
        <p:nvSpPr>
          <p:cNvPr id="48" name="ZoneTexte 47">
            <a:extLst>
              <a:ext uri="{FF2B5EF4-FFF2-40B4-BE49-F238E27FC236}">
                <a16:creationId xmlns:a16="http://schemas.microsoft.com/office/drawing/2014/main" id="{AFF7F35B-DA0F-4F67-8594-120BC55AF528}"/>
              </a:ext>
            </a:extLst>
          </p:cNvPr>
          <p:cNvSpPr txBox="1"/>
          <p:nvPr/>
        </p:nvSpPr>
        <p:spPr>
          <a:xfrm>
            <a:off x="1522573" y="3401912"/>
            <a:ext cx="1866648" cy="1615827"/>
          </a:xfrm>
          <a:prstGeom prst="rect">
            <a:avLst/>
          </a:prstGeom>
          <a:noFill/>
        </p:spPr>
        <p:txBody>
          <a:bodyPr wrap="square" rtlCol="0">
            <a:spAutoFit/>
          </a:bodyPr>
          <a:lstStyle/>
          <a:p>
            <a:r>
              <a:rPr lang="fr-BE" sz="900" b="1" u="sng" dirty="0"/>
              <a:t>Zone de recherche</a:t>
            </a:r>
          </a:p>
          <a:p>
            <a:pPr marL="128588" indent="-128588">
              <a:buFontTx/>
              <a:buChar char="-"/>
            </a:pPr>
            <a:r>
              <a:rPr lang="fr-BE" sz="900" b="1" dirty="0"/>
              <a:t>Libre</a:t>
            </a:r>
          </a:p>
          <a:p>
            <a:pPr marL="471488" lvl="1" indent="-128588">
              <a:buFontTx/>
              <a:buChar char="-"/>
            </a:pPr>
            <a:r>
              <a:rPr lang="fr-BE" sz="900" dirty="0"/>
              <a:t> Recherche</a:t>
            </a:r>
          </a:p>
          <a:p>
            <a:pPr marL="128588" indent="-128588">
              <a:buFontTx/>
              <a:buChar char="-"/>
            </a:pPr>
            <a:r>
              <a:rPr lang="fr-BE" sz="900" b="1" dirty="0"/>
              <a:t>Listes prédéfinies</a:t>
            </a:r>
          </a:p>
          <a:p>
            <a:pPr marL="471488" lvl="1" indent="-128588">
              <a:buFontTx/>
              <a:buChar char="-"/>
            </a:pPr>
            <a:r>
              <a:rPr lang="fr-BE" sz="900" dirty="0"/>
              <a:t>Thématiques (Et)</a:t>
            </a:r>
          </a:p>
          <a:p>
            <a:pPr marL="471488" lvl="1" indent="-128588">
              <a:buFontTx/>
              <a:buChar char="-"/>
            </a:pPr>
            <a:r>
              <a:rPr lang="fr-BE" sz="900" dirty="0"/>
              <a:t>Catégories (Et)</a:t>
            </a:r>
          </a:p>
          <a:p>
            <a:pPr marL="471488" lvl="1" indent="-128588">
              <a:buFontTx/>
              <a:buChar char="-"/>
            </a:pPr>
            <a:r>
              <a:rPr lang="fr-BE" sz="900" dirty="0"/>
              <a:t>Institutions (Et)</a:t>
            </a:r>
          </a:p>
          <a:p>
            <a:pPr marL="471488" lvl="1" indent="-128588">
              <a:buFontTx/>
              <a:buChar char="-"/>
            </a:pPr>
            <a:r>
              <a:rPr lang="fr-BE" sz="900" dirty="0"/>
              <a:t>Types de données (unique)</a:t>
            </a:r>
          </a:p>
          <a:p>
            <a:pPr marL="471488" lvl="1" indent="-128588">
              <a:buFontTx/>
              <a:buChar char="-"/>
            </a:pPr>
            <a:r>
              <a:rPr lang="fr-BE" sz="900" dirty="0"/>
              <a:t>Stade du projet (unique)</a:t>
            </a:r>
          </a:p>
          <a:p>
            <a:pPr marL="128588" indent="-128588">
              <a:buFontTx/>
              <a:buChar char="-"/>
            </a:pPr>
            <a:endParaRPr lang="fr-BE" sz="900" u="sng" dirty="0"/>
          </a:p>
        </p:txBody>
      </p:sp>
    </p:spTree>
    <p:extLst>
      <p:ext uri="{BB962C8B-B14F-4D97-AF65-F5344CB8AC3E}">
        <p14:creationId xmlns:p14="http://schemas.microsoft.com/office/powerpoint/2010/main" val="141153767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3D032E7-6114-4DE5-A445-EC5223590153}"/>
              </a:ext>
            </a:extLst>
          </p:cNvPr>
          <p:cNvPicPr>
            <a:picLocks noChangeAspect="1"/>
          </p:cNvPicPr>
          <p:nvPr/>
        </p:nvPicPr>
        <p:blipFill>
          <a:blip r:embed="rId2"/>
          <a:stretch>
            <a:fillRect/>
          </a:stretch>
        </p:blipFill>
        <p:spPr>
          <a:xfrm>
            <a:off x="3970756" y="872775"/>
            <a:ext cx="2741909" cy="3832670"/>
          </a:xfrm>
          <a:prstGeom prst="rect">
            <a:avLst/>
          </a:prstGeom>
        </p:spPr>
      </p:pic>
      <p:sp>
        <p:nvSpPr>
          <p:cNvPr id="2" name="Titre 1">
            <a:extLst>
              <a:ext uri="{FF2B5EF4-FFF2-40B4-BE49-F238E27FC236}">
                <a16:creationId xmlns:a16="http://schemas.microsoft.com/office/drawing/2014/main" id="{E6103FF2-1B62-4CFA-A312-69F7D52D771D}"/>
              </a:ext>
            </a:extLst>
          </p:cNvPr>
          <p:cNvSpPr>
            <a:spLocks noGrp="1"/>
          </p:cNvSpPr>
          <p:nvPr>
            <p:ph type="title"/>
          </p:nvPr>
        </p:nvSpPr>
        <p:spPr>
          <a:xfrm>
            <a:off x="802433" y="205979"/>
            <a:ext cx="7619869" cy="857250"/>
          </a:xfrm>
        </p:spPr>
        <p:txBody>
          <a:bodyPr>
            <a:normAutofit/>
          </a:bodyPr>
          <a:lstStyle/>
          <a:p>
            <a:r>
              <a:rPr lang="fr-BE" dirty="0"/>
              <a:t>Page inventaire des projets du GTCOWAL</a:t>
            </a:r>
            <a:endParaRPr lang="fr-FR" dirty="0"/>
          </a:p>
        </p:txBody>
      </p:sp>
      <p:sp>
        <p:nvSpPr>
          <p:cNvPr id="42" name="ZoneTexte 41">
            <a:extLst>
              <a:ext uri="{FF2B5EF4-FFF2-40B4-BE49-F238E27FC236}">
                <a16:creationId xmlns:a16="http://schemas.microsoft.com/office/drawing/2014/main" id="{CA8E36A1-2D26-47C3-B80F-287CBCC43D5F}"/>
              </a:ext>
            </a:extLst>
          </p:cNvPr>
          <p:cNvSpPr txBox="1"/>
          <p:nvPr/>
        </p:nvSpPr>
        <p:spPr>
          <a:xfrm>
            <a:off x="877837" y="1088884"/>
            <a:ext cx="1621394" cy="300082"/>
          </a:xfrm>
          <a:prstGeom prst="rect">
            <a:avLst/>
          </a:prstGeom>
          <a:noFill/>
        </p:spPr>
        <p:txBody>
          <a:bodyPr wrap="square" rtlCol="0">
            <a:spAutoFit/>
          </a:bodyPr>
          <a:lstStyle/>
          <a:p>
            <a:r>
              <a:rPr lang="fr-BE" sz="1350" b="1" dirty="0"/>
              <a:t>Version MAXI</a:t>
            </a:r>
          </a:p>
        </p:txBody>
      </p:sp>
      <p:sp>
        <p:nvSpPr>
          <p:cNvPr id="43" name="Ellipse 42">
            <a:extLst>
              <a:ext uri="{FF2B5EF4-FFF2-40B4-BE49-F238E27FC236}">
                <a16:creationId xmlns:a16="http://schemas.microsoft.com/office/drawing/2014/main" id="{3DFDF289-66D9-44C9-9203-AA75E23D20F8}"/>
              </a:ext>
            </a:extLst>
          </p:cNvPr>
          <p:cNvSpPr/>
          <p:nvPr/>
        </p:nvSpPr>
        <p:spPr>
          <a:xfrm>
            <a:off x="3883204" y="1365884"/>
            <a:ext cx="2552416" cy="1576735"/>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350"/>
          </a:p>
        </p:txBody>
      </p:sp>
      <p:cxnSp>
        <p:nvCxnSpPr>
          <p:cNvPr id="44" name="Connecteur droit 43">
            <a:extLst>
              <a:ext uri="{FF2B5EF4-FFF2-40B4-BE49-F238E27FC236}">
                <a16:creationId xmlns:a16="http://schemas.microsoft.com/office/drawing/2014/main" id="{EA6E9F3A-331A-4DA9-BAF3-DB3BE71B9F74}"/>
              </a:ext>
            </a:extLst>
          </p:cNvPr>
          <p:cNvCxnSpPr>
            <a:cxnSpLocks/>
            <a:stCxn id="31" idx="3"/>
            <a:endCxn id="43" idx="2"/>
          </p:cNvCxnSpPr>
          <p:nvPr/>
        </p:nvCxnSpPr>
        <p:spPr>
          <a:xfrm flipV="1">
            <a:off x="3047496" y="2154252"/>
            <a:ext cx="835708" cy="6648"/>
          </a:xfrm>
          <a:prstGeom prst="line">
            <a:avLst/>
          </a:prstGeom>
          <a:ln/>
        </p:spPr>
        <p:style>
          <a:lnRef idx="1">
            <a:schemeClr val="accent2"/>
          </a:lnRef>
          <a:fillRef idx="0">
            <a:schemeClr val="accent2"/>
          </a:fillRef>
          <a:effectRef idx="0">
            <a:schemeClr val="accent2"/>
          </a:effectRef>
          <a:fontRef idx="minor">
            <a:schemeClr val="tx1"/>
          </a:fontRef>
        </p:style>
      </p:cxnSp>
      <p:sp>
        <p:nvSpPr>
          <p:cNvPr id="31" name="ZoneTexte 30">
            <a:extLst>
              <a:ext uri="{FF2B5EF4-FFF2-40B4-BE49-F238E27FC236}">
                <a16:creationId xmlns:a16="http://schemas.microsoft.com/office/drawing/2014/main" id="{6CFCD83F-2C39-415F-8395-564D000D8ADF}"/>
              </a:ext>
            </a:extLst>
          </p:cNvPr>
          <p:cNvSpPr txBox="1"/>
          <p:nvPr/>
        </p:nvSpPr>
        <p:spPr>
          <a:xfrm>
            <a:off x="2525224" y="1976234"/>
            <a:ext cx="522272" cy="369332"/>
          </a:xfrm>
          <a:prstGeom prst="rect">
            <a:avLst/>
          </a:prstGeom>
          <a:noFill/>
        </p:spPr>
        <p:txBody>
          <a:bodyPr wrap="square" rtlCol="0">
            <a:spAutoFit/>
          </a:bodyPr>
          <a:lstStyle/>
          <a:p>
            <a:r>
              <a:rPr lang="fr-BE" sz="900" dirty="0"/>
              <a:t>Résumé</a:t>
            </a:r>
          </a:p>
        </p:txBody>
      </p:sp>
      <p:sp>
        <p:nvSpPr>
          <p:cNvPr id="34" name="Ellipse 33">
            <a:extLst>
              <a:ext uri="{FF2B5EF4-FFF2-40B4-BE49-F238E27FC236}">
                <a16:creationId xmlns:a16="http://schemas.microsoft.com/office/drawing/2014/main" id="{31F1A2AE-2C08-410F-B227-E560ADF61277}"/>
              </a:ext>
            </a:extLst>
          </p:cNvPr>
          <p:cNvSpPr/>
          <p:nvPr/>
        </p:nvSpPr>
        <p:spPr>
          <a:xfrm>
            <a:off x="4173334" y="2897619"/>
            <a:ext cx="599860" cy="558632"/>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350"/>
          </a:p>
        </p:txBody>
      </p:sp>
      <p:sp>
        <p:nvSpPr>
          <p:cNvPr id="35" name="ZoneTexte 34">
            <a:extLst>
              <a:ext uri="{FF2B5EF4-FFF2-40B4-BE49-F238E27FC236}">
                <a16:creationId xmlns:a16="http://schemas.microsoft.com/office/drawing/2014/main" id="{05023B18-4934-4E8E-93C0-98AF4D4DEFA9}"/>
              </a:ext>
            </a:extLst>
          </p:cNvPr>
          <p:cNvSpPr txBox="1"/>
          <p:nvPr/>
        </p:nvSpPr>
        <p:spPr>
          <a:xfrm>
            <a:off x="1621396" y="3026128"/>
            <a:ext cx="1668269" cy="784830"/>
          </a:xfrm>
          <a:prstGeom prst="rect">
            <a:avLst/>
          </a:prstGeom>
          <a:noFill/>
        </p:spPr>
        <p:txBody>
          <a:bodyPr wrap="square" rtlCol="0">
            <a:spAutoFit/>
          </a:bodyPr>
          <a:lstStyle/>
          <a:p>
            <a:pPr algn="r"/>
            <a:r>
              <a:rPr lang="fr-BE" sz="900" b="1" dirty="0"/>
              <a:t>Stade</a:t>
            </a:r>
          </a:p>
          <a:p>
            <a:pPr algn="r"/>
            <a:r>
              <a:rPr lang="fr-BE" sz="900" b="1" dirty="0"/>
              <a:t>Contact </a:t>
            </a:r>
            <a:r>
              <a:rPr lang="fr-BE" sz="900" dirty="0"/>
              <a:t>(email – générique de l’institution)</a:t>
            </a:r>
          </a:p>
          <a:p>
            <a:pPr algn="r"/>
            <a:r>
              <a:rPr lang="fr-BE" sz="900" b="1" dirty="0"/>
              <a:t>Fiche descriptive </a:t>
            </a:r>
            <a:r>
              <a:rPr lang="fr-BE" sz="900" dirty="0"/>
              <a:t>(lien vers page web ou </a:t>
            </a:r>
            <a:r>
              <a:rPr lang="fr-BE" sz="900" dirty="0" err="1"/>
              <a:t>pdf</a:t>
            </a:r>
            <a:r>
              <a:rPr lang="fr-BE" sz="900" dirty="0"/>
              <a:t>)</a:t>
            </a:r>
          </a:p>
        </p:txBody>
      </p:sp>
      <p:cxnSp>
        <p:nvCxnSpPr>
          <p:cNvPr id="40" name="Connecteur droit 39">
            <a:extLst>
              <a:ext uri="{FF2B5EF4-FFF2-40B4-BE49-F238E27FC236}">
                <a16:creationId xmlns:a16="http://schemas.microsoft.com/office/drawing/2014/main" id="{65F4CAF7-45A1-4162-A3BD-280C0C578C8E}"/>
              </a:ext>
            </a:extLst>
          </p:cNvPr>
          <p:cNvCxnSpPr>
            <a:cxnSpLocks/>
            <a:stCxn id="35" idx="3"/>
            <a:endCxn id="34" idx="2"/>
          </p:cNvCxnSpPr>
          <p:nvPr/>
        </p:nvCxnSpPr>
        <p:spPr>
          <a:xfrm flipV="1">
            <a:off x="3289665" y="3176935"/>
            <a:ext cx="883669" cy="241608"/>
          </a:xfrm>
          <a:prstGeom prst="line">
            <a:avLst/>
          </a:prstGeom>
          <a:ln/>
        </p:spPr>
        <p:style>
          <a:lnRef idx="1">
            <a:schemeClr val="accent2"/>
          </a:lnRef>
          <a:fillRef idx="0">
            <a:schemeClr val="accent2"/>
          </a:fillRef>
          <a:effectRef idx="0">
            <a:schemeClr val="accent2"/>
          </a:effectRef>
          <a:fontRef idx="minor">
            <a:schemeClr val="tx1"/>
          </a:fontRef>
        </p:style>
      </p:cxnSp>
      <p:sp>
        <p:nvSpPr>
          <p:cNvPr id="41" name="Ellipse 40">
            <a:extLst>
              <a:ext uri="{FF2B5EF4-FFF2-40B4-BE49-F238E27FC236}">
                <a16:creationId xmlns:a16="http://schemas.microsoft.com/office/drawing/2014/main" id="{4FF34F53-51E1-4260-9B7B-78397DDDBA92}"/>
              </a:ext>
            </a:extLst>
          </p:cNvPr>
          <p:cNvSpPr/>
          <p:nvPr/>
        </p:nvSpPr>
        <p:spPr>
          <a:xfrm>
            <a:off x="5257376" y="2942618"/>
            <a:ext cx="701363" cy="666796"/>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350"/>
          </a:p>
        </p:txBody>
      </p:sp>
      <p:cxnSp>
        <p:nvCxnSpPr>
          <p:cNvPr id="45" name="Connecteur droit 44">
            <a:extLst>
              <a:ext uri="{FF2B5EF4-FFF2-40B4-BE49-F238E27FC236}">
                <a16:creationId xmlns:a16="http://schemas.microsoft.com/office/drawing/2014/main" id="{76D0B4DF-E494-4AA9-9E50-F39053AD488D}"/>
              </a:ext>
            </a:extLst>
          </p:cNvPr>
          <p:cNvCxnSpPr>
            <a:cxnSpLocks/>
            <a:endCxn id="41" idx="6"/>
          </p:cNvCxnSpPr>
          <p:nvPr/>
        </p:nvCxnSpPr>
        <p:spPr>
          <a:xfrm flipH="1">
            <a:off x="5958739" y="3245273"/>
            <a:ext cx="1090013" cy="30743"/>
          </a:xfrm>
          <a:prstGeom prst="line">
            <a:avLst/>
          </a:prstGeom>
          <a:ln/>
        </p:spPr>
        <p:style>
          <a:lnRef idx="1">
            <a:schemeClr val="accent2"/>
          </a:lnRef>
          <a:fillRef idx="0">
            <a:schemeClr val="accent2"/>
          </a:fillRef>
          <a:effectRef idx="0">
            <a:schemeClr val="accent2"/>
          </a:effectRef>
          <a:fontRef idx="minor">
            <a:schemeClr val="tx1"/>
          </a:fontRef>
        </p:style>
      </p:cxnSp>
      <p:sp>
        <p:nvSpPr>
          <p:cNvPr id="46" name="ZoneTexte 45">
            <a:extLst>
              <a:ext uri="{FF2B5EF4-FFF2-40B4-BE49-F238E27FC236}">
                <a16:creationId xmlns:a16="http://schemas.microsoft.com/office/drawing/2014/main" id="{37A8D6D8-03DC-4078-A1EC-04996B9C5AF2}"/>
              </a:ext>
            </a:extLst>
          </p:cNvPr>
          <p:cNvSpPr txBox="1"/>
          <p:nvPr/>
        </p:nvSpPr>
        <p:spPr>
          <a:xfrm>
            <a:off x="7048752" y="3130002"/>
            <a:ext cx="1840067" cy="230832"/>
          </a:xfrm>
          <a:prstGeom prst="rect">
            <a:avLst/>
          </a:prstGeom>
          <a:noFill/>
        </p:spPr>
        <p:txBody>
          <a:bodyPr wrap="square" rtlCol="0">
            <a:spAutoFit/>
          </a:bodyPr>
          <a:lstStyle/>
          <a:p>
            <a:r>
              <a:rPr lang="fr-BE" sz="900" dirty="0"/>
              <a:t>Logos financeurs et partenaires</a:t>
            </a:r>
          </a:p>
        </p:txBody>
      </p:sp>
      <p:sp>
        <p:nvSpPr>
          <p:cNvPr id="47" name="Ellipse 46">
            <a:extLst>
              <a:ext uri="{FF2B5EF4-FFF2-40B4-BE49-F238E27FC236}">
                <a16:creationId xmlns:a16="http://schemas.microsoft.com/office/drawing/2014/main" id="{6AB25D78-699A-46C2-9521-EC4F4F279E9D}"/>
              </a:ext>
            </a:extLst>
          </p:cNvPr>
          <p:cNvSpPr/>
          <p:nvPr/>
        </p:nvSpPr>
        <p:spPr>
          <a:xfrm>
            <a:off x="4958380" y="3603930"/>
            <a:ext cx="701363" cy="666796"/>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350"/>
          </a:p>
        </p:txBody>
      </p:sp>
      <p:sp>
        <p:nvSpPr>
          <p:cNvPr id="49" name="ZoneTexte 48">
            <a:extLst>
              <a:ext uri="{FF2B5EF4-FFF2-40B4-BE49-F238E27FC236}">
                <a16:creationId xmlns:a16="http://schemas.microsoft.com/office/drawing/2014/main" id="{0DFDEA74-8B00-474F-9B51-58A0DD70D915}"/>
              </a:ext>
            </a:extLst>
          </p:cNvPr>
          <p:cNvSpPr txBox="1"/>
          <p:nvPr/>
        </p:nvSpPr>
        <p:spPr>
          <a:xfrm>
            <a:off x="7049503" y="3984599"/>
            <a:ext cx="1840067" cy="230832"/>
          </a:xfrm>
          <a:prstGeom prst="rect">
            <a:avLst/>
          </a:prstGeom>
          <a:noFill/>
        </p:spPr>
        <p:txBody>
          <a:bodyPr wrap="square" rtlCol="0">
            <a:spAutoFit/>
          </a:bodyPr>
          <a:lstStyle/>
          <a:p>
            <a:r>
              <a:rPr lang="fr-BE" sz="900" dirty="0"/>
              <a:t>Image du projet haute résolution</a:t>
            </a:r>
          </a:p>
        </p:txBody>
      </p:sp>
      <p:cxnSp>
        <p:nvCxnSpPr>
          <p:cNvPr id="50" name="Connecteur droit 49">
            <a:extLst>
              <a:ext uri="{FF2B5EF4-FFF2-40B4-BE49-F238E27FC236}">
                <a16:creationId xmlns:a16="http://schemas.microsoft.com/office/drawing/2014/main" id="{D4CF1F50-7E2B-4A05-95FF-CA3721A9C257}"/>
              </a:ext>
            </a:extLst>
          </p:cNvPr>
          <p:cNvCxnSpPr>
            <a:cxnSpLocks/>
            <a:stCxn id="49" idx="1"/>
            <a:endCxn id="47" idx="6"/>
          </p:cNvCxnSpPr>
          <p:nvPr/>
        </p:nvCxnSpPr>
        <p:spPr>
          <a:xfrm flipH="1" flipV="1">
            <a:off x="5659743" y="3937328"/>
            <a:ext cx="1389760" cy="162687"/>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1414603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213828A-DAF2-4965-8F10-81ACA9CF415E}"/>
              </a:ext>
            </a:extLst>
          </p:cNvPr>
          <p:cNvPicPr>
            <a:picLocks noChangeAspect="1"/>
          </p:cNvPicPr>
          <p:nvPr/>
        </p:nvPicPr>
        <p:blipFill>
          <a:blip r:embed="rId2"/>
          <a:stretch>
            <a:fillRect/>
          </a:stretch>
        </p:blipFill>
        <p:spPr>
          <a:xfrm>
            <a:off x="2813592" y="1413075"/>
            <a:ext cx="4505752" cy="1805516"/>
          </a:xfrm>
          <a:prstGeom prst="rect">
            <a:avLst/>
          </a:prstGeom>
        </p:spPr>
      </p:pic>
      <p:sp>
        <p:nvSpPr>
          <p:cNvPr id="2" name="Titre 1">
            <a:extLst>
              <a:ext uri="{FF2B5EF4-FFF2-40B4-BE49-F238E27FC236}">
                <a16:creationId xmlns:a16="http://schemas.microsoft.com/office/drawing/2014/main" id="{E6103FF2-1B62-4CFA-A312-69F7D52D771D}"/>
              </a:ext>
            </a:extLst>
          </p:cNvPr>
          <p:cNvSpPr>
            <a:spLocks noGrp="1"/>
          </p:cNvSpPr>
          <p:nvPr>
            <p:ph type="title"/>
          </p:nvPr>
        </p:nvSpPr>
        <p:spPr>
          <a:xfrm>
            <a:off x="802433" y="205979"/>
            <a:ext cx="7619869" cy="857250"/>
          </a:xfrm>
        </p:spPr>
        <p:txBody>
          <a:bodyPr>
            <a:normAutofit/>
          </a:bodyPr>
          <a:lstStyle/>
          <a:p>
            <a:r>
              <a:rPr lang="fr-BE" dirty="0"/>
              <a:t>Page inventaire des projets du GTCOWAL</a:t>
            </a:r>
            <a:endParaRPr lang="fr-FR" dirty="0"/>
          </a:p>
        </p:txBody>
      </p:sp>
      <p:sp>
        <p:nvSpPr>
          <p:cNvPr id="42" name="ZoneTexte 41">
            <a:extLst>
              <a:ext uri="{FF2B5EF4-FFF2-40B4-BE49-F238E27FC236}">
                <a16:creationId xmlns:a16="http://schemas.microsoft.com/office/drawing/2014/main" id="{CA8E36A1-2D26-47C3-B80F-287CBCC43D5F}"/>
              </a:ext>
            </a:extLst>
          </p:cNvPr>
          <p:cNvSpPr txBox="1"/>
          <p:nvPr/>
        </p:nvSpPr>
        <p:spPr>
          <a:xfrm>
            <a:off x="877837" y="1088884"/>
            <a:ext cx="1621394" cy="300082"/>
          </a:xfrm>
          <a:prstGeom prst="rect">
            <a:avLst/>
          </a:prstGeom>
          <a:noFill/>
        </p:spPr>
        <p:txBody>
          <a:bodyPr wrap="square" rtlCol="0">
            <a:spAutoFit/>
          </a:bodyPr>
          <a:lstStyle/>
          <a:p>
            <a:r>
              <a:rPr lang="fr-BE" sz="1350" b="1" dirty="0"/>
              <a:t>Bas de page</a:t>
            </a:r>
          </a:p>
        </p:txBody>
      </p:sp>
      <p:sp>
        <p:nvSpPr>
          <p:cNvPr id="43" name="Ellipse 42">
            <a:extLst>
              <a:ext uri="{FF2B5EF4-FFF2-40B4-BE49-F238E27FC236}">
                <a16:creationId xmlns:a16="http://schemas.microsoft.com/office/drawing/2014/main" id="{3DFDF289-66D9-44C9-9203-AA75E23D20F8}"/>
              </a:ext>
            </a:extLst>
          </p:cNvPr>
          <p:cNvSpPr/>
          <p:nvPr/>
        </p:nvSpPr>
        <p:spPr>
          <a:xfrm>
            <a:off x="2952120" y="2161859"/>
            <a:ext cx="2879452" cy="758469"/>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350"/>
          </a:p>
        </p:txBody>
      </p:sp>
      <p:cxnSp>
        <p:nvCxnSpPr>
          <p:cNvPr id="44" name="Connecteur droit 43">
            <a:extLst>
              <a:ext uri="{FF2B5EF4-FFF2-40B4-BE49-F238E27FC236}">
                <a16:creationId xmlns:a16="http://schemas.microsoft.com/office/drawing/2014/main" id="{EA6E9F3A-331A-4DA9-BAF3-DB3BE71B9F74}"/>
              </a:ext>
            </a:extLst>
          </p:cNvPr>
          <p:cNvCxnSpPr>
            <a:cxnSpLocks/>
            <a:endCxn id="43" idx="2"/>
          </p:cNvCxnSpPr>
          <p:nvPr/>
        </p:nvCxnSpPr>
        <p:spPr>
          <a:xfrm>
            <a:off x="2429822" y="2479781"/>
            <a:ext cx="522298" cy="61313"/>
          </a:xfrm>
          <a:prstGeom prst="line">
            <a:avLst/>
          </a:prstGeom>
          <a:ln/>
        </p:spPr>
        <p:style>
          <a:lnRef idx="1">
            <a:schemeClr val="accent2"/>
          </a:lnRef>
          <a:fillRef idx="0">
            <a:schemeClr val="accent2"/>
          </a:fillRef>
          <a:effectRef idx="0">
            <a:schemeClr val="accent2"/>
          </a:effectRef>
          <a:fontRef idx="minor">
            <a:schemeClr val="tx1"/>
          </a:fontRef>
        </p:style>
      </p:cxnSp>
      <p:sp>
        <p:nvSpPr>
          <p:cNvPr id="23" name="ZoneTexte 22">
            <a:extLst>
              <a:ext uri="{FF2B5EF4-FFF2-40B4-BE49-F238E27FC236}">
                <a16:creationId xmlns:a16="http://schemas.microsoft.com/office/drawing/2014/main" id="{64640ED3-F1DB-4DD9-A128-2657AE30640E}"/>
              </a:ext>
            </a:extLst>
          </p:cNvPr>
          <p:cNvSpPr txBox="1"/>
          <p:nvPr/>
        </p:nvSpPr>
        <p:spPr>
          <a:xfrm>
            <a:off x="808428" y="1639208"/>
            <a:ext cx="1621394" cy="2377574"/>
          </a:xfrm>
          <a:prstGeom prst="rect">
            <a:avLst/>
          </a:prstGeom>
          <a:noFill/>
        </p:spPr>
        <p:txBody>
          <a:bodyPr wrap="square" rtlCol="0">
            <a:spAutoFit/>
          </a:bodyPr>
          <a:lstStyle/>
          <a:p>
            <a:r>
              <a:rPr lang="fr-BE" sz="1350" b="1" dirty="0"/>
              <a:t>Formulaire</a:t>
            </a:r>
          </a:p>
          <a:p>
            <a:r>
              <a:rPr lang="fr-BE" sz="1350" dirty="0"/>
              <a:t>Tout partenaire (non « éditeur») peut soumettre un projet/produit</a:t>
            </a:r>
          </a:p>
          <a:p>
            <a:endParaRPr lang="fr-BE" sz="1350" dirty="0"/>
          </a:p>
          <a:p>
            <a:r>
              <a:rPr lang="fr-BE" sz="1350" dirty="0"/>
              <a:t>Formulaire à remplir</a:t>
            </a:r>
          </a:p>
          <a:p>
            <a:endParaRPr lang="fr-BE" sz="1350" dirty="0"/>
          </a:p>
          <a:p>
            <a:r>
              <a:rPr lang="fr-BE" sz="1350" dirty="0"/>
              <a:t>Validation par un éditeur avant publication</a:t>
            </a:r>
          </a:p>
        </p:txBody>
      </p:sp>
      <p:sp>
        <p:nvSpPr>
          <p:cNvPr id="25" name="ZoneTexte 24">
            <a:extLst>
              <a:ext uri="{FF2B5EF4-FFF2-40B4-BE49-F238E27FC236}">
                <a16:creationId xmlns:a16="http://schemas.microsoft.com/office/drawing/2014/main" id="{EA85E330-AC5A-4BAE-B35D-C73391D61C65}"/>
              </a:ext>
            </a:extLst>
          </p:cNvPr>
          <p:cNvSpPr txBox="1"/>
          <p:nvPr/>
        </p:nvSpPr>
        <p:spPr>
          <a:xfrm>
            <a:off x="2813592" y="3702520"/>
            <a:ext cx="4562165" cy="507831"/>
          </a:xfrm>
          <a:prstGeom prst="rect">
            <a:avLst/>
          </a:prstGeom>
          <a:noFill/>
        </p:spPr>
        <p:txBody>
          <a:bodyPr wrap="square" rtlCol="0">
            <a:spAutoFit/>
          </a:bodyPr>
          <a:lstStyle/>
          <a:p>
            <a:r>
              <a:rPr lang="fr-BE" sz="1350" b="1" dirty="0"/>
              <a:t>Mise à jour</a:t>
            </a:r>
            <a:r>
              <a:rPr lang="fr-BE" sz="1350" dirty="0"/>
              <a:t>: mail à une certaine fréquence (à définir – 6 mois ou 1 an) à chaque responsable de projet</a:t>
            </a:r>
          </a:p>
        </p:txBody>
      </p:sp>
    </p:spTree>
    <p:extLst>
      <p:ext uri="{BB962C8B-B14F-4D97-AF65-F5344CB8AC3E}">
        <p14:creationId xmlns:p14="http://schemas.microsoft.com/office/powerpoint/2010/main" val="24640388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9D1BF5E-F3C8-4F50-9622-52F1F46AF1FB}"/>
              </a:ext>
            </a:extLst>
          </p:cNvPr>
          <p:cNvSpPr txBox="1"/>
          <p:nvPr/>
        </p:nvSpPr>
        <p:spPr>
          <a:xfrm>
            <a:off x="2665141" y="1728438"/>
            <a:ext cx="4382430" cy="400110"/>
          </a:xfrm>
          <a:prstGeom prst="rect">
            <a:avLst/>
          </a:prstGeom>
          <a:noFill/>
        </p:spPr>
        <p:txBody>
          <a:bodyPr wrap="square" rtlCol="0">
            <a:spAutoFit/>
          </a:bodyPr>
          <a:lstStyle/>
          <a:p>
            <a:r>
              <a:rPr lang="fr-BE" sz="2000" dirty="0">
                <a:hlinkClick r:id="rId2"/>
              </a:rPr>
              <a:t>GT </a:t>
            </a:r>
            <a:r>
              <a:rPr lang="fr-BE" sz="2000" dirty="0" err="1">
                <a:hlinkClick r:id="rId2"/>
              </a:rPr>
              <a:t>CoWal</a:t>
            </a:r>
            <a:r>
              <a:rPr lang="fr-BE" sz="2000" dirty="0">
                <a:hlinkClick r:id="rId2"/>
              </a:rPr>
              <a:t> | Géoportail de la Wallonie</a:t>
            </a:r>
            <a:endParaRPr lang="fr-FR" sz="2000" dirty="0"/>
          </a:p>
        </p:txBody>
      </p:sp>
    </p:spTree>
    <p:extLst>
      <p:ext uri="{BB962C8B-B14F-4D97-AF65-F5344CB8AC3E}">
        <p14:creationId xmlns:p14="http://schemas.microsoft.com/office/powerpoint/2010/main" val="1875818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C6A016-974B-4FAC-B869-81A11F67ED4F}"/>
              </a:ext>
            </a:extLst>
          </p:cNvPr>
          <p:cNvPicPr>
            <a:picLocks noChangeAspect="1"/>
          </p:cNvPicPr>
          <p:nvPr/>
        </p:nvPicPr>
        <p:blipFill rotWithShape="1">
          <a:blip r:embed="rId2"/>
          <a:srcRect b="-84"/>
          <a:stretch/>
        </p:blipFill>
        <p:spPr>
          <a:xfrm>
            <a:off x="1" y="-1"/>
            <a:ext cx="7588331" cy="5196307"/>
          </a:xfrm>
          <a:prstGeom prst="rect">
            <a:avLst/>
          </a:prstGeom>
        </p:spPr>
      </p:pic>
      <p:sp>
        <p:nvSpPr>
          <p:cNvPr id="2" name="Titre 1">
            <a:extLst>
              <a:ext uri="{FF2B5EF4-FFF2-40B4-BE49-F238E27FC236}">
                <a16:creationId xmlns:a16="http://schemas.microsoft.com/office/drawing/2014/main" id="{B7B48F5E-4ECD-4F45-9C6C-75B1E144FB55}"/>
              </a:ext>
            </a:extLst>
          </p:cNvPr>
          <p:cNvSpPr>
            <a:spLocks noGrp="1"/>
          </p:cNvSpPr>
          <p:nvPr>
            <p:ph type="title"/>
          </p:nvPr>
        </p:nvSpPr>
        <p:spPr>
          <a:xfrm>
            <a:off x="7923677" y="2270314"/>
            <a:ext cx="1220322" cy="655676"/>
          </a:xfrm>
        </p:spPr>
        <p:txBody>
          <a:bodyPr vert="horz" lIns="68580" tIns="34290" rIns="68580" bIns="34290" rtlCol="0" anchor="b">
            <a:normAutofit/>
          </a:bodyPr>
          <a:lstStyle/>
          <a:p>
            <a:r>
              <a:rPr lang="en-US" sz="3000" dirty="0"/>
              <a:t>Gantt</a:t>
            </a:r>
          </a:p>
        </p:txBody>
      </p:sp>
      <p:sp>
        <p:nvSpPr>
          <p:cNvPr id="3" name="Espace réservé du contenu 2">
            <a:extLst>
              <a:ext uri="{FF2B5EF4-FFF2-40B4-BE49-F238E27FC236}">
                <a16:creationId xmlns:a16="http://schemas.microsoft.com/office/drawing/2014/main" id="{8E0CA0C2-6074-48B3-BFD9-FFDC219F0903}"/>
              </a:ext>
            </a:extLst>
          </p:cNvPr>
          <p:cNvSpPr>
            <a:spLocks noGrp="1"/>
          </p:cNvSpPr>
          <p:nvPr>
            <p:ph idx="1"/>
          </p:nvPr>
        </p:nvSpPr>
        <p:spPr>
          <a:xfrm>
            <a:off x="8092867" y="3214160"/>
            <a:ext cx="1051132" cy="512463"/>
          </a:xfrm>
        </p:spPr>
        <p:txBody>
          <a:bodyPr vert="horz" lIns="68580" tIns="34290" rIns="68580" bIns="34290" rtlCol="0">
            <a:normAutofit lnSpcReduction="10000"/>
          </a:bodyPr>
          <a:lstStyle/>
          <a:p>
            <a:pPr marL="0" indent="0">
              <a:buNone/>
            </a:pPr>
            <a:r>
              <a:rPr lang="fr-BE" sz="1500" dirty="0"/>
              <a:t>3 niveaux = 3 piliers</a:t>
            </a:r>
          </a:p>
        </p:txBody>
      </p:sp>
    </p:spTree>
    <p:extLst>
      <p:ext uri="{BB962C8B-B14F-4D97-AF65-F5344CB8AC3E}">
        <p14:creationId xmlns:p14="http://schemas.microsoft.com/office/powerpoint/2010/main" val="3822656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307D8A-05AB-4847-B016-D235D90B17B5}"/>
              </a:ext>
            </a:extLst>
          </p:cNvPr>
          <p:cNvSpPr>
            <a:spLocks noGrp="1"/>
          </p:cNvSpPr>
          <p:nvPr>
            <p:ph type="title"/>
          </p:nvPr>
        </p:nvSpPr>
        <p:spPr/>
        <p:txBody>
          <a:bodyPr>
            <a:normAutofit fontScale="90000"/>
          </a:bodyPr>
          <a:lstStyle/>
          <a:p>
            <a:r>
              <a:rPr lang="fr-BE" dirty="0"/>
              <a:t>Position Paper </a:t>
            </a:r>
            <a:r>
              <a:rPr lang="fr-BE" dirty="0">
                <a:sym typeface="Wingdings" panose="05000000000000000000" pitchFamily="2" charset="2"/>
              </a:rPr>
              <a:t></a:t>
            </a:r>
            <a:r>
              <a:rPr lang="fr-BE" dirty="0"/>
              <a:t> 14 recommandations</a:t>
            </a:r>
            <a:br>
              <a:rPr lang="fr-BE" dirty="0"/>
            </a:br>
            <a:r>
              <a:rPr lang="fr-BE" dirty="0"/>
              <a:t>= Des priorités pour les services publics</a:t>
            </a:r>
            <a:endParaRPr lang="fr-FR" dirty="0"/>
          </a:p>
        </p:txBody>
      </p:sp>
      <p:sp>
        <p:nvSpPr>
          <p:cNvPr id="23" name="Rectangle : avec coins supérieurs arrondis 22">
            <a:extLst>
              <a:ext uri="{FF2B5EF4-FFF2-40B4-BE49-F238E27FC236}">
                <a16:creationId xmlns:a16="http://schemas.microsoft.com/office/drawing/2014/main" id="{9D208FB0-058A-4335-A42E-53AEBFDAD692}"/>
              </a:ext>
            </a:extLst>
          </p:cNvPr>
          <p:cNvSpPr/>
          <p:nvPr/>
        </p:nvSpPr>
        <p:spPr>
          <a:xfrm rot="5400000">
            <a:off x="227242" y="1365352"/>
            <a:ext cx="870283" cy="2215"/>
          </a:xfrm>
          <a:prstGeom prst="round2SameRect">
            <a:avLst/>
          </a:pr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Rectangle : avec coins supérieurs arrondis 24">
            <a:extLst>
              <a:ext uri="{FF2B5EF4-FFF2-40B4-BE49-F238E27FC236}">
                <a16:creationId xmlns:a16="http://schemas.microsoft.com/office/drawing/2014/main" id="{4568FEE6-361F-42FF-B651-DE3699A38E0F}"/>
              </a:ext>
            </a:extLst>
          </p:cNvPr>
          <p:cNvSpPr/>
          <p:nvPr/>
        </p:nvSpPr>
        <p:spPr>
          <a:xfrm rot="5400000">
            <a:off x="231813" y="2121387"/>
            <a:ext cx="870283" cy="3054"/>
          </a:xfrm>
          <a:prstGeom prst="round2SameRect">
            <a:avLst/>
          </a:prstGeom>
          <a:no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7" name="Rectangle : avec coins supérieurs arrondis 26">
            <a:extLst>
              <a:ext uri="{FF2B5EF4-FFF2-40B4-BE49-F238E27FC236}">
                <a16:creationId xmlns:a16="http://schemas.microsoft.com/office/drawing/2014/main" id="{8AACCEE7-221F-4C91-8425-97A483A676E0}"/>
              </a:ext>
            </a:extLst>
          </p:cNvPr>
          <p:cNvSpPr/>
          <p:nvPr/>
        </p:nvSpPr>
        <p:spPr>
          <a:xfrm rot="5400000">
            <a:off x="219752" y="2878804"/>
            <a:ext cx="870283" cy="1130"/>
          </a:xfrm>
          <a:prstGeom prst="round2SameRect">
            <a:avLst/>
          </a:pr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9" name="Rectangle : avec coins supérieurs arrondis 28">
            <a:extLst>
              <a:ext uri="{FF2B5EF4-FFF2-40B4-BE49-F238E27FC236}">
                <a16:creationId xmlns:a16="http://schemas.microsoft.com/office/drawing/2014/main" id="{61C15B91-5886-49B4-A08F-A4691C6015AF}"/>
              </a:ext>
            </a:extLst>
          </p:cNvPr>
          <p:cNvSpPr/>
          <p:nvPr/>
        </p:nvSpPr>
        <p:spPr>
          <a:xfrm rot="5400000">
            <a:off x="231813" y="3634297"/>
            <a:ext cx="870283" cy="3054"/>
          </a:xfrm>
          <a:prstGeom prst="round2SameRect">
            <a:avLst/>
          </a:pr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aphicFrame>
        <p:nvGraphicFramePr>
          <p:cNvPr id="4" name="Tableau 4">
            <a:extLst>
              <a:ext uri="{FF2B5EF4-FFF2-40B4-BE49-F238E27FC236}">
                <a16:creationId xmlns:a16="http://schemas.microsoft.com/office/drawing/2014/main" id="{C965322A-FF7D-4A4A-8770-5D6FE4E0EDA9}"/>
              </a:ext>
            </a:extLst>
          </p:cNvPr>
          <p:cNvGraphicFramePr>
            <a:graphicFrameLocks noGrp="1"/>
          </p:cNvGraphicFramePr>
          <p:nvPr>
            <p:extLst>
              <p:ext uri="{D42A27DB-BD31-4B8C-83A1-F6EECF244321}">
                <p14:modId xmlns:p14="http://schemas.microsoft.com/office/powerpoint/2010/main" val="3601664217"/>
              </p:ext>
            </p:extLst>
          </p:nvPr>
        </p:nvGraphicFramePr>
        <p:xfrm>
          <a:off x="827491" y="1058248"/>
          <a:ext cx="8310950" cy="3997960"/>
        </p:xfrm>
        <a:graphic>
          <a:graphicData uri="http://schemas.openxmlformats.org/drawingml/2006/table">
            <a:tbl>
              <a:tblPr firstRow="1" bandRow="1">
                <a:tableStyleId>{5C22544A-7EE6-4342-B048-85BDC9FD1C3A}</a:tableStyleId>
              </a:tblPr>
              <a:tblGrid>
                <a:gridCol w="5417464">
                  <a:extLst>
                    <a:ext uri="{9D8B030D-6E8A-4147-A177-3AD203B41FA5}">
                      <a16:colId xmlns:a16="http://schemas.microsoft.com/office/drawing/2014/main" val="3771608762"/>
                    </a:ext>
                  </a:extLst>
                </a:gridCol>
                <a:gridCol w="2893486">
                  <a:extLst>
                    <a:ext uri="{9D8B030D-6E8A-4147-A177-3AD203B41FA5}">
                      <a16:colId xmlns:a16="http://schemas.microsoft.com/office/drawing/2014/main" val="2730279947"/>
                    </a:ext>
                  </a:extLst>
                </a:gridCol>
              </a:tblGrid>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dirty="0"/>
                        <a:t>Comité de rédaction : </a:t>
                      </a:r>
                      <a:r>
                        <a:rPr lang="fr-BE" sz="1200" b="0" dirty="0"/>
                        <a:t>Skywin/ ISSeP/ CRAW/ GTCOWAL/ 2 sociétés privées</a:t>
                      </a:r>
                    </a:p>
                  </a:txBody>
                  <a:tcPr/>
                </a:tc>
                <a:tc>
                  <a:txBody>
                    <a:bodyPr/>
                    <a:lstStyle/>
                    <a:p>
                      <a:r>
                        <a:rPr lang="fr-BE" sz="1200" dirty="0"/>
                        <a:t>GTCOWAL</a:t>
                      </a:r>
                      <a:endParaRPr lang="fr-FR" sz="1200" dirty="0"/>
                    </a:p>
                  </a:txBody>
                  <a:tcPr/>
                </a:tc>
                <a:extLst>
                  <a:ext uri="{0D108BD9-81ED-4DB2-BD59-A6C34878D82A}">
                    <a16:rowId xmlns:a16="http://schemas.microsoft.com/office/drawing/2014/main" val="801191702"/>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dirty="0"/>
                        <a:t>(1/2) </a:t>
                      </a:r>
                      <a:r>
                        <a:rPr lang="fr-BE" sz="1200" b="1" dirty="0"/>
                        <a:t>Institutionaliser</a:t>
                      </a:r>
                      <a:r>
                        <a:rPr lang="fr-BE" sz="1200" dirty="0"/>
                        <a:t> </a:t>
                      </a:r>
                      <a:r>
                        <a:rPr lang="fr-BE" sz="1200" b="1" dirty="0"/>
                        <a:t>GTCOWAL</a:t>
                      </a:r>
                      <a:r>
                        <a:rPr lang="fr-BE" sz="1200" dirty="0"/>
                        <a:t>, rôles du DGM et </a:t>
                      </a:r>
                      <a:br>
                        <a:rPr lang="fr-BE" sz="1200" dirty="0"/>
                      </a:br>
                      <a:r>
                        <a:rPr lang="fr-BE" sz="1200" dirty="0"/>
                        <a:t>de </a:t>
                      </a:r>
                      <a:r>
                        <a:rPr lang="fr-BE" sz="1200" dirty="0">
                          <a:solidFill>
                            <a:srgbClr val="FF0000"/>
                          </a:solidFill>
                        </a:rPr>
                        <a:t>l’écosystème</a:t>
                      </a:r>
                      <a:r>
                        <a:rPr lang="fr-BE" sz="1200" dirty="0"/>
                        <a:t> GTEO/GTCOWAL en relais  + </a:t>
                      </a:r>
                      <a:r>
                        <a:rPr lang="fr-BE" sz="1200" b="1" dirty="0">
                          <a:solidFill>
                            <a:srgbClr val="FF0000"/>
                          </a:solidFill>
                        </a:rPr>
                        <a:t>Pouvoirs Locaux</a:t>
                      </a:r>
                      <a:endParaRPr lang="fr-FR" sz="1200" b="1" dirty="0">
                        <a:solidFill>
                          <a:srgbClr val="FF0000"/>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dirty="0"/>
                        <a:t>Pilier 1 (mandat) et 2 (GTEO)</a:t>
                      </a:r>
                    </a:p>
                  </a:txBody>
                  <a:tcPr/>
                </a:tc>
                <a:extLst>
                  <a:ext uri="{0D108BD9-81ED-4DB2-BD59-A6C34878D82A}">
                    <a16:rowId xmlns:a16="http://schemas.microsoft.com/office/drawing/2014/main" val="1100409125"/>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dk1"/>
                          </a:solidFill>
                          <a:latin typeface="+mn-lt"/>
                          <a:ea typeface="+mn-ea"/>
                          <a:cs typeface="+mn-cs"/>
                        </a:rPr>
                        <a:t>(3/7) Inventaire des besoins (SPW et pouvoirs locaux) &gt; enquête en ligne (Elise Dion)</a:t>
                      </a:r>
                    </a:p>
                  </a:txBody>
                  <a:tcPr/>
                </a:tc>
                <a:tc>
                  <a:txBody>
                    <a:bodyPr/>
                    <a:lstStyle/>
                    <a:p>
                      <a:r>
                        <a:rPr lang="fr-BE" sz="1200" dirty="0"/>
                        <a:t>Pilier 2 : inventaires</a:t>
                      </a:r>
                      <a:endParaRPr lang="fr-FR" sz="1200" dirty="0"/>
                    </a:p>
                  </a:txBody>
                  <a:tcPr/>
                </a:tc>
                <a:extLst>
                  <a:ext uri="{0D108BD9-81ED-4DB2-BD59-A6C34878D82A}">
                    <a16:rowId xmlns:a16="http://schemas.microsoft.com/office/drawing/2014/main" val="2838593653"/>
                  </a:ext>
                </a:extLst>
              </a:tr>
              <a:tr h="370840">
                <a:tc>
                  <a:txBody>
                    <a:bodyPr/>
                    <a:lstStyle/>
                    <a:p>
                      <a:pPr marL="0" lvl="1" indent="0"/>
                      <a:r>
                        <a:rPr lang="fr-BE" sz="1200" b="0" dirty="0"/>
                        <a:t>(4/5) </a:t>
                      </a:r>
                      <a:r>
                        <a:rPr lang="fr-BE" sz="1200" b="1" dirty="0"/>
                        <a:t>Prototypes</a:t>
                      </a:r>
                      <a:r>
                        <a:rPr lang="fr-BE" sz="1200" dirty="0"/>
                        <a:t> de recherche &gt; fonctionnels validés &gt; Projet IA (Nicolas Simon)</a:t>
                      </a:r>
                      <a:endParaRPr lang="fr-BE" sz="1200" b="0" dirty="0"/>
                    </a:p>
                    <a:p>
                      <a:pPr lvl="2"/>
                      <a:r>
                        <a:rPr lang="fr-BE" sz="1100" dirty="0"/>
                        <a:t>couts-bénéfices / qualité / mutualisation</a:t>
                      </a:r>
                    </a:p>
                    <a:p>
                      <a:pPr lvl="2"/>
                      <a:r>
                        <a:rPr lang="fr-BE" sz="1100" dirty="0"/>
                        <a:t>synergies privés/public, copyrights </a:t>
                      </a:r>
                    </a:p>
                    <a:p>
                      <a:pPr lvl="2"/>
                      <a:r>
                        <a:rPr lang="fr-BE" sz="1100" dirty="0"/>
                        <a:t>accès aux données publiques / open source et open data</a:t>
                      </a:r>
                    </a:p>
                    <a:p>
                      <a:pPr lvl="2"/>
                      <a:r>
                        <a:rPr lang="fr-BE" sz="1100" dirty="0"/>
                        <a:t>adaptation des prototypes en cahiers de charge </a:t>
                      </a:r>
                    </a:p>
                  </a:txBody>
                  <a:tcPr/>
                </a:tc>
                <a:tc>
                  <a:txBody>
                    <a:bodyPr/>
                    <a:lstStyle/>
                    <a:p>
                      <a:r>
                        <a:rPr lang="fr-BE" sz="1200" dirty="0"/>
                        <a:t>Pilier 2 : schéma d’opérationnalisation </a:t>
                      </a:r>
                      <a:r>
                        <a:rPr lang="fr-BE" sz="1200" dirty="0" err="1"/>
                        <a:t>OpenAgro</a:t>
                      </a:r>
                      <a:r>
                        <a:rPr lang="fr-BE" sz="1200" dirty="0"/>
                        <a:t> (CRAW) /</a:t>
                      </a:r>
                      <a:endParaRPr lang="fr-FR" sz="1200" dirty="0"/>
                    </a:p>
                  </a:txBody>
                  <a:tcPr/>
                </a:tc>
                <a:extLst>
                  <a:ext uri="{0D108BD9-81ED-4DB2-BD59-A6C34878D82A}">
                    <a16:rowId xmlns:a16="http://schemas.microsoft.com/office/drawing/2014/main" val="1305414976"/>
                  </a:ext>
                </a:extLst>
              </a:tr>
              <a:tr h="370840">
                <a:tc>
                  <a:txBody>
                    <a:bodyPr/>
                    <a:lstStyle/>
                    <a:p>
                      <a:pPr marL="0" lvl="1" indent="0"/>
                      <a:r>
                        <a:rPr lang="fr-BE" sz="1200" b="0" dirty="0"/>
                        <a:t>(6/11) </a:t>
                      </a:r>
                      <a:r>
                        <a:rPr lang="fr-BE" sz="1200" dirty="0"/>
                        <a:t>Sensibiliser, </a:t>
                      </a:r>
                      <a:r>
                        <a:rPr lang="fr-BE" sz="1200" b="1" dirty="0"/>
                        <a:t>former</a:t>
                      </a:r>
                      <a:r>
                        <a:rPr lang="fr-BE" sz="1200" dirty="0"/>
                        <a:t> et promouvoir </a:t>
                      </a:r>
                      <a:r>
                        <a:rPr lang="fr-BE" sz="1200" b="0" dirty="0"/>
                        <a:t>« </a:t>
                      </a:r>
                      <a:r>
                        <a:rPr lang="fr-BE" sz="1200" b="1" dirty="0"/>
                        <a:t>écosystème dual</a:t>
                      </a:r>
                      <a:r>
                        <a:rPr lang="fr-BE" sz="1200" b="0" dirty="0"/>
                        <a:t> »  (Eric Hallot)</a:t>
                      </a:r>
                    </a:p>
                  </a:txBody>
                  <a:tcPr/>
                </a:tc>
                <a:tc>
                  <a:txBody>
                    <a:bodyPr/>
                    <a:lstStyle/>
                    <a:p>
                      <a:r>
                        <a:rPr lang="fr-BE" sz="1200" dirty="0"/>
                        <a:t>Pilier 2 : GTEO-GTCOWAL dans Géomatique</a:t>
                      </a:r>
                      <a:endParaRPr lang="fr-FR" sz="1200" dirty="0"/>
                    </a:p>
                  </a:txBody>
                  <a:tcPr/>
                </a:tc>
                <a:extLst>
                  <a:ext uri="{0D108BD9-81ED-4DB2-BD59-A6C34878D82A}">
                    <a16:rowId xmlns:a16="http://schemas.microsoft.com/office/drawing/2014/main" val="3505234708"/>
                  </a:ext>
                </a:extLst>
              </a:tr>
              <a:tr h="370840">
                <a:tc>
                  <a:txBody>
                    <a:bodyPr/>
                    <a:lstStyle/>
                    <a:p>
                      <a:pPr marL="0" lvl="1" indent="0"/>
                      <a:r>
                        <a:rPr lang="fr-BE" sz="1200" b="0" dirty="0"/>
                        <a:t>(9/14) Réseautage international </a:t>
                      </a:r>
                    </a:p>
                  </a:txBody>
                  <a:tcPr/>
                </a:tc>
                <a:tc>
                  <a:txBody>
                    <a:bodyPr/>
                    <a:lstStyle/>
                    <a:p>
                      <a:r>
                        <a:rPr lang="fr-BE" sz="1200" dirty="0"/>
                        <a:t>Pilier 3 : collaborations NEREUS / EO4GEO</a:t>
                      </a:r>
                      <a:endParaRPr lang="fr-FR" sz="1200" dirty="0"/>
                    </a:p>
                  </a:txBody>
                  <a:tcPr/>
                </a:tc>
                <a:extLst>
                  <a:ext uri="{0D108BD9-81ED-4DB2-BD59-A6C34878D82A}">
                    <a16:rowId xmlns:a16="http://schemas.microsoft.com/office/drawing/2014/main" val="3998552369"/>
                  </a:ext>
                </a:extLst>
              </a:tr>
              <a:tr h="370840">
                <a:tc>
                  <a:txBody>
                    <a:bodyPr/>
                    <a:lstStyle/>
                    <a:p>
                      <a:pPr marL="0" lvl="1" indent="0"/>
                      <a:r>
                        <a:rPr lang="fr-BE" sz="1200" b="0" dirty="0"/>
                        <a:t>(10) Supporter la télédétection dans les appels à projet Skywin</a:t>
                      </a:r>
                    </a:p>
                  </a:txBody>
                  <a:tcPr/>
                </a:tc>
                <a:tc>
                  <a:txBody>
                    <a:bodyPr/>
                    <a:lstStyle/>
                    <a:p>
                      <a:r>
                        <a:rPr lang="fr-BE" sz="1200" dirty="0"/>
                        <a:t>Pilier 1 : représentation de l’administration</a:t>
                      </a:r>
                      <a:endParaRPr lang="fr-FR" sz="1200" dirty="0"/>
                    </a:p>
                  </a:txBody>
                  <a:tcPr/>
                </a:tc>
                <a:extLst>
                  <a:ext uri="{0D108BD9-81ED-4DB2-BD59-A6C34878D82A}">
                    <a16:rowId xmlns:a16="http://schemas.microsoft.com/office/drawing/2014/main" val="1032546763"/>
                  </a:ext>
                </a:extLst>
              </a:tr>
              <a:tr h="370840">
                <a:tc>
                  <a:txBody>
                    <a:bodyPr/>
                    <a:lstStyle/>
                    <a:p>
                      <a:pPr marL="0" lvl="1" indent="0"/>
                      <a:r>
                        <a:rPr lang="fr-BE" sz="1200" b="0" dirty="0"/>
                        <a:t>(8/12) Renforcer les compétences scientifiques </a:t>
                      </a:r>
                    </a:p>
                  </a:txBody>
                  <a:tcPr/>
                </a:tc>
                <a:tc>
                  <a:txBody>
                    <a:bodyPr/>
                    <a:lstStyle/>
                    <a:p>
                      <a:r>
                        <a:rPr lang="fr-BE" sz="1200" dirty="0"/>
                        <a:t>Pilier 1 : partage des publications</a:t>
                      </a:r>
                    </a:p>
                  </a:txBody>
                  <a:tcPr/>
                </a:tc>
                <a:extLst>
                  <a:ext uri="{0D108BD9-81ED-4DB2-BD59-A6C34878D82A}">
                    <a16:rowId xmlns:a16="http://schemas.microsoft.com/office/drawing/2014/main" val="2180874847"/>
                  </a:ext>
                </a:extLst>
              </a:tr>
              <a:tr h="370840">
                <a:tc>
                  <a:txBody>
                    <a:bodyPr/>
                    <a:lstStyle/>
                    <a:p>
                      <a:pPr marL="0" lvl="1" indent="0"/>
                      <a:r>
                        <a:rPr lang="fr-BE" sz="1200" b="0" dirty="0"/>
                        <a:t>(13) Soutenir </a:t>
                      </a:r>
                      <a:r>
                        <a:rPr lang="fr-BE" sz="1200" b="1" dirty="0"/>
                        <a:t>secteur privé </a:t>
                      </a:r>
                      <a:r>
                        <a:rPr lang="fr-BE" sz="1200" b="0" dirty="0"/>
                        <a:t>: budget/organisation</a:t>
                      </a:r>
                      <a:endParaRPr lang="fr-BE" sz="1200" b="1" dirty="0"/>
                    </a:p>
                  </a:txBody>
                  <a:tcPr/>
                </a:tc>
                <a:tc>
                  <a:txBody>
                    <a:bodyPr/>
                    <a:lstStyle/>
                    <a:p>
                      <a:r>
                        <a:rPr lang="fr-BE" sz="1200" dirty="0"/>
                        <a:t>Pilier 2 : projets opérationnels</a:t>
                      </a:r>
                    </a:p>
                  </a:txBody>
                  <a:tcPr/>
                </a:tc>
                <a:extLst>
                  <a:ext uri="{0D108BD9-81ED-4DB2-BD59-A6C34878D82A}">
                    <a16:rowId xmlns:a16="http://schemas.microsoft.com/office/drawing/2014/main" val="1654562895"/>
                  </a:ext>
                </a:extLst>
              </a:tr>
            </a:tbl>
          </a:graphicData>
        </a:graphic>
      </p:graphicFrame>
      <p:grpSp>
        <p:nvGrpSpPr>
          <p:cNvPr id="21" name="Groupe 20">
            <a:extLst>
              <a:ext uri="{FF2B5EF4-FFF2-40B4-BE49-F238E27FC236}">
                <a16:creationId xmlns:a16="http://schemas.microsoft.com/office/drawing/2014/main" id="{0A88A13B-5D74-481E-B286-17C9A3F6E99D}"/>
              </a:ext>
            </a:extLst>
          </p:cNvPr>
          <p:cNvGrpSpPr/>
          <p:nvPr/>
        </p:nvGrpSpPr>
        <p:grpSpPr>
          <a:xfrm>
            <a:off x="9331" y="846659"/>
            <a:ext cx="621070" cy="1180817"/>
            <a:chOff x="284843" y="3101"/>
            <a:chExt cx="621070" cy="1180817"/>
          </a:xfrm>
        </p:grpSpPr>
        <p:sp>
          <p:nvSpPr>
            <p:cNvPr id="38" name="Flèche : chevron 37">
              <a:extLst>
                <a:ext uri="{FF2B5EF4-FFF2-40B4-BE49-F238E27FC236}">
                  <a16:creationId xmlns:a16="http://schemas.microsoft.com/office/drawing/2014/main" id="{5B2E8AC4-6904-42BA-9261-BC7AE6934FE5}"/>
                </a:ext>
              </a:extLst>
            </p:cNvPr>
            <p:cNvSpPr/>
            <p:nvPr/>
          </p:nvSpPr>
          <p:spPr>
            <a:xfrm rot="5400000">
              <a:off x="4969" y="282975"/>
              <a:ext cx="1180817" cy="621069"/>
            </a:xfrm>
            <a:prstGeom prst="chevron">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9" name="Flèche : chevron 4">
              <a:extLst>
                <a:ext uri="{FF2B5EF4-FFF2-40B4-BE49-F238E27FC236}">
                  <a16:creationId xmlns:a16="http://schemas.microsoft.com/office/drawing/2014/main" id="{BE4A4B50-C4F8-435C-A69E-DF35D6B3EBCE}"/>
                </a:ext>
              </a:extLst>
            </p:cNvPr>
            <p:cNvSpPr txBox="1"/>
            <p:nvPr/>
          </p:nvSpPr>
          <p:spPr>
            <a:xfrm>
              <a:off x="284844" y="313636"/>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kern="1200" dirty="0">
                  <a:solidFill>
                    <a:schemeClr val="accent4"/>
                  </a:solidFill>
                  <a:latin typeface="Verdana"/>
                  <a:ea typeface="+mn-ea"/>
                  <a:cs typeface="+mn-cs"/>
                </a:rPr>
                <a:t>Definitions</a:t>
              </a:r>
            </a:p>
          </p:txBody>
        </p:sp>
      </p:grpSp>
      <p:grpSp>
        <p:nvGrpSpPr>
          <p:cNvPr id="40" name="Groupe 39">
            <a:extLst>
              <a:ext uri="{FF2B5EF4-FFF2-40B4-BE49-F238E27FC236}">
                <a16:creationId xmlns:a16="http://schemas.microsoft.com/office/drawing/2014/main" id="{C0CA42F9-522B-4197-9FE9-D16FC913B549}"/>
              </a:ext>
            </a:extLst>
          </p:cNvPr>
          <p:cNvGrpSpPr/>
          <p:nvPr/>
        </p:nvGrpSpPr>
        <p:grpSpPr>
          <a:xfrm>
            <a:off x="9331" y="1603114"/>
            <a:ext cx="621070" cy="1180817"/>
            <a:chOff x="284843" y="759556"/>
            <a:chExt cx="621070" cy="1180817"/>
          </a:xfrm>
        </p:grpSpPr>
        <p:sp>
          <p:nvSpPr>
            <p:cNvPr id="41" name="Flèche : chevron 40">
              <a:extLst>
                <a:ext uri="{FF2B5EF4-FFF2-40B4-BE49-F238E27FC236}">
                  <a16:creationId xmlns:a16="http://schemas.microsoft.com/office/drawing/2014/main" id="{33415412-12F8-4252-B892-19A490FF1381}"/>
                </a:ext>
              </a:extLst>
            </p:cNvPr>
            <p:cNvSpPr/>
            <p:nvPr/>
          </p:nvSpPr>
          <p:spPr>
            <a:xfrm rot="5400000">
              <a:off x="4969" y="1039430"/>
              <a:ext cx="1180817" cy="621069"/>
            </a:xfrm>
            <a:prstGeom prst="chevron">
              <a:avLst/>
            </a:prstGeom>
          </p:spPr>
          <p:style>
            <a:lnRef idx="2">
              <a:schemeClr val="accent4">
                <a:hueOff val="-1488257"/>
                <a:satOff val="8966"/>
                <a:lumOff val="719"/>
                <a:alphaOff val="0"/>
              </a:schemeClr>
            </a:lnRef>
            <a:fillRef idx="1">
              <a:schemeClr val="accent4">
                <a:hueOff val="-1488257"/>
                <a:satOff val="8966"/>
                <a:lumOff val="719"/>
                <a:alphaOff val="0"/>
              </a:schemeClr>
            </a:fillRef>
            <a:effectRef idx="0">
              <a:schemeClr val="accent4">
                <a:hueOff val="-1488257"/>
                <a:satOff val="8966"/>
                <a:lumOff val="719"/>
                <a:alphaOff val="0"/>
              </a:schemeClr>
            </a:effectRef>
            <a:fontRef idx="minor">
              <a:schemeClr val="lt1"/>
            </a:fontRef>
          </p:style>
        </p:sp>
        <p:sp>
          <p:nvSpPr>
            <p:cNvPr id="42" name="Flèche : chevron 6">
              <a:extLst>
                <a:ext uri="{FF2B5EF4-FFF2-40B4-BE49-F238E27FC236}">
                  <a16:creationId xmlns:a16="http://schemas.microsoft.com/office/drawing/2014/main" id="{26969B4D-2291-49D8-A07F-FAB565659414}"/>
                </a:ext>
              </a:extLst>
            </p:cNvPr>
            <p:cNvSpPr txBox="1"/>
            <p:nvPr/>
          </p:nvSpPr>
          <p:spPr>
            <a:xfrm>
              <a:off x="284844" y="1070091"/>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dirty="0">
                  <a:solidFill>
                    <a:schemeClr val="tx2"/>
                  </a:solidFill>
                  <a:latin typeface="Verdana"/>
                </a:rPr>
                <a:t>C</a:t>
              </a:r>
              <a:r>
                <a:rPr lang="fr-BE" sz="700" kern="1200" dirty="0">
                  <a:solidFill>
                    <a:schemeClr val="tx2"/>
                  </a:solidFill>
                  <a:latin typeface="Verdana"/>
                  <a:ea typeface="+mn-ea"/>
                  <a:cs typeface="+mn-cs"/>
                </a:rPr>
                <a:t>ontexte</a:t>
              </a:r>
              <a:r>
                <a:rPr lang="fr-BE" sz="700" kern="1200" dirty="0">
                  <a:solidFill>
                    <a:schemeClr val="accent4"/>
                  </a:solidFill>
                  <a:latin typeface="Verdana"/>
                  <a:ea typeface="+mn-ea"/>
                  <a:cs typeface="+mn-cs"/>
                </a:rPr>
                <a:t> propositions</a:t>
              </a:r>
            </a:p>
          </p:txBody>
        </p:sp>
      </p:grpSp>
      <p:grpSp>
        <p:nvGrpSpPr>
          <p:cNvPr id="43" name="Groupe 42">
            <a:extLst>
              <a:ext uri="{FF2B5EF4-FFF2-40B4-BE49-F238E27FC236}">
                <a16:creationId xmlns:a16="http://schemas.microsoft.com/office/drawing/2014/main" id="{EEB44FCC-14DA-422E-A9F2-46A12C422773}"/>
              </a:ext>
            </a:extLst>
          </p:cNvPr>
          <p:cNvGrpSpPr/>
          <p:nvPr/>
        </p:nvGrpSpPr>
        <p:grpSpPr>
          <a:xfrm>
            <a:off x="9331" y="2359568"/>
            <a:ext cx="621070" cy="1180817"/>
            <a:chOff x="284843" y="1516010"/>
            <a:chExt cx="621070" cy="1180817"/>
          </a:xfrm>
        </p:grpSpPr>
        <p:sp>
          <p:nvSpPr>
            <p:cNvPr id="44" name="Flèche : chevron 43">
              <a:extLst>
                <a:ext uri="{FF2B5EF4-FFF2-40B4-BE49-F238E27FC236}">
                  <a16:creationId xmlns:a16="http://schemas.microsoft.com/office/drawing/2014/main" id="{E5C73471-90B4-479B-BA0D-4CAEDAD02724}"/>
                </a:ext>
              </a:extLst>
            </p:cNvPr>
            <p:cNvSpPr/>
            <p:nvPr/>
          </p:nvSpPr>
          <p:spPr>
            <a:xfrm rot="5400000">
              <a:off x="4969" y="1795884"/>
              <a:ext cx="1180817" cy="621069"/>
            </a:xfrm>
            <a:prstGeom prst="chevron">
              <a:avLst/>
            </a:prstGeom>
          </p:spPr>
          <p:style>
            <a:lnRef idx="2">
              <a:schemeClr val="accent4">
                <a:hueOff val="-2976513"/>
                <a:satOff val="17933"/>
                <a:lumOff val="1437"/>
                <a:alphaOff val="0"/>
              </a:schemeClr>
            </a:lnRef>
            <a:fillRef idx="1">
              <a:schemeClr val="accent4">
                <a:hueOff val="-2976513"/>
                <a:satOff val="17933"/>
                <a:lumOff val="1437"/>
                <a:alphaOff val="0"/>
              </a:schemeClr>
            </a:fillRef>
            <a:effectRef idx="0">
              <a:schemeClr val="accent4">
                <a:hueOff val="-2976513"/>
                <a:satOff val="17933"/>
                <a:lumOff val="1437"/>
                <a:alphaOff val="0"/>
              </a:schemeClr>
            </a:effectRef>
            <a:fontRef idx="minor">
              <a:schemeClr val="lt1"/>
            </a:fontRef>
          </p:style>
        </p:sp>
        <p:sp>
          <p:nvSpPr>
            <p:cNvPr id="45" name="Flèche : chevron 8">
              <a:extLst>
                <a:ext uri="{FF2B5EF4-FFF2-40B4-BE49-F238E27FC236}">
                  <a16:creationId xmlns:a16="http://schemas.microsoft.com/office/drawing/2014/main" id="{9E58B9C2-E6B3-4D63-89AD-993E8F0730A8}"/>
                </a:ext>
              </a:extLst>
            </p:cNvPr>
            <p:cNvSpPr txBox="1"/>
            <p:nvPr/>
          </p:nvSpPr>
          <p:spPr>
            <a:xfrm>
              <a:off x="284844" y="1826545"/>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kern="1200" dirty="0">
                  <a:solidFill>
                    <a:schemeClr val="accent5">
                      <a:lumMod val="75000"/>
                    </a:schemeClr>
                  </a:solidFill>
                  <a:latin typeface="+mn-lt"/>
                </a:rPr>
                <a:t>Stratégie </a:t>
              </a:r>
              <a:r>
                <a:rPr lang="fr-BE" sz="700" kern="1200" dirty="0">
                  <a:solidFill>
                    <a:schemeClr val="bg1"/>
                  </a:solidFill>
                  <a:latin typeface="+mn-lt"/>
                  <a:ea typeface="+mn-ea"/>
                  <a:cs typeface="+mn-cs"/>
                </a:rPr>
                <a:t>Objectifs</a:t>
              </a:r>
            </a:p>
          </p:txBody>
        </p:sp>
      </p:grpSp>
      <p:grpSp>
        <p:nvGrpSpPr>
          <p:cNvPr id="46" name="Groupe 45">
            <a:extLst>
              <a:ext uri="{FF2B5EF4-FFF2-40B4-BE49-F238E27FC236}">
                <a16:creationId xmlns:a16="http://schemas.microsoft.com/office/drawing/2014/main" id="{AB0D1522-2237-4036-BD8F-C8F6C28AF63B}"/>
              </a:ext>
            </a:extLst>
          </p:cNvPr>
          <p:cNvGrpSpPr/>
          <p:nvPr/>
        </p:nvGrpSpPr>
        <p:grpSpPr>
          <a:xfrm>
            <a:off x="9331" y="3116023"/>
            <a:ext cx="621070" cy="1180817"/>
            <a:chOff x="284843" y="2272465"/>
            <a:chExt cx="621070" cy="1180817"/>
          </a:xfrm>
        </p:grpSpPr>
        <p:sp>
          <p:nvSpPr>
            <p:cNvPr id="47" name="Flèche : chevron 46">
              <a:extLst>
                <a:ext uri="{FF2B5EF4-FFF2-40B4-BE49-F238E27FC236}">
                  <a16:creationId xmlns:a16="http://schemas.microsoft.com/office/drawing/2014/main" id="{133F4437-B0B0-4162-B91E-B2A9D4886046}"/>
                </a:ext>
              </a:extLst>
            </p:cNvPr>
            <p:cNvSpPr/>
            <p:nvPr/>
          </p:nvSpPr>
          <p:spPr>
            <a:xfrm rot="5400000">
              <a:off x="4969" y="2552339"/>
              <a:ext cx="1180817" cy="621069"/>
            </a:xfrm>
            <a:prstGeom prst="chevron">
              <a:avLst/>
            </a:prstGeom>
          </p:spPr>
          <p:style>
            <a:lnRef idx="2">
              <a:schemeClr val="accent4">
                <a:hueOff val="-4464770"/>
                <a:satOff val="26899"/>
                <a:lumOff val="2156"/>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sp>
        <p:sp>
          <p:nvSpPr>
            <p:cNvPr id="48" name="Flèche : chevron 10">
              <a:extLst>
                <a:ext uri="{FF2B5EF4-FFF2-40B4-BE49-F238E27FC236}">
                  <a16:creationId xmlns:a16="http://schemas.microsoft.com/office/drawing/2014/main" id="{E4CE3688-4E88-4834-A5F4-FF5156AE644D}"/>
                </a:ext>
              </a:extLst>
            </p:cNvPr>
            <p:cNvSpPr txBox="1"/>
            <p:nvPr/>
          </p:nvSpPr>
          <p:spPr>
            <a:xfrm>
              <a:off x="284844" y="2583000"/>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kern="1200" dirty="0">
                  <a:solidFill>
                    <a:schemeClr val="accent5"/>
                  </a:solidFill>
                  <a:latin typeface="Verdana"/>
                  <a:ea typeface="+mn-ea"/>
                  <a:cs typeface="+mn-cs"/>
                </a:rPr>
                <a:t>Pouvoirs Locaux</a:t>
              </a:r>
            </a:p>
          </p:txBody>
        </p:sp>
      </p:grpSp>
    </p:spTree>
    <p:extLst>
      <p:ext uri="{BB962C8B-B14F-4D97-AF65-F5344CB8AC3E}">
        <p14:creationId xmlns:p14="http://schemas.microsoft.com/office/powerpoint/2010/main" val="1193537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DB3876-A0BD-4DE7-83D6-E6F2E80EFA70}"/>
              </a:ext>
            </a:extLst>
          </p:cNvPr>
          <p:cNvSpPr>
            <a:spLocks noGrp="1"/>
          </p:cNvSpPr>
          <p:nvPr>
            <p:ph type="title"/>
          </p:nvPr>
        </p:nvSpPr>
        <p:spPr/>
        <p:txBody>
          <a:bodyPr/>
          <a:lstStyle/>
          <a:p>
            <a:r>
              <a:rPr lang="fr-BE" dirty="0"/>
              <a:t>Prototypes et opérationnalisation</a:t>
            </a:r>
            <a:endParaRPr lang="fr-FR" dirty="0"/>
          </a:p>
        </p:txBody>
      </p:sp>
      <p:pic>
        <p:nvPicPr>
          <p:cNvPr id="5" name="Image 4">
            <a:extLst>
              <a:ext uri="{FF2B5EF4-FFF2-40B4-BE49-F238E27FC236}">
                <a16:creationId xmlns:a16="http://schemas.microsoft.com/office/drawing/2014/main" id="{A1B3CDC6-89F9-4C74-955F-EC044B2168C3}"/>
              </a:ext>
            </a:extLst>
          </p:cNvPr>
          <p:cNvPicPr>
            <a:picLocks noChangeAspect="1"/>
          </p:cNvPicPr>
          <p:nvPr/>
        </p:nvPicPr>
        <p:blipFill>
          <a:blip r:embed="rId2"/>
          <a:stretch>
            <a:fillRect/>
          </a:stretch>
        </p:blipFill>
        <p:spPr>
          <a:xfrm>
            <a:off x="656678" y="1198573"/>
            <a:ext cx="7830643" cy="3229426"/>
          </a:xfrm>
          <a:prstGeom prst="rect">
            <a:avLst/>
          </a:prstGeom>
        </p:spPr>
      </p:pic>
      <p:grpSp>
        <p:nvGrpSpPr>
          <p:cNvPr id="4" name="Groupe 3">
            <a:extLst>
              <a:ext uri="{FF2B5EF4-FFF2-40B4-BE49-F238E27FC236}">
                <a16:creationId xmlns:a16="http://schemas.microsoft.com/office/drawing/2014/main" id="{1C95E9D8-5FC0-4D2C-9CD8-B89A493987F6}"/>
              </a:ext>
            </a:extLst>
          </p:cNvPr>
          <p:cNvGrpSpPr/>
          <p:nvPr/>
        </p:nvGrpSpPr>
        <p:grpSpPr>
          <a:xfrm>
            <a:off x="9331" y="846659"/>
            <a:ext cx="621070" cy="1180817"/>
            <a:chOff x="284843" y="3101"/>
            <a:chExt cx="621070" cy="1180817"/>
          </a:xfrm>
        </p:grpSpPr>
        <p:sp>
          <p:nvSpPr>
            <p:cNvPr id="6" name="Flèche : chevron 5">
              <a:extLst>
                <a:ext uri="{FF2B5EF4-FFF2-40B4-BE49-F238E27FC236}">
                  <a16:creationId xmlns:a16="http://schemas.microsoft.com/office/drawing/2014/main" id="{12728485-0A2A-4ACD-8E58-7F6DC797BE77}"/>
                </a:ext>
              </a:extLst>
            </p:cNvPr>
            <p:cNvSpPr/>
            <p:nvPr/>
          </p:nvSpPr>
          <p:spPr>
            <a:xfrm rot="5400000">
              <a:off x="4969" y="282975"/>
              <a:ext cx="1180817" cy="621069"/>
            </a:xfrm>
            <a:prstGeom prst="chevron">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Flèche : chevron 4">
              <a:extLst>
                <a:ext uri="{FF2B5EF4-FFF2-40B4-BE49-F238E27FC236}">
                  <a16:creationId xmlns:a16="http://schemas.microsoft.com/office/drawing/2014/main" id="{3F154A6C-7317-4DB2-817C-9FA09511C9C1}"/>
                </a:ext>
              </a:extLst>
            </p:cNvPr>
            <p:cNvSpPr txBox="1"/>
            <p:nvPr/>
          </p:nvSpPr>
          <p:spPr>
            <a:xfrm>
              <a:off x="284844" y="313636"/>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kern="1200" dirty="0">
                  <a:solidFill>
                    <a:schemeClr val="accent4"/>
                  </a:solidFill>
                  <a:latin typeface="Verdana"/>
                  <a:ea typeface="+mn-ea"/>
                  <a:cs typeface="+mn-cs"/>
                </a:rPr>
                <a:t>Definitions</a:t>
              </a:r>
            </a:p>
          </p:txBody>
        </p:sp>
      </p:grpSp>
      <p:grpSp>
        <p:nvGrpSpPr>
          <p:cNvPr id="8" name="Groupe 7">
            <a:extLst>
              <a:ext uri="{FF2B5EF4-FFF2-40B4-BE49-F238E27FC236}">
                <a16:creationId xmlns:a16="http://schemas.microsoft.com/office/drawing/2014/main" id="{396CCE00-7B8E-4AB9-BCEB-6D3C740F7B6B}"/>
              </a:ext>
            </a:extLst>
          </p:cNvPr>
          <p:cNvGrpSpPr/>
          <p:nvPr/>
        </p:nvGrpSpPr>
        <p:grpSpPr>
          <a:xfrm>
            <a:off x="9331" y="1603114"/>
            <a:ext cx="621070" cy="1180817"/>
            <a:chOff x="284843" y="759556"/>
            <a:chExt cx="621070" cy="1180817"/>
          </a:xfrm>
        </p:grpSpPr>
        <p:sp>
          <p:nvSpPr>
            <p:cNvPr id="9" name="Flèche : chevron 8">
              <a:extLst>
                <a:ext uri="{FF2B5EF4-FFF2-40B4-BE49-F238E27FC236}">
                  <a16:creationId xmlns:a16="http://schemas.microsoft.com/office/drawing/2014/main" id="{99ABFB46-34F7-4C25-9985-76DE451E7372}"/>
                </a:ext>
              </a:extLst>
            </p:cNvPr>
            <p:cNvSpPr/>
            <p:nvPr/>
          </p:nvSpPr>
          <p:spPr>
            <a:xfrm rot="5400000">
              <a:off x="4969" y="1039430"/>
              <a:ext cx="1180817" cy="621069"/>
            </a:xfrm>
            <a:prstGeom prst="chevron">
              <a:avLst/>
            </a:prstGeom>
          </p:spPr>
          <p:style>
            <a:lnRef idx="2">
              <a:schemeClr val="accent4">
                <a:hueOff val="-1488257"/>
                <a:satOff val="8966"/>
                <a:lumOff val="719"/>
                <a:alphaOff val="0"/>
              </a:schemeClr>
            </a:lnRef>
            <a:fillRef idx="1">
              <a:schemeClr val="accent4">
                <a:hueOff val="-1488257"/>
                <a:satOff val="8966"/>
                <a:lumOff val="719"/>
                <a:alphaOff val="0"/>
              </a:schemeClr>
            </a:fillRef>
            <a:effectRef idx="0">
              <a:schemeClr val="accent4">
                <a:hueOff val="-1488257"/>
                <a:satOff val="8966"/>
                <a:lumOff val="719"/>
                <a:alphaOff val="0"/>
              </a:schemeClr>
            </a:effectRef>
            <a:fontRef idx="minor">
              <a:schemeClr val="lt1"/>
            </a:fontRef>
          </p:style>
        </p:sp>
        <p:sp>
          <p:nvSpPr>
            <p:cNvPr id="10" name="Flèche : chevron 6">
              <a:extLst>
                <a:ext uri="{FF2B5EF4-FFF2-40B4-BE49-F238E27FC236}">
                  <a16:creationId xmlns:a16="http://schemas.microsoft.com/office/drawing/2014/main" id="{A1094C25-8199-4A56-BDBB-FC682E94C9C0}"/>
                </a:ext>
              </a:extLst>
            </p:cNvPr>
            <p:cNvSpPr txBox="1"/>
            <p:nvPr/>
          </p:nvSpPr>
          <p:spPr>
            <a:xfrm>
              <a:off x="284844" y="1070091"/>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dirty="0">
                  <a:solidFill>
                    <a:schemeClr val="tx2"/>
                  </a:solidFill>
                  <a:latin typeface="Verdana"/>
                </a:rPr>
                <a:t>C</a:t>
              </a:r>
              <a:r>
                <a:rPr lang="fr-BE" sz="700" kern="1200" dirty="0">
                  <a:solidFill>
                    <a:schemeClr val="tx2"/>
                  </a:solidFill>
                  <a:latin typeface="Verdana"/>
                  <a:ea typeface="+mn-ea"/>
                  <a:cs typeface="+mn-cs"/>
                </a:rPr>
                <a:t>ontexte</a:t>
              </a:r>
              <a:r>
                <a:rPr lang="fr-BE" sz="700" kern="1200" dirty="0">
                  <a:solidFill>
                    <a:schemeClr val="accent4"/>
                  </a:solidFill>
                  <a:latin typeface="Verdana"/>
                  <a:ea typeface="+mn-ea"/>
                  <a:cs typeface="+mn-cs"/>
                </a:rPr>
                <a:t> propositions</a:t>
              </a:r>
            </a:p>
          </p:txBody>
        </p:sp>
      </p:grpSp>
      <p:grpSp>
        <p:nvGrpSpPr>
          <p:cNvPr id="11" name="Groupe 10">
            <a:extLst>
              <a:ext uri="{FF2B5EF4-FFF2-40B4-BE49-F238E27FC236}">
                <a16:creationId xmlns:a16="http://schemas.microsoft.com/office/drawing/2014/main" id="{7FD50058-9A65-45A8-A33E-978225ECC3D0}"/>
              </a:ext>
            </a:extLst>
          </p:cNvPr>
          <p:cNvGrpSpPr/>
          <p:nvPr/>
        </p:nvGrpSpPr>
        <p:grpSpPr>
          <a:xfrm>
            <a:off x="9331" y="2359568"/>
            <a:ext cx="621070" cy="1180817"/>
            <a:chOff x="284843" y="1516010"/>
            <a:chExt cx="621070" cy="1180817"/>
          </a:xfrm>
        </p:grpSpPr>
        <p:sp>
          <p:nvSpPr>
            <p:cNvPr id="12" name="Flèche : chevron 11">
              <a:extLst>
                <a:ext uri="{FF2B5EF4-FFF2-40B4-BE49-F238E27FC236}">
                  <a16:creationId xmlns:a16="http://schemas.microsoft.com/office/drawing/2014/main" id="{FF5F6BA9-F6B4-4F1A-9D2B-B5F7B3F27580}"/>
                </a:ext>
              </a:extLst>
            </p:cNvPr>
            <p:cNvSpPr/>
            <p:nvPr/>
          </p:nvSpPr>
          <p:spPr>
            <a:xfrm rot="5400000">
              <a:off x="4969" y="1795884"/>
              <a:ext cx="1180817" cy="621069"/>
            </a:xfrm>
            <a:prstGeom prst="chevron">
              <a:avLst/>
            </a:prstGeom>
          </p:spPr>
          <p:style>
            <a:lnRef idx="2">
              <a:schemeClr val="accent4">
                <a:hueOff val="-2976513"/>
                <a:satOff val="17933"/>
                <a:lumOff val="1437"/>
                <a:alphaOff val="0"/>
              </a:schemeClr>
            </a:lnRef>
            <a:fillRef idx="1">
              <a:schemeClr val="accent4">
                <a:hueOff val="-2976513"/>
                <a:satOff val="17933"/>
                <a:lumOff val="1437"/>
                <a:alphaOff val="0"/>
              </a:schemeClr>
            </a:fillRef>
            <a:effectRef idx="0">
              <a:schemeClr val="accent4">
                <a:hueOff val="-2976513"/>
                <a:satOff val="17933"/>
                <a:lumOff val="1437"/>
                <a:alphaOff val="0"/>
              </a:schemeClr>
            </a:effectRef>
            <a:fontRef idx="minor">
              <a:schemeClr val="lt1"/>
            </a:fontRef>
          </p:style>
        </p:sp>
        <p:sp>
          <p:nvSpPr>
            <p:cNvPr id="13" name="Flèche : chevron 8">
              <a:extLst>
                <a:ext uri="{FF2B5EF4-FFF2-40B4-BE49-F238E27FC236}">
                  <a16:creationId xmlns:a16="http://schemas.microsoft.com/office/drawing/2014/main" id="{68A9E967-A80E-4B69-B269-CB3BF68154A3}"/>
                </a:ext>
              </a:extLst>
            </p:cNvPr>
            <p:cNvSpPr txBox="1"/>
            <p:nvPr/>
          </p:nvSpPr>
          <p:spPr>
            <a:xfrm>
              <a:off x="284844" y="1826545"/>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kern="1200" dirty="0">
                  <a:solidFill>
                    <a:schemeClr val="accent5">
                      <a:lumMod val="75000"/>
                    </a:schemeClr>
                  </a:solidFill>
                  <a:latin typeface="+mn-lt"/>
                </a:rPr>
                <a:t>Stratégie </a:t>
              </a:r>
              <a:r>
                <a:rPr lang="fr-BE" sz="700" kern="1200" dirty="0">
                  <a:solidFill>
                    <a:schemeClr val="bg1"/>
                  </a:solidFill>
                  <a:latin typeface="+mn-lt"/>
                  <a:ea typeface="+mn-ea"/>
                  <a:cs typeface="+mn-cs"/>
                </a:rPr>
                <a:t>Objectifs</a:t>
              </a:r>
            </a:p>
          </p:txBody>
        </p:sp>
      </p:grpSp>
      <p:grpSp>
        <p:nvGrpSpPr>
          <p:cNvPr id="14" name="Groupe 13">
            <a:extLst>
              <a:ext uri="{FF2B5EF4-FFF2-40B4-BE49-F238E27FC236}">
                <a16:creationId xmlns:a16="http://schemas.microsoft.com/office/drawing/2014/main" id="{849346AD-F29E-433D-8600-81A6AF6189A7}"/>
              </a:ext>
            </a:extLst>
          </p:cNvPr>
          <p:cNvGrpSpPr/>
          <p:nvPr/>
        </p:nvGrpSpPr>
        <p:grpSpPr>
          <a:xfrm>
            <a:off x="9331" y="3116023"/>
            <a:ext cx="621070" cy="1180817"/>
            <a:chOff x="284843" y="2272465"/>
            <a:chExt cx="621070" cy="1180817"/>
          </a:xfrm>
        </p:grpSpPr>
        <p:sp>
          <p:nvSpPr>
            <p:cNvPr id="15" name="Flèche : chevron 14">
              <a:extLst>
                <a:ext uri="{FF2B5EF4-FFF2-40B4-BE49-F238E27FC236}">
                  <a16:creationId xmlns:a16="http://schemas.microsoft.com/office/drawing/2014/main" id="{0C7BF9B4-CDB9-49EB-B534-31252C64D40F}"/>
                </a:ext>
              </a:extLst>
            </p:cNvPr>
            <p:cNvSpPr/>
            <p:nvPr/>
          </p:nvSpPr>
          <p:spPr>
            <a:xfrm rot="5400000">
              <a:off x="4969" y="2552339"/>
              <a:ext cx="1180817" cy="621069"/>
            </a:xfrm>
            <a:prstGeom prst="chevron">
              <a:avLst/>
            </a:prstGeom>
          </p:spPr>
          <p:style>
            <a:lnRef idx="2">
              <a:schemeClr val="accent4">
                <a:hueOff val="-4464770"/>
                <a:satOff val="26899"/>
                <a:lumOff val="2156"/>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sp>
        <p:sp>
          <p:nvSpPr>
            <p:cNvPr id="16" name="Flèche : chevron 10">
              <a:extLst>
                <a:ext uri="{FF2B5EF4-FFF2-40B4-BE49-F238E27FC236}">
                  <a16:creationId xmlns:a16="http://schemas.microsoft.com/office/drawing/2014/main" id="{C6C51CA9-D304-42B7-8054-4552349FD833}"/>
                </a:ext>
              </a:extLst>
            </p:cNvPr>
            <p:cNvSpPr txBox="1"/>
            <p:nvPr/>
          </p:nvSpPr>
          <p:spPr>
            <a:xfrm>
              <a:off x="284844" y="2583000"/>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kern="1200" dirty="0">
                  <a:solidFill>
                    <a:schemeClr val="accent5"/>
                  </a:solidFill>
                  <a:latin typeface="Verdana"/>
                  <a:ea typeface="+mn-ea"/>
                  <a:cs typeface="+mn-cs"/>
                </a:rPr>
                <a:t>Pouvoirs Locaux</a:t>
              </a:r>
            </a:p>
          </p:txBody>
        </p:sp>
      </p:grpSp>
    </p:spTree>
    <p:extLst>
      <p:ext uri="{BB962C8B-B14F-4D97-AF65-F5344CB8AC3E}">
        <p14:creationId xmlns:p14="http://schemas.microsoft.com/office/powerpoint/2010/main" val="1020473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CE4BDE-B2AA-4EDA-A777-6174B220AAF1}"/>
              </a:ext>
            </a:extLst>
          </p:cNvPr>
          <p:cNvSpPr>
            <a:spLocks noGrp="1"/>
          </p:cNvSpPr>
          <p:nvPr>
            <p:ph type="title"/>
          </p:nvPr>
        </p:nvSpPr>
        <p:spPr/>
        <p:txBody>
          <a:bodyPr/>
          <a:lstStyle/>
          <a:p>
            <a:r>
              <a:rPr lang="fr-BE" dirty="0"/>
              <a:t>Exemples de projets présentés/ discutés</a:t>
            </a:r>
            <a:endParaRPr lang="fr-FR" dirty="0"/>
          </a:p>
        </p:txBody>
      </p:sp>
      <p:sp>
        <p:nvSpPr>
          <p:cNvPr id="3" name="Espace réservé du contenu 2">
            <a:extLst>
              <a:ext uri="{FF2B5EF4-FFF2-40B4-BE49-F238E27FC236}">
                <a16:creationId xmlns:a16="http://schemas.microsoft.com/office/drawing/2014/main" id="{60FFBC4F-867A-4BE6-BDEB-21DC13705AEA}"/>
              </a:ext>
            </a:extLst>
          </p:cNvPr>
          <p:cNvSpPr>
            <a:spLocks noGrp="1"/>
          </p:cNvSpPr>
          <p:nvPr>
            <p:ph idx="1"/>
          </p:nvPr>
        </p:nvSpPr>
        <p:spPr/>
        <p:txBody>
          <a:bodyPr>
            <a:normAutofit fontScale="92500" lnSpcReduction="10000"/>
          </a:bodyPr>
          <a:lstStyle/>
          <a:p>
            <a:r>
              <a:rPr lang="fr-BE" dirty="0"/>
              <a:t>Maladies des arbres (CRAW)</a:t>
            </a:r>
          </a:p>
          <a:p>
            <a:r>
              <a:rPr lang="fr-BE" dirty="0"/>
              <a:t>Détection des nouveaux bâtiments  (CRAW)</a:t>
            </a:r>
          </a:p>
          <a:p>
            <a:r>
              <a:rPr lang="fr-BE" dirty="0"/>
              <a:t>Evaluation de la quantité de biomasse  (CRAW)</a:t>
            </a:r>
          </a:p>
          <a:p>
            <a:r>
              <a:rPr lang="fr-BE" dirty="0"/>
              <a:t>Gestion des nutriments dans les cultures  (CRAW)</a:t>
            </a:r>
          </a:p>
          <a:p>
            <a:r>
              <a:rPr lang="fr-BE" dirty="0"/>
              <a:t>Gestion des sites à réaménager (ISSeP)</a:t>
            </a:r>
          </a:p>
          <a:p>
            <a:r>
              <a:rPr lang="fr-BE" dirty="0"/>
              <a:t>Plan Canopée de la ville de Liège (ISSeP)</a:t>
            </a:r>
          </a:p>
          <a:p>
            <a:r>
              <a:rPr lang="fr-BE" dirty="0"/>
              <a:t>Plateforme de centralisation des données (Adn)</a:t>
            </a:r>
          </a:p>
          <a:p>
            <a:r>
              <a:rPr lang="fr-BE" dirty="0"/>
              <a:t>AI4GIS : reconnaissance en Intelligence Artificielle (Adn)</a:t>
            </a:r>
          </a:p>
          <a:p>
            <a:endParaRPr lang="fr-FR" dirty="0"/>
          </a:p>
        </p:txBody>
      </p:sp>
      <p:grpSp>
        <p:nvGrpSpPr>
          <p:cNvPr id="4" name="Groupe 3">
            <a:extLst>
              <a:ext uri="{FF2B5EF4-FFF2-40B4-BE49-F238E27FC236}">
                <a16:creationId xmlns:a16="http://schemas.microsoft.com/office/drawing/2014/main" id="{18FA5634-9BF5-4FD0-880D-BA9A2D841EE5}"/>
              </a:ext>
            </a:extLst>
          </p:cNvPr>
          <p:cNvGrpSpPr/>
          <p:nvPr/>
        </p:nvGrpSpPr>
        <p:grpSpPr>
          <a:xfrm>
            <a:off x="9331" y="846659"/>
            <a:ext cx="621070" cy="1180817"/>
            <a:chOff x="284843" y="3101"/>
            <a:chExt cx="621070" cy="1180817"/>
          </a:xfrm>
        </p:grpSpPr>
        <p:sp>
          <p:nvSpPr>
            <p:cNvPr id="5" name="Flèche : chevron 4">
              <a:extLst>
                <a:ext uri="{FF2B5EF4-FFF2-40B4-BE49-F238E27FC236}">
                  <a16:creationId xmlns:a16="http://schemas.microsoft.com/office/drawing/2014/main" id="{81EC10AB-36C0-44BE-AD64-EBE94FF730AA}"/>
                </a:ext>
              </a:extLst>
            </p:cNvPr>
            <p:cNvSpPr/>
            <p:nvPr/>
          </p:nvSpPr>
          <p:spPr>
            <a:xfrm rot="5400000">
              <a:off x="4969" y="282975"/>
              <a:ext cx="1180817" cy="621069"/>
            </a:xfrm>
            <a:prstGeom prst="chevron">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6" name="Flèche : chevron 4">
              <a:extLst>
                <a:ext uri="{FF2B5EF4-FFF2-40B4-BE49-F238E27FC236}">
                  <a16:creationId xmlns:a16="http://schemas.microsoft.com/office/drawing/2014/main" id="{DFEA8F6C-0951-4522-9C72-48E7397AE282}"/>
                </a:ext>
              </a:extLst>
            </p:cNvPr>
            <p:cNvSpPr txBox="1"/>
            <p:nvPr/>
          </p:nvSpPr>
          <p:spPr>
            <a:xfrm>
              <a:off x="284844" y="313636"/>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kern="1200" dirty="0">
                  <a:solidFill>
                    <a:schemeClr val="accent4"/>
                  </a:solidFill>
                  <a:latin typeface="Verdana"/>
                  <a:ea typeface="+mn-ea"/>
                  <a:cs typeface="+mn-cs"/>
                </a:rPr>
                <a:t>Definitions</a:t>
              </a:r>
            </a:p>
          </p:txBody>
        </p:sp>
      </p:grpSp>
      <p:grpSp>
        <p:nvGrpSpPr>
          <p:cNvPr id="7" name="Groupe 6">
            <a:extLst>
              <a:ext uri="{FF2B5EF4-FFF2-40B4-BE49-F238E27FC236}">
                <a16:creationId xmlns:a16="http://schemas.microsoft.com/office/drawing/2014/main" id="{E31F5207-AA9E-4B60-BA83-6025FA75F285}"/>
              </a:ext>
            </a:extLst>
          </p:cNvPr>
          <p:cNvGrpSpPr/>
          <p:nvPr/>
        </p:nvGrpSpPr>
        <p:grpSpPr>
          <a:xfrm>
            <a:off x="9331" y="1603114"/>
            <a:ext cx="621070" cy="1180817"/>
            <a:chOff x="284843" y="759556"/>
            <a:chExt cx="621070" cy="1180817"/>
          </a:xfrm>
        </p:grpSpPr>
        <p:sp>
          <p:nvSpPr>
            <p:cNvPr id="8" name="Flèche : chevron 7">
              <a:extLst>
                <a:ext uri="{FF2B5EF4-FFF2-40B4-BE49-F238E27FC236}">
                  <a16:creationId xmlns:a16="http://schemas.microsoft.com/office/drawing/2014/main" id="{7DA0D643-D967-43DF-86B8-5C028854E48D}"/>
                </a:ext>
              </a:extLst>
            </p:cNvPr>
            <p:cNvSpPr/>
            <p:nvPr/>
          </p:nvSpPr>
          <p:spPr>
            <a:xfrm rot="5400000">
              <a:off x="4969" y="1039430"/>
              <a:ext cx="1180817" cy="621069"/>
            </a:xfrm>
            <a:prstGeom prst="chevron">
              <a:avLst/>
            </a:prstGeom>
          </p:spPr>
          <p:style>
            <a:lnRef idx="2">
              <a:schemeClr val="accent4">
                <a:hueOff val="-1488257"/>
                <a:satOff val="8966"/>
                <a:lumOff val="719"/>
                <a:alphaOff val="0"/>
              </a:schemeClr>
            </a:lnRef>
            <a:fillRef idx="1">
              <a:schemeClr val="accent4">
                <a:hueOff val="-1488257"/>
                <a:satOff val="8966"/>
                <a:lumOff val="719"/>
                <a:alphaOff val="0"/>
              </a:schemeClr>
            </a:fillRef>
            <a:effectRef idx="0">
              <a:schemeClr val="accent4">
                <a:hueOff val="-1488257"/>
                <a:satOff val="8966"/>
                <a:lumOff val="719"/>
                <a:alphaOff val="0"/>
              </a:schemeClr>
            </a:effectRef>
            <a:fontRef idx="minor">
              <a:schemeClr val="lt1"/>
            </a:fontRef>
          </p:style>
        </p:sp>
        <p:sp>
          <p:nvSpPr>
            <p:cNvPr id="9" name="Flèche : chevron 6">
              <a:extLst>
                <a:ext uri="{FF2B5EF4-FFF2-40B4-BE49-F238E27FC236}">
                  <a16:creationId xmlns:a16="http://schemas.microsoft.com/office/drawing/2014/main" id="{2EB27C33-5D1B-4109-A582-911D0DE91C17}"/>
                </a:ext>
              </a:extLst>
            </p:cNvPr>
            <p:cNvSpPr txBox="1"/>
            <p:nvPr/>
          </p:nvSpPr>
          <p:spPr>
            <a:xfrm>
              <a:off x="284844" y="1070091"/>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dirty="0">
                  <a:solidFill>
                    <a:schemeClr val="tx2"/>
                  </a:solidFill>
                  <a:latin typeface="Verdana"/>
                </a:rPr>
                <a:t>C</a:t>
              </a:r>
              <a:r>
                <a:rPr lang="fr-BE" sz="700" kern="1200" dirty="0">
                  <a:solidFill>
                    <a:schemeClr val="tx2"/>
                  </a:solidFill>
                  <a:latin typeface="Verdana"/>
                  <a:ea typeface="+mn-ea"/>
                  <a:cs typeface="+mn-cs"/>
                </a:rPr>
                <a:t>ontexte</a:t>
              </a:r>
              <a:r>
                <a:rPr lang="fr-BE" sz="700" kern="1200" dirty="0">
                  <a:solidFill>
                    <a:schemeClr val="accent4"/>
                  </a:solidFill>
                  <a:latin typeface="Verdana"/>
                  <a:ea typeface="+mn-ea"/>
                  <a:cs typeface="+mn-cs"/>
                </a:rPr>
                <a:t> propositions</a:t>
              </a:r>
            </a:p>
          </p:txBody>
        </p:sp>
      </p:grpSp>
      <p:grpSp>
        <p:nvGrpSpPr>
          <p:cNvPr id="10" name="Groupe 9">
            <a:extLst>
              <a:ext uri="{FF2B5EF4-FFF2-40B4-BE49-F238E27FC236}">
                <a16:creationId xmlns:a16="http://schemas.microsoft.com/office/drawing/2014/main" id="{DA953B6E-AD74-4535-958C-9365A43F1DD7}"/>
              </a:ext>
            </a:extLst>
          </p:cNvPr>
          <p:cNvGrpSpPr/>
          <p:nvPr/>
        </p:nvGrpSpPr>
        <p:grpSpPr>
          <a:xfrm>
            <a:off x="9331" y="2359568"/>
            <a:ext cx="621070" cy="1180817"/>
            <a:chOff x="284843" y="1516010"/>
            <a:chExt cx="621070" cy="1180817"/>
          </a:xfrm>
        </p:grpSpPr>
        <p:sp>
          <p:nvSpPr>
            <p:cNvPr id="11" name="Flèche : chevron 10">
              <a:extLst>
                <a:ext uri="{FF2B5EF4-FFF2-40B4-BE49-F238E27FC236}">
                  <a16:creationId xmlns:a16="http://schemas.microsoft.com/office/drawing/2014/main" id="{3870861D-ACEA-4C83-8CAC-19EBADF45311}"/>
                </a:ext>
              </a:extLst>
            </p:cNvPr>
            <p:cNvSpPr/>
            <p:nvPr/>
          </p:nvSpPr>
          <p:spPr>
            <a:xfrm rot="5400000">
              <a:off x="4969" y="1795884"/>
              <a:ext cx="1180817" cy="621069"/>
            </a:xfrm>
            <a:prstGeom prst="chevron">
              <a:avLst/>
            </a:prstGeom>
          </p:spPr>
          <p:style>
            <a:lnRef idx="2">
              <a:schemeClr val="accent4">
                <a:hueOff val="-2976513"/>
                <a:satOff val="17933"/>
                <a:lumOff val="1437"/>
                <a:alphaOff val="0"/>
              </a:schemeClr>
            </a:lnRef>
            <a:fillRef idx="1">
              <a:schemeClr val="accent4">
                <a:hueOff val="-2976513"/>
                <a:satOff val="17933"/>
                <a:lumOff val="1437"/>
                <a:alphaOff val="0"/>
              </a:schemeClr>
            </a:fillRef>
            <a:effectRef idx="0">
              <a:schemeClr val="accent4">
                <a:hueOff val="-2976513"/>
                <a:satOff val="17933"/>
                <a:lumOff val="1437"/>
                <a:alphaOff val="0"/>
              </a:schemeClr>
            </a:effectRef>
            <a:fontRef idx="minor">
              <a:schemeClr val="lt1"/>
            </a:fontRef>
          </p:style>
        </p:sp>
        <p:sp>
          <p:nvSpPr>
            <p:cNvPr id="12" name="Flèche : chevron 8">
              <a:extLst>
                <a:ext uri="{FF2B5EF4-FFF2-40B4-BE49-F238E27FC236}">
                  <a16:creationId xmlns:a16="http://schemas.microsoft.com/office/drawing/2014/main" id="{FFAC7A08-2DFB-4161-B998-24FAC0074506}"/>
                </a:ext>
              </a:extLst>
            </p:cNvPr>
            <p:cNvSpPr txBox="1"/>
            <p:nvPr/>
          </p:nvSpPr>
          <p:spPr>
            <a:xfrm>
              <a:off x="284844" y="1826545"/>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kern="1200" dirty="0">
                  <a:solidFill>
                    <a:schemeClr val="accent5">
                      <a:lumMod val="75000"/>
                    </a:schemeClr>
                  </a:solidFill>
                  <a:latin typeface="+mn-lt"/>
                </a:rPr>
                <a:t>Stratégie </a:t>
              </a:r>
              <a:r>
                <a:rPr lang="fr-BE" sz="700" kern="1200" dirty="0">
                  <a:solidFill>
                    <a:schemeClr val="bg1"/>
                  </a:solidFill>
                  <a:latin typeface="+mn-lt"/>
                  <a:ea typeface="+mn-ea"/>
                  <a:cs typeface="+mn-cs"/>
                </a:rPr>
                <a:t>Objectifs</a:t>
              </a:r>
            </a:p>
          </p:txBody>
        </p:sp>
      </p:grpSp>
      <p:grpSp>
        <p:nvGrpSpPr>
          <p:cNvPr id="13" name="Groupe 12">
            <a:extLst>
              <a:ext uri="{FF2B5EF4-FFF2-40B4-BE49-F238E27FC236}">
                <a16:creationId xmlns:a16="http://schemas.microsoft.com/office/drawing/2014/main" id="{D672056F-5546-4371-AD55-730A94A41623}"/>
              </a:ext>
            </a:extLst>
          </p:cNvPr>
          <p:cNvGrpSpPr/>
          <p:nvPr/>
        </p:nvGrpSpPr>
        <p:grpSpPr>
          <a:xfrm>
            <a:off x="9331" y="3116023"/>
            <a:ext cx="621070" cy="1180817"/>
            <a:chOff x="284843" y="2272465"/>
            <a:chExt cx="621070" cy="1180817"/>
          </a:xfrm>
        </p:grpSpPr>
        <p:sp>
          <p:nvSpPr>
            <p:cNvPr id="14" name="Flèche : chevron 13">
              <a:extLst>
                <a:ext uri="{FF2B5EF4-FFF2-40B4-BE49-F238E27FC236}">
                  <a16:creationId xmlns:a16="http://schemas.microsoft.com/office/drawing/2014/main" id="{D32C8AFD-F193-4372-B1C7-8857B0B29C10}"/>
                </a:ext>
              </a:extLst>
            </p:cNvPr>
            <p:cNvSpPr/>
            <p:nvPr/>
          </p:nvSpPr>
          <p:spPr>
            <a:xfrm rot="5400000">
              <a:off x="4969" y="2552339"/>
              <a:ext cx="1180817" cy="621069"/>
            </a:xfrm>
            <a:prstGeom prst="chevron">
              <a:avLst/>
            </a:prstGeom>
          </p:spPr>
          <p:style>
            <a:lnRef idx="2">
              <a:schemeClr val="accent4">
                <a:hueOff val="-4464770"/>
                <a:satOff val="26899"/>
                <a:lumOff val="2156"/>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sp>
        <p:sp>
          <p:nvSpPr>
            <p:cNvPr id="15" name="Flèche : chevron 10">
              <a:extLst>
                <a:ext uri="{FF2B5EF4-FFF2-40B4-BE49-F238E27FC236}">
                  <a16:creationId xmlns:a16="http://schemas.microsoft.com/office/drawing/2014/main" id="{AFD74A36-5187-445E-AB2B-FEF2A6E513A7}"/>
                </a:ext>
              </a:extLst>
            </p:cNvPr>
            <p:cNvSpPr txBox="1"/>
            <p:nvPr/>
          </p:nvSpPr>
          <p:spPr>
            <a:xfrm>
              <a:off x="284844" y="2583000"/>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kern="1200" dirty="0">
                  <a:solidFill>
                    <a:schemeClr val="accent5"/>
                  </a:solidFill>
                  <a:latin typeface="Verdana"/>
                  <a:ea typeface="+mn-ea"/>
                  <a:cs typeface="+mn-cs"/>
                </a:rPr>
                <a:t>Pouvoirs Locaux</a:t>
              </a:r>
            </a:p>
          </p:txBody>
        </p:sp>
      </p:grpSp>
    </p:spTree>
    <p:extLst>
      <p:ext uri="{BB962C8B-B14F-4D97-AF65-F5344CB8AC3E}">
        <p14:creationId xmlns:p14="http://schemas.microsoft.com/office/powerpoint/2010/main" val="692684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CEAD-CC0F-45E7-A17F-17B7BA3754EB}"/>
              </a:ext>
            </a:extLst>
          </p:cNvPr>
          <p:cNvSpPr>
            <a:spLocks noGrp="1"/>
          </p:cNvSpPr>
          <p:nvPr>
            <p:ph type="title"/>
          </p:nvPr>
        </p:nvSpPr>
        <p:spPr/>
        <p:txBody>
          <a:bodyPr>
            <a:normAutofit/>
          </a:bodyPr>
          <a:lstStyle/>
          <a:p>
            <a:r>
              <a:rPr lang="fr-BE" dirty="0"/>
              <a:t>Pouvoirs locaux : et vous? </a:t>
            </a:r>
            <a:endParaRPr lang="fr-FR" dirty="0"/>
          </a:p>
        </p:txBody>
      </p:sp>
      <p:sp>
        <p:nvSpPr>
          <p:cNvPr id="3" name="Espace réservé du contenu 2">
            <a:extLst>
              <a:ext uri="{FF2B5EF4-FFF2-40B4-BE49-F238E27FC236}">
                <a16:creationId xmlns:a16="http://schemas.microsoft.com/office/drawing/2014/main" id="{BEB7B918-6887-447B-B625-247CD7F2AF6D}"/>
              </a:ext>
            </a:extLst>
          </p:cNvPr>
          <p:cNvSpPr>
            <a:spLocks noGrp="1"/>
          </p:cNvSpPr>
          <p:nvPr>
            <p:ph idx="1"/>
          </p:nvPr>
        </p:nvSpPr>
        <p:spPr/>
        <p:txBody>
          <a:bodyPr>
            <a:normAutofit/>
          </a:bodyPr>
          <a:lstStyle/>
          <a:p>
            <a:r>
              <a:rPr lang="fr-BE" dirty="0"/>
              <a:t>Prise de contacts</a:t>
            </a:r>
          </a:p>
          <a:p>
            <a:pPr lvl="1"/>
            <a:r>
              <a:rPr lang="fr-BE" dirty="0"/>
              <a:t>Besoins ? Participation par plusieurs canaux : géoportail / réseaux sociaux / présence / sharepoint / …</a:t>
            </a:r>
          </a:p>
          <a:p>
            <a:r>
              <a:rPr lang="fr-BE" dirty="0"/>
              <a:t>Brainstorming ??? Tableau blanc ou contact après la réunion</a:t>
            </a:r>
          </a:p>
          <a:p>
            <a:endParaRPr lang="fr-BE" dirty="0"/>
          </a:p>
          <a:p>
            <a:pPr marL="0" indent="0">
              <a:buNone/>
            </a:pPr>
            <a:r>
              <a:rPr lang="fr-BE" dirty="0"/>
              <a:t> </a:t>
            </a:r>
            <a:endParaRPr lang="fr-FR" dirty="0"/>
          </a:p>
        </p:txBody>
      </p:sp>
      <p:grpSp>
        <p:nvGrpSpPr>
          <p:cNvPr id="5" name="Groupe 4">
            <a:extLst>
              <a:ext uri="{FF2B5EF4-FFF2-40B4-BE49-F238E27FC236}">
                <a16:creationId xmlns:a16="http://schemas.microsoft.com/office/drawing/2014/main" id="{F4195E4A-AF46-48BE-BDC3-C07B3393E95F}"/>
              </a:ext>
            </a:extLst>
          </p:cNvPr>
          <p:cNvGrpSpPr/>
          <p:nvPr/>
        </p:nvGrpSpPr>
        <p:grpSpPr>
          <a:xfrm>
            <a:off x="5559" y="843558"/>
            <a:ext cx="621070" cy="1180817"/>
            <a:chOff x="284843" y="3101"/>
            <a:chExt cx="621070" cy="1180817"/>
          </a:xfrm>
        </p:grpSpPr>
        <p:sp>
          <p:nvSpPr>
            <p:cNvPr id="19" name="Flèche : chevron 18">
              <a:extLst>
                <a:ext uri="{FF2B5EF4-FFF2-40B4-BE49-F238E27FC236}">
                  <a16:creationId xmlns:a16="http://schemas.microsoft.com/office/drawing/2014/main" id="{7E8536B0-A247-4728-8991-EF0C4716F54F}"/>
                </a:ext>
              </a:extLst>
            </p:cNvPr>
            <p:cNvSpPr/>
            <p:nvPr/>
          </p:nvSpPr>
          <p:spPr>
            <a:xfrm rot="5400000">
              <a:off x="4969" y="282975"/>
              <a:ext cx="1180817" cy="621069"/>
            </a:xfrm>
            <a:prstGeom prst="chevron">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0" name="Flèche : chevron 4">
              <a:extLst>
                <a:ext uri="{FF2B5EF4-FFF2-40B4-BE49-F238E27FC236}">
                  <a16:creationId xmlns:a16="http://schemas.microsoft.com/office/drawing/2014/main" id="{1F98FFC1-4979-482A-99D0-D3941F551018}"/>
                </a:ext>
              </a:extLst>
            </p:cNvPr>
            <p:cNvSpPr txBox="1"/>
            <p:nvPr/>
          </p:nvSpPr>
          <p:spPr>
            <a:xfrm>
              <a:off x="284844" y="313636"/>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kern="1200" dirty="0">
                  <a:solidFill>
                    <a:schemeClr val="accent4"/>
                  </a:solidFill>
                  <a:latin typeface="Verdana"/>
                  <a:ea typeface="+mn-ea"/>
                  <a:cs typeface="+mn-cs"/>
                </a:rPr>
                <a:t>Contexte</a:t>
              </a:r>
            </a:p>
          </p:txBody>
        </p:sp>
      </p:grpSp>
      <p:sp>
        <p:nvSpPr>
          <p:cNvPr id="6" name="Rectangle : avec coins supérieurs arrondis 5">
            <a:extLst>
              <a:ext uri="{FF2B5EF4-FFF2-40B4-BE49-F238E27FC236}">
                <a16:creationId xmlns:a16="http://schemas.microsoft.com/office/drawing/2014/main" id="{B9249471-0B38-47BF-9AD8-83F6C7E3A1D2}"/>
              </a:ext>
            </a:extLst>
          </p:cNvPr>
          <p:cNvSpPr/>
          <p:nvPr/>
        </p:nvSpPr>
        <p:spPr>
          <a:xfrm rot="5400000">
            <a:off x="227242" y="1277591"/>
            <a:ext cx="870283" cy="2215"/>
          </a:xfrm>
          <a:prstGeom prst="round2SameRect">
            <a:avLst/>
          </a:pr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7" name="Groupe 6">
            <a:extLst>
              <a:ext uri="{FF2B5EF4-FFF2-40B4-BE49-F238E27FC236}">
                <a16:creationId xmlns:a16="http://schemas.microsoft.com/office/drawing/2014/main" id="{7930C888-A1DC-468D-9653-3564150B500C}"/>
              </a:ext>
            </a:extLst>
          </p:cNvPr>
          <p:cNvGrpSpPr/>
          <p:nvPr/>
        </p:nvGrpSpPr>
        <p:grpSpPr>
          <a:xfrm>
            <a:off x="5559" y="1600013"/>
            <a:ext cx="621070" cy="1180817"/>
            <a:chOff x="284843" y="759556"/>
            <a:chExt cx="621070" cy="1180817"/>
          </a:xfrm>
        </p:grpSpPr>
        <p:sp>
          <p:nvSpPr>
            <p:cNvPr id="17" name="Flèche : chevron 16">
              <a:extLst>
                <a:ext uri="{FF2B5EF4-FFF2-40B4-BE49-F238E27FC236}">
                  <a16:creationId xmlns:a16="http://schemas.microsoft.com/office/drawing/2014/main" id="{3DE90321-F0D7-4F6B-9674-A616D75830B3}"/>
                </a:ext>
              </a:extLst>
            </p:cNvPr>
            <p:cNvSpPr/>
            <p:nvPr/>
          </p:nvSpPr>
          <p:spPr>
            <a:xfrm rot="5400000">
              <a:off x="4969" y="1039430"/>
              <a:ext cx="1180817" cy="621069"/>
            </a:xfrm>
            <a:prstGeom prst="chevron">
              <a:avLst/>
            </a:prstGeom>
          </p:spPr>
          <p:style>
            <a:lnRef idx="2">
              <a:schemeClr val="accent4">
                <a:hueOff val="-1488257"/>
                <a:satOff val="8966"/>
                <a:lumOff val="719"/>
                <a:alphaOff val="0"/>
              </a:schemeClr>
            </a:lnRef>
            <a:fillRef idx="1">
              <a:schemeClr val="accent4">
                <a:hueOff val="-1488257"/>
                <a:satOff val="8966"/>
                <a:lumOff val="719"/>
                <a:alphaOff val="0"/>
              </a:schemeClr>
            </a:fillRef>
            <a:effectRef idx="0">
              <a:schemeClr val="accent4">
                <a:hueOff val="-1488257"/>
                <a:satOff val="8966"/>
                <a:lumOff val="719"/>
                <a:alphaOff val="0"/>
              </a:schemeClr>
            </a:effectRef>
            <a:fontRef idx="minor">
              <a:schemeClr val="lt1"/>
            </a:fontRef>
          </p:style>
        </p:sp>
        <p:sp>
          <p:nvSpPr>
            <p:cNvPr id="18" name="Flèche : chevron 7">
              <a:extLst>
                <a:ext uri="{FF2B5EF4-FFF2-40B4-BE49-F238E27FC236}">
                  <a16:creationId xmlns:a16="http://schemas.microsoft.com/office/drawing/2014/main" id="{FEEBCB8B-99FE-4D2D-9997-43CDFD086B28}"/>
                </a:ext>
              </a:extLst>
            </p:cNvPr>
            <p:cNvSpPr txBox="1"/>
            <p:nvPr/>
          </p:nvSpPr>
          <p:spPr>
            <a:xfrm>
              <a:off x="284844" y="1070091"/>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kern="1200" dirty="0">
                  <a:solidFill>
                    <a:schemeClr val="accent4">
                      <a:lumMod val="75000"/>
                    </a:schemeClr>
                  </a:solidFill>
                  <a:latin typeface="Verdana"/>
                  <a:ea typeface="+mn-ea"/>
                  <a:cs typeface="+mn-cs"/>
                </a:rPr>
                <a:t>14 propositions</a:t>
              </a:r>
            </a:p>
          </p:txBody>
        </p:sp>
      </p:grpSp>
      <p:sp>
        <p:nvSpPr>
          <p:cNvPr id="8" name="Rectangle : avec coins supérieurs arrondis 7">
            <a:extLst>
              <a:ext uri="{FF2B5EF4-FFF2-40B4-BE49-F238E27FC236}">
                <a16:creationId xmlns:a16="http://schemas.microsoft.com/office/drawing/2014/main" id="{761D83A3-36E5-4D2A-9CBD-74634EB12535}"/>
              </a:ext>
            </a:extLst>
          </p:cNvPr>
          <p:cNvSpPr/>
          <p:nvPr/>
        </p:nvSpPr>
        <p:spPr>
          <a:xfrm rot="5400000">
            <a:off x="231813" y="2033626"/>
            <a:ext cx="870283" cy="3054"/>
          </a:xfrm>
          <a:prstGeom prst="round2SameRect">
            <a:avLst/>
          </a:prstGeom>
          <a:no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9" name="Groupe 8">
            <a:extLst>
              <a:ext uri="{FF2B5EF4-FFF2-40B4-BE49-F238E27FC236}">
                <a16:creationId xmlns:a16="http://schemas.microsoft.com/office/drawing/2014/main" id="{88D8FB50-26D2-49E7-A9E8-E8388D07A701}"/>
              </a:ext>
            </a:extLst>
          </p:cNvPr>
          <p:cNvGrpSpPr/>
          <p:nvPr/>
        </p:nvGrpSpPr>
        <p:grpSpPr>
          <a:xfrm>
            <a:off x="5559" y="2356467"/>
            <a:ext cx="621070" cy="1180817"/>
            <a:chOff x="284843" y="1516010"/>
            <a:chExt cx="621070" cy="1180817"/>
          </a:xfrm>
        </p:grpSpPr>
        <p:sp>
          <p:nvSpPr>
            <p:cNvPr id="15" name="Flèche : chevron 14">
              <a:extLst>
                <a:ext uri="{FF2B5EF4-FFF2-40B4-BE49-F238E27FC236}">
                  <a16:creationId xmlns:a16="http://schemas.microsoft.com/office/drawing/2014/main" id="{35E2341F-CD76-4CDE-9619-A6012664A06B}"/>
                </a:ext>
              </a:extLst>
            </p:cNvPr>
            <p:cNvSpPr/>
            <p:nvPr/>
          </p:nvSpPr>
          <p:spPr>
            <a:xfrm rot="5400000">
              <a:off x="4969" y="1795884"/>
              <a:ext cx="1180817" cy="621069"/>
            </a:xfrm>
            <a:prstGeom prst="chevron">
              <a:avLst/>
            </a:prstGeom>
          </p:spPr>
          <p:style>
            <a:lnRef idx="2">
              <a:schemeClr val="accent4">
                <a:hueOff val="-2976513"/>
                <a:satOff val="17933"/>
                <a:lumOff val="1437"/>
                <a:alphaOff val="0"/>
              </a:schemeClr>
            </a:lnRef>
            <a:fillRef idx="1">
              <a:schemeClr val="accent4">
                <a:hueOff val="-2976513"/>
                <a:satOff val="17933"/>
                <a:lumOff val="1437"/>
                <a:alphaOff val="0"/>
              </a:schemeClr>
            </a:fillRef>
            <a:effectRef idx="0">
              <a:schemeClr val="accent4">
                <a:hueOff val="-2976513"/>
                <a:satOff val="17933"/>
                <a:lumOff val="1437"/>
                <a:alphaOff val="0"/>
              </a:schemeClr>
            </a:effectRef>
            <a:fontRef idx="minor">
              <a:schemeClr val="lt1"/>
            </a:fontRef>
          </p:style>
        </p:sp>
        <p:sp>
          <p:nvSpPr>
            <p:cNvPr id="16" name="Flèche : chevron 10">
              <a:extLst>
                <a:ext uri="{FF2B5EF4-FFF2-40B4-BE49-F238E27FC236}">
                  <a16:creationId xmlns:a16="http://schemas.microsoft.com/office/drawing/2014/main" id="{1DC0B80B-BA65-4985-ADDF-89774DADA885}"/>
                </a:ext>
              </a:extLst>
            </p:cNvPr>
            <p:cNvSpPr txBox="1"/>
            <p:nvPr/>
          </p:nvSpPr>
          <p:spPr>
            <a:xfrm>
              <a:off x="284844" y="1826545"/>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kern="1200" dirty="0">
                  <a:solidFill>
                    <a:schemeClr val="accent1"/>
                  </a:solidFill>
                  <a:latin typeface="+mn-lt"/>
                </a:rPr>
                <a:t>Stratégie </a:t>
              </a:r>
              <a:r>
                <a:rPr lang="fr-BE" sz="700" kern="1200" dirty="0">
                  <a:solidFill>
                    <a:schemeClr val="accent1"/>
                  </a:solidFill>
                  <a:latin typeface="+mn-lt"/>
                  <a:ea typeface="+mn-ea"/>
                  <a:cs typeface="+mn-cs"/>
                </a:rPr>
                <a:t>GTCOWAL</a:t>
              </a:r>
            </a:p>
          </p:txBody>
        </p:sp>
      </p:grpSp>
      <p:sp>
        <p:nvSpPr>
          <p:cNvPr id="10" name="Rectangle : avec coins supérieurs arrondis 9">
            <a:extLst>
              <a:ext uri="{FF2B5EF4-FFF2-40B4-BE49-F238E27FC236}">
                <a16:creationId xmlns:a16="http://schemas.microsoft.com/office/drawing/2014/main" id="{3F9D5355-1F51-4CAC-A58C-D0F351F36B81}"/>
              </a:ext>
            </a:extLst>
          </p:cNvPr>
          <p:cNvSpPr/>
          <p:nvPr/>
        </p:nvSpPr>
        <p:spPr>
          <a:xfrm rot="5400000">
            <a:off x="219752" y="2791043"/>
            <a:ext cx="870283" cy="1130"/>
          </a:xfrm>
          <a:prstGeom prst="round2SameRect">
            <a:avLst/>
          </a:pr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1" name="Groupe 10">
            <a:extLst>
              <a:ext uri="{FF2B5EF4-FFF2-40B4-BE49-F238E27FC236}">
                <a16:creationId xmlns:a16="http://schemas.microsoft.com/office/drawing/2014/main" id="{346AF5B0-B367-47EA-A3E2-E8F66CFBD861}"/>
              </a:ext>
            </a:extLst>
          </p:cNvPr>
          <p:cNvGrpSpPr/>
          <p:nvPr/>
        </p:nvGrpSpPr>
        <p:grpSpPr>
          <a:xfrm>
            <a:off x="5559" y="3112922"/>
            <a:ext cx="621070" cy="1180817"/>
            <a:chOff x="284843" y="2272465"/>
            <a:chExt cx="621070" cy="1180817"/>
          </a:xfrm>
        </p:grpSpPr>
        <p:sp>
          <p:nvSpPr>
            <p:cNvPr id="13" name="Flèche : chevron 12">
              <a:extLst>
                <a:ext uri="{FF2B5EF4-FFF2-40B4-BE49-F238E27FC236}">
                  <a16:creationId xmlns:a16="http://schemas.microsoft.com/office/drawing/2014/main" id="{79715857-2328-415A-A0F3-5B6418D153DE}"/>
                </a:ext>
              </a:extLst>
            </p:cNvPr>
            <p:cNvSpPr/>
            <p:nvPr/>
          </p:nvSpPr>
          <p:spPr>
            <a:xfrm rot="5400000">
              <a:off x="4969" y="2552339"/>
              <a:ext cx="1180817" cy="621069"/>
            </a:xfrm>
            <a:prstGeom prst="chevron">
              <a:avLst/>
            </a:prstGeom>
          </p:spPr>
          <p:style>
            <a:lnRef idx="2">
              <a:schemeClr val="accent4">
                <a:hueOff val="-4464770"/>
                <a:satOff val="26899"/>
                <a:lumOff val="2156"/>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sp>
        <p:sp>
          <p:nvSpPr>
            <p:cNvPr id="14" name="Flèche : chevron 13">
              <a:extLst>
                <a:ext uri="{FF2B5EF4-FFF2-40B4-BE49-F238E27FC236}">
                  <a16:creationId xmlns:a16="http://schemas.microsoft.com/office/drawing/2014/main" id="{75C6E653-891A-4CCB-9319-00EE779597C8}"/>
                </a:ext>
              </a:extLst>
            </p:cNvPr>
            <p:cNvSpPr txBox="1"/>
            <p:nvPr/>
          </p:nvSpPr>
          <p:spPr>
            <a:xfrm>
              <a:off x="284844" y="2583000"/>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kern="1200" dirty="0">
                  <a:solidFill>
                    <a:srgbClr val="FFFFFF"/>
                  </a:solidFill>
                  <a:latin typeface="Verdana"/>
                  <a:ea typeface="+mn-ea"/>
                  <a:cs typeface="+mn-cs"/>
                </a:rPr>
                <a:t>Pouvoir Locaux</a:t>
              </a:r>
            </a:p>
          </p:txBody>
        </p:sp>
      </p:grpSp>
      <p:sp>
        <p:nvSpPr>
          <p:cNvPr id="12" name="Rectangle : avec coins supérieurs arrondis 11">
            <a:extLst>
              <a:ext uri="{FF2B5EF4-FFF2-40B4-BE49-F238E27FC236}">
                <a16:creationId xmlns:a16="http://schemas.microsoft.com/office/drawing/2014/main" id="{EE75B264-10B0-4584-BB62-E973670C8900}"/>
              </a:ext>
            </a:extLst>
          </p:cNvPr>
          <p:cNvSpPr/>
          <p:nvPr/>
        </p:nvSpPr>
        <p:spPr>
          <a:xfrm rot="5400000">
            <a:off x="231813" y="3546536"/>
            <a:ext cx="870283" cy="3054"/>
          </a:xfrm>
          <a:prstGeom prst="round2SameRect">
            <a:avLst/>
          </a:pr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801137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2AA884-CD49-48F4-B72D-76664DE9F4B0}"/>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394289F-C334-443A-B426-A6EE0ACEAB52}"/>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5BF01D21-2AA8-4866-9306-928E63CCCBDB}"/>
              </a:ext>
            </a:extLst>
          </p:cNvPr>
          <p:cNvPicPr>
            <a:picLocks noChangeAspect="1"/>
          </p:cNvPicPr>
          <p:nvPr/>
        </p:nvPicPr>
        <p:blipFill>
          <a:blip r:embed="rId2"/>
          <a:stretch>
            <a:fillRect/>
          </a:stretch>
        </p:blipFill>
        <p:spPr>
          <a:xfrm>
            <a:off x="0" y="242805"/>
            <a:ext cx="9144000" cy="4657890"/>
          </a:xfrm>
          <a:prstGeom prst="rect">
            <a:avLst/>
          </a:prstGeom>
        </p:spPr>
      </p:pic>
    </p:spTree>
    <p:extLst>
      <p:ext uri="{BB962C8B-B14F-4D97-AF65-F5344CB8AC3E}">
        <p14:creationId xmlns:p14="http://schemas.microsoft.com/office/powerpoint/2010/main" val="2473285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F39FEEC5-1220-40FA-98C0-B3D53888F685}"/>
              </a:ext>
            </a:extLst>
          </p:cNvPr>
          <p:cNvSpPr>
            <a:spLocks noGrp="1"/>
          </p:cNvSpPr>
          <p:nvPr>
            <p:ph type="ctrTitle"/>
          </p:nvPr>
        </p:nvSpPr>
        <p:spPr/>
        <p:txBody>
          <a:bodyPr>
            <a:normAutofit/>
          </a:bodyPr>
          <a:lstStyle/>
          <a:p>
            <a:r>
              <a:rPr lang="fr-BE" sz="2800" dirty="0">
                <a:effectLst/>
                <a:latin typeface="Calibri" panose="020F0502020204030204" pitchFamily="34" charset="0"/>
              </a:rPr>
              <a:t>Thermographie : expériences et vision BEP </a:t>
            </a:r>
            <a:br>
              <a:rPr lang="fr-BE" sz="2800" dirty="0">
                <a:effectLst/>
                <a:latin typeface="Calibri" panose="020F0502020204030204" pitchFamily="34" charset="0"/>
              </a:rPr>
            </a:br>
            <a:r>
              <a:rPr lang="fr-BE" sz="2800" dirty="0">
                <a:effectLst/>
                <a:latin typeface="Calibri" panose="020F0502020204030204" pitchFamily="34" charset="0"/>
              </a:rPr>
              <a:t>Simon Capron</a:t>
            </a:r>
            <a:endParaRPr lang="fr-BE" dirty="0"/>
          </a:p>
        </p:txBody>
      </p:sp>
    </p:spTree>
    <p:extLst>
      <p:ext uri="{BB962C8B-B14F-4D97-AF65-F5344CB8AC3E}">
        <p14:creationId xmlns:p14="http://schemas.microsoft.com/office/powerpoint/2010/main" val="3485645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C1AA26-2806-4934-9274-8A0DB34231E2}"/>
              </a:ext>
            </a:extLst>
          </p:cNvPr>
          <p:cNvSpPr>
            <a:spLocks noGrp="1"/>
          </p:cNvSpPr>
          <p:nvPr>
            <p:ph type="title"/>
          </p:nvPr>
        </p:nvSpPr>
        <p:spPr/>
        <p:txBody>
          <a:bodyPr/>
          <a:lstStyle/>
          <a:p>
            <a:r>
              <a:rPr lang="fr-BE" dirty="0">
                <a:solidFill>
                  <a:srgbClr val="A51839"/>
                </a:solidFill>
                <a:latin typeface="Verdana" pitchFamily="34" charset="0"/>
              </a:rPr>
              <a:t>28</a:t>
            </a:r>
            <a:r>
              <a:rPr lang="fr-BE" baseline="30000" dirty="0">
                <a:solidFill>
                  <a:srgbClr val="A51839"/>
                </a:solidFill>
                <a:latin typeface="Verdana" pitchFamily="34" charset="0"/>
              </a:rPr>
              <a:t>ème</a:t>
            </a:r>
            <a:r>
              <a:rPr lang="fr-BE" dirty="0">
                <a:solidFill>
                  <a:srgbClr val="A51839"/>
                </a:solidFill>
                <a:latin typeface="Verdana" pitchFamily="34" charset="0"/>
              </a:rPr>
              <a:t> </a:t>
            </a:r>
            <a:r>
              <a:rPr lang="fr-BE">
                <a:solidFill>
                  <a:srgbClr val="A51839"/>
                </a:solidFill>
                <a:latin typeface="Verdana" pitchFamily="34" charset="0"/>
              </a:rPr>
              <a:t>réunion 20/10/2022</a:t>
            </a:r>
            <a:endParaRPr lang="fr-BE" dirty="0"/>
          </a:p>
        </p:txBody>
      </p:sp>
      <p:sp>
        <p:nvSpPr>
          <p:cNvPr id="3" name="Espace réservé du texte 2">
            <a:extLst>
              <a:ext uri="{FF2B5EF4-FFF2-40B4-BE49-F238E27FC236}">
                <a16:creationId xmlns:a16="http://schemas.microsoft.com/office/drawing/2014/main" id="{BF2C653D-E7D2-4E72-B07E-BB313BFD6B1D}"/>
              </a:ext>
            </a:extLst>
          </p:cNvPr>
          <p:cNvSpPr>
            <a:spLocks noGrp="1"/>
          </p:cNvSpPr>
          <p:nvPr>
            <p:ph type="body" idx="1"/>
          </p:nvPr>
        </p:nvSpPr>
        <p:spPr/>
        <p:txBody>
          <a:bodyPr/>
          <a:lstStyle/>
          <a:p>
            <a:r>
              <a:rPr lang="fr-BE" dirty="0"/>
              <a:t>GT COWAL – SPW digital</a:t>
            </a:r>
          </a:p>
        </p:txBody>
      </p:sp>
    </p:spTree>
    <p:extLst>
      <p:ext uri="{BB962C8B-B14F-4D97-AF65-F5344CB8AC3E}">
        <p14:creationId xmlns:p14="http://schemas.microsoft.com/office/powerpoint/2010/main" val="765087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671BE9B-F0C6-4B2A-A7D6-D2FED58E7A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689" y="280864"/>
            <a:ext cx="1118330" cy="1749747"/>
          </a:xfrm>
          <a:prstGeom prst="rect">
            <a:avLst/>
          </a:prstGeom>
        </p:spPr>
      </p:pic>
      <p:sp>
        <p:nvSpPr>
          <p:cNvPr id="5" name="Sous-titre 4">
            <a:extLst>
              <a:ext uri="{FF2B5EF4-FFF2-40B4-BE49-F238E27FC236}">
                <a16:creationId xmlns:a16="http://schemas.microsoft.com/office/drawing/2014/main" id="{D91AF186-422E-4172-9204-438BE95C3A92}"/>
              </a:ext>
            </a:extLst>
          </p:cNvPr>
          <p:cNvSpPr>
            <a:spLocks noGrp="1"/>
          </p:cNvSpPr>
          <p:nvPr>
            <p:ph type="subTitle" idx="1"/>
          </p:nvPr>
        </p:nvSpPr>
        <p:spPr>
          <a:xfrm>
            <a:off x="3807151" y="2887399"/>
            <a:ext cx="5018518" cy="1241822"/>
          </a:xfrm>
        </p:spPr>
        <p:txBody>
          <a:bodyPr/>
          <a:lstStyle/>
          <a:p>
            <a:r>
              <a:rPr lang="fr-BE" dirty="0"/>
              <a:t>Marché cadre thermographie</a:t>
            </a:r>
          </a:p>
          <a:p>
            <a:r>
              <a:rPr lang="fr-BE" dirty="0"/>
              <a:t>Accompagnement des communes</a:t>
            </a:r>
          </a:p>
          <a:p>
            <a:r>
              <a:rPr lang="fr-BE" dirty="0"/>
              <a:t>RGPD</a:t>
            </a:r>
          </a:p>
        </p:txBody>
      </p:sp>
      <p:sp>
        <p:nvSpPr>
          <p:cNvPr id="6" name="Titre 6">
            <a:extLst>
              <a:ext uri="{FF2B5EF4-FFF2-40B4-BE49-F238E27FC236}">
                <a16:creationId xmlns:a16="http://schemas.microsoft.com/office/drawing/2014/main" id="{4464BAFD-4A7E-4FD6-8970-AE6B46DC3252}"/>
              </a:ext>
            </a:extLst>
          </p:cNvPr>
          <p:cNvSpPr>
            <a:spLocks noGrp="1"/>
          </p:cNvSpPr>
          <p:nvPr>
            <p:ph type="ctrTitle"/>
          </p:nvPr>
        </p:nvSpPr>
        <p:spPr>
          <a:xfrm>
            <a:off x="3807150" y="1014280"/>
            <a:ext cx="5018518" cy="1790700"/>
          </a:xfrm>
        </p:spPr>
        <p:txBody>
          <a:bodyPr/>
          <a:lstStyle/>
          <a:p>
            <a:r>
              <a:rPr lang="fr-BE" dirty="0"/>
              <a:t>BEP </a:t>
            </a:r>
          </a:p>
        </p:txBody>
      </p:sp>
    </p:spTree>
    <p:extLst>
      <p:ext uri="{BB962C8B-B14F-4D97-AF65-F5344CB8AC3E}">
        <p14:creationId xmlns:p14="http://schemas.microsoft.com/office/powerpoint/2010/main" val="1776376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CCCC56E-E0A9-41FC-8B45-B778398ADB5B}"/>
              </a:ext>
            </a:extLst>
          </p:cNvPr>
          <p:cNvSpPr txBox="1">
            <a:spLocks/>
          </p:cNvSpPr>
          <p:nvPr/>
        </p:nvSpPr>
        <p:spPr>
          <a:xfrm>
            <a:off x="922945" y="106600"/>
            <a:ext cx="7592405" cy="994172"/>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fr-BE" sz="2700" dirty="0"/>
              <a:t>BEP, de multiples compétences depuis 1963</a:t>
            </a:r>
            <a:br>
              <a:rPr lang="fr-FR" sz="2700" b="1" dirty="0">
                <a:solidFill>
                  <a:srgbClr val="645D4C"/>
                </a:solidFill>
                <a:effectLst>
                  <a:outerShdw blurRad="38100" dist="38100" dir="2700000" algn="tl">
                    <a:srgbClr val="000000">
                      <a:alpha val="43137"/>
                    </a:srgbClr>
                  </a:outerShdw>
                </a:effectLst>
              </a:rPr>
            </a:br>
            <a:endParaRPr lang="fr-BE" sz="2700" dirty="0"/>
          </a:p>
        </p:txBody>
      </p:sp>
      <p:graphicFrame>
        <p:nvGraphicFramePr>
          <p:cNvPr id="5" name="Diagramme 4">
            <a:extLst>
              <a:ext uri="{FF2B5EF4-FFF2-40B4-BE49-F238E27FC236}">
                <a16:creationId xmlns:a16="http://schemas.microsoft.com/office/drawing/2014/main" id="{33D69DEE-647D-40DC-A1A8-F52B5CA41E48}"/>
              </a:ext>
            </a:extLst>
          </p:cNvPr>
          <p:cNvGraphicFramePr/>
          <p:nvPr/>
        </p:nvGraphicFramePr>
        <p:xfrm>
          <a:off x="3213546" y="737593"/>
          <a:ext cx="5494954" cy="18341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me 5">
            <a:extLst>
              <a:ext uri="{FF2B5EF4-FFF2-40B4-BE49-F238E27FC236}">
                <a16:creationId xmlns:a16="http://schemas.microsoft.com/office/drawing/2014/main" id="{B8805F46-872D-46E2-AB40-ED2BDBC34F18}"/>
              </a:ext>
            </a:extLst>
          </p:cNvPr>
          <p:cNvGraphicFramePr/>
          <p:nvPr/>
        </p:nvGraphicFramePr>
        <p:xfrm>
          <a:off x="3213546" y="2615114"/>
          <a:ext cx="5494954" cy="17907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1" name="Image 10">
            <a:extLst>
              <a:ext uri="{FF2B5EF4-FFF2-40B4-BE49-F238E27FC236}">
                <a16:creationId xmlns:a16="http://schemas.microsoft.com/office/drawing/2014/main" id="{7C5CAE89-5EA4-4EF9-99F0-699242EEB9E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52422" y="1350737"/>
            <a:ext cx="1560792" cy="2442026"/>
          </a:xfrm>
          <a:prstGeom prst="rect">
            <a:avLst/>
          </a:prstGeom>
        </p:spPr>
      </p:pic>
    </p:spTree>
    <p:extLst>
      <p:ext uri="{BB962C8B-B14F-4D97-AF65-F5344CB8AC3E}">
        <p14:creationId xmlns:p14="http://schemas.microsoft.com/office/powerpoint/2010/main" val="4012707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CCCC56E-E0A9-41FC-8B45-B778398ADB5B}"/>
              </a:ext>
            </a:extLst>
          </p:cNvPr>
          <p:cNvSpPr txBox="1">
            <a:spLocks/>
          </p:cNvSpPr>
          <p:nvPr/>
        </p:nvSpPr>
        <p:spPr>
          <a:xfrm>
            <a:off x="922945" y="106600"/>
            <a:ext cx="7592405" cy="994172"/>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fr-BE" sz="2700" dirty="0"/>
              <a:t>BEP, de multiples compétences depuis 1963</a:t>
            </a:r>
            <a:br>
              <a:rPr lang="fr-FR" sz="2700" b="1" dirty="0">
                <a:solidFill>
                  <a:srgbClr val="645D4C"/>
                </a:solidFill>
                <a:effectLst>
                  <a:outerShdw blurRad="38100" dist="38100" dir="2700000" algn="tl">
                    <a:srgbClr val="000000">
                      <a:alpha val="43137"/>
                    </a:srgbClr>
                  </a:outerShdw>
                </a:effectLst>
              </a:rPr>
            </a:br>
            <a:endParaRPr lang="fr-BE" sz="2700" dirty="0"/>
          </a:p>
        </p:txBody>
      </p:sp>
      <p:graphicFrame>
        <p:nvGraphicFramePr>
          <p:cNvPr id="5" name="Diagramme 4">
            <a:extLst>
              <a:ext uri="{FF2B5EF4-FFF2-40B4-BE49-F238E27FC236}">
                <a16:creationId xmlns:a16="http://schemas.microsoft.com/office/drawing/2014/main" id="{33D69DEE-647D-40DC-A1A8-F52B5CA41E48}"/>
              </a:ext>
            </a:extLst>
          </p:cNvPr>
          <p:cNvGraphicFramePr/>
          <p:nvPr/>
        </p:nvGraphicFramePr>
        <p:xfrm>
          <a:off x="818195" y="664420"/>
          <a:ext cx="5494954" cy="18341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me 5">
            <a:extLst>
              <a:ext uri="{FF2B5EF4-FFF2-40B4-BE49-F238E27FC236}">
                <a16:creationId xmlns:a16="http://schemas.microsoft.com/office/drawing/2014/main" id="{B8805F46-872D-46E2-AB40-ED2BDBC34F18}"/>
              </a:ext>
            </a:extLst>
          </p:cNvPr>
          <p:cNvGraphicFramePr/>
          <p:nvPr/>
        </p:nvGraphicFramePr>
        <p:xfrm>
          <a:off x="818195" y="2541941"/>
          <a:ext cx="5494954" cy="17907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Image 6">
            <a:extLst>
              <a:ext uri="{FF2B5EF4-FFF2-40B4-BE49-F238E27FC236}">
                <a16:creationId xmlns:a16="http://schemas.microsoft.com/office/drawing/2014/main" id="{EAAC015F-8BD4-4CC1-B157-545C2A2A2B1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75828" y="4332719"/>
            <a:ext cx="385474" cy="603115"/>
          </a:xfrm>
          <a:prstGeom prst="rect">
            <a:avLst/>
          </a:prstGeom>
        </p:spPr>
      </p:pic>
      <p:graphicFrame>
        <p:nvGraphicFramePr>
          <p:cNvPr id="10" name="Diagramme 9">
            <a:extLst>
              <a:ext uri="{FF2B5EF4-FFF2-40B4-BE49-F238E27FC236}">
                <a16:creationId xmlns:a16="http://schemas.microsoft.com/office/drawing/2014/main" id="{ED5E350A-B6F9-4319-B6C1-D32EA1A78F7C}"/>
              </a:ext>
            </a:extLst>
          </p:cNvPr>
          <p:cNvGraphicFramePr/>
          <p:nvPr/>
        </p:nvGraphicFramePr>
        <p:xfrm>
          <a:off x="6116101" y="491526"/>
          <a:ext cx="2920743" cy="261629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1026" name="Picture 2" descr="POLLEC- Politique locale Énergie Climat - Site énergie du Service public de  Wallonie">
            <a:extLst>
              <a:ext uri="{FF2B5EF4-FFF2-40B4-BE49-F238E27FC236}">
                <a16:creationId xmlns:a16="http://schemas.microsoft.com/office/drawing/2014/main" id="{B03967B2-86A1-4CFD-8ADE-EC9BB7003963}"/>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32654" r="33044"/>
          <a:stretch/>
        </p:blipFill>
        <p:spPr bwMode="auto">
          <a:xfrm>
            <a:off x="8325805" y="1438212"/>
            <a:ext cx="517868" cy="43033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F8C08880-97FC-45B4-9C8F-30021AE3B70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378782" y="1393084"/>
            <a:ext cx="755873" cy="376828"/>
          </a:xfrm>
          <a:prstGeom prst="rect">
            <a:avLst/>
          </a:prstGeom>
        </p:spPr>
      </p:pic>
    </p:spTree>
    <p:extLst>
      <p:ext uri="{BB962C8B-B14F-4D97-AF65-F5344CB8AC3E}">
        <p14:creationId xmlns:p14="http://schemas.microsoft.com/office/powerpoint/2010/main" val="3122100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213CE8-919C-49C1-B531-93F7C264828A}"/>
              </a:ext>
            </a:extLst>
          </p:cNvPr>
          <p:cNvSpPr>
            <a:spLocks noGrp="1"/>
          </p:cNvSpPr>
          <p:nvPr>
            <p:ph type="title"/>
          </p:nvPr>
        </p:nvSpPr>
        <p:spPr/>
        <p:txBody>
          <a:bodyPr/>
          <a:lstStyle/>
          <a:p>
            <a:r>
              <a:rPr lang="fr-BE" dirty="0"/>
              <a:t>Pourquoi un marché cadre BEP?</a:t>
            </a:r>
          </a:p>
        </p:txBody>
      </p:sp>
      <p:pic>
        <p:nvPicPr>
          <p:cNvPr id="4" name="Image 3">
            <a:extLst>
              <a:ext uri="{FF2B5EF4-FFF2-40B4-BE49-F238E27FC236}">
                <a16:creationId xmlns:a16="http://schemas.microsoft.com/office/drawing/2014/main" id="{AF1529D1-748C-4DC6-B4C9-DC0C7648D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828" y="4332719"/>
            <a:ext cx="385474" cy="603115"/>
          </a:xfrm>
          <a:prstGeom prst="rect">
            <a:avLst/>
          </a:prstGeom>
        </p:spPr>
      </p:pic>
      <p:graphicFrame>
        <p:nvGraphicFramePr>
          <p:cNvPr id="5" name="Espace réservé du contenu 6">
            <a:extLst>
              <a:ext uri="{FF2B5EF4-FFF2-40B4-BE49-F238E27FC236}">
                <a16:creationId xmlns:a16="http://schemas.microsoft.com/office/drawing/2014/main" id="{69DED7A6-82D4-4981-8D54-CEED726EE8D7}"/>
              </a:ext>
            </a:extLst>
          </p:cNvPr>
          <p:cNvGraphicFramePr>
            <a:graphicFrameLocks noGrp="1"/>
          </p:cNvGraphicFramePr>
          <p:nvPr>
            <p:ph idx="1"/>
          </p:nvPr>
        </p:nvGraphicFramePr>
        <p:xfrm>
          <a:off x="922735" y="1369219"/>
          <a:ext cx="7592615" cy="29634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37572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213CE8-919C-49C1-B531-93F7C264828A}"/>
              </a:ext>
            </a:extLst>
          </p:cNvPr>
          <p:cNvSpPr>
            <a:spLocks noGrp="1"/>
          </p:cNvSpPr>
          <p:nvPr>
            <p:ph type="title"/>
          </p:nvPr>
        </p:nvSpPr>
        <p:spPr/>
        <p:txBody>
          <a:bodyPr/>
          <a:lstStyle/>
          <a:p>
            <a:r>
              <a:rPr lang="fr-BE"/>
              <a:t>RGPD</a:t>
            </a:r>
            <a:endParaRPr lang="fr-BE" dirty="0"/>
          </a:p>
        </p:txBody>
      </p:sp>
      <p:sp>
        <p:nvSpPr>
          <p:cNvPr id="3" name="Espace réservé du contenu 2">
            <a:extLst>
              <a:ext uri="{FF2B5EF4-FFF2-40B4-BE49-F238E27FC236}">
                <a16:creationId xmlns:a16="http://schemas.microsoft.com/office/drawing/2014/main" id="{D312A9F1-13B1-4196-A5BD-2EB55112CECF}"/>
              </a:ext>
            </a:extLst>
          </p:cNvPr>
          <p:cNvSpPr>
            <a:spLocks noGrp="1"/>
          </p:cNvSpPr>
          <p:nvPr>
            <p:ph idx="1"/>
          </p:nvPr>
        </p:nvSpPr>
        <p:spPr>
          <a:xfrm>
            <a:off x="922946" y="1020961"/>
            <a:ext cx="7592405" cy="3263504"/>
          </a:xfrm>
        </p:spPr>
        <p:txBody>
          <a:bodyPr/>
          <a:lstStyle/>
          <a:p>
            <a:r>
              <a:rPr lang="fr-BE" dirty="0"/>
              <a:t>Est-ce que les données thermographiques sont des données personnelles? </a:t>
            </a:r>
          </a:p>
        </p:txBody>
      </p:sp>
      <p:pic>
        <p:nvPicPr>
          <p:cNvPr id="4" name="Image 3">
            <a:extLst>
              <a:ext uri="{FF2B5EF4-FFF2-40B4-BE49-F238E27FC236}">
                <a16:creationId xmlns:a16="http://schemas.microsoft.com/office/drawing/2014/main" id="{AF1529D1-748C-4DC6-B4C9-DC0C7648D4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828" y="4332719"/>
            <a:ext cx="385474" cy="603115"/>
          </a:xfrm>
          <a:prstGeom prst="rect">
            <a:avLst/>
          </a:prstGeom>
        </p:spPr>
      </p:pic>
      <p:pic>
        <p:nvPicPr>
          <p:cNvPr id="14" name="Image 13">
            <a:extLst>
              <a:ext uri="{FF2B5EF4-FFF2-40B4-BE49-F238E27FC236}">
                <a16:creationId xmlns:a16="http://schemas.microsoft.com/office/drawing/2014/main" id="{33C821D7-DE5C-4802-9283-558249B9F7AE}"/>
              </a:ext>
            </a:extLst>
          </p:cNvPr>
          <p:cNvPicPr>
            <a:picLocks noChangeAspect="1"/>
          </p:cNvPicPr>
          <p:nvPr/>
        </p:nvPicPr>
        <p:blipFill>
          <a:blip r:embed="rId3"/>
          <a:stretch>
            <a:fillRect/>
          </a:stretch>
        </p:blipFill>
        <p:spPr>
          <a:xfrm>
            <a:off x="1721644" y="1883361"/>
            <a:ext cx="3121187" cy="2965490"/>
          </a:xfrm>
          <a:prstGeom prst="rect">
            <a:avLst/>
          </a:prstGeom>
        </p:spPr>
      </p:pic>
      <p:pic>
        <p:nvPicPr>
          <p:cNvPr id="16" name="Image 15">
            <a:extLst>
              <a:ext uri="{FF2B5EF4-FFF2-40B4-BE49-F238E27FC236}">
                <a16:creationId xmlns:a16="http://schemas.microsoft.com/office/drawing/2014/main" id="{8174D9E1-955D-4B21-ABE4-6DF984442B61}"/>
              </a:ext>
            </a:extLst>
          </p:cNvPr>
          <p:cNvPicPr>
            <a:picLocks noChangeAspect="1"/>
          </p:cNvPicPr>
          <p:nvPr/>
        </p:nvPicPr>
        <p:blipFill rotWithShape="1">
          <a:blip r:embed="rId4"/>
          <a:srcRect t="4240" r="7289"/>
          <a:stretch/>
        </p:blipFill>
        <p:spPr>
          <a:xfrm>
            <a:off x="5042154" y="1887054"/>
            <a:ext cx="3034229" cy="2961797"/>
          </a:xfrm>
          <a:prstGeom prst="rect">
            <a:avLst/>
          </a:prstGeom>
        </p:spPr>
      </p:pic>
    </p:spTree>
    <p:extLst>
      <p:ext uri="{BB962C8B-B14F-4D97-AF65-F5344CB8AC3E}">
        <p14:creationId xmlns:p14="http://schemas.microsoft.com/office/powerpoint/2010/main" val="391287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213CE8-919C-49C1-B531-93F7C264828A}"/>
              </a:ext>
            </a:extLst>
          </p:cNvPr>
          <p:cNvSpPr>
            <a:spLocks noGrp="1"/>
          </p:cNvSpPr>
          <p:nvPr>
            <p:ph type="title"/>
          </p:nvPr>
        </p:nvSpPr>
        <p:spPr/>
        <p:txBody>
          <a:bodyPr/>
          <a:lstStyle/>
          <a:p>
            <a:r>
              <a:rPr lang="fr-BE"/>
              <a:t>RGPD</a:t>
            </a:r>
            <a:endParaRPr lang="fr-BE" dirty="0"/>
          </a:p>
        </p:txBody>
      </p:sp>
      <p:sp>
        <p:nvSpPr>
          <p:cNvPr id="3" name="Espace réservé du contenu 2">
            <a:extLst>
              <a:ext uri="{FF2B5EF4-FFF2-40B4-BE49-F238E27FC236}">
                <a16:creationId xmlns:a16="http://schemas.microsoft.com/office/drawing/2014/main" id="{D312A9F1-13B1-4196-A5BD-2EB55112CECF}"/>
              </a:ext>
            </a:extLst>
          </p:cNvPr>
          <p:cNvSpPr>
            <a:spLocks noGrp="1"/>
          </p:cNvSpPr>
          <p:nvPr>
            <p:ph idx="1"/>
          </p:nvPr>
        </p:nvSpPr>
        <p:spPr>
          <a:xfrm>
            <a:off x="922946" y="1020961"/>
            <a:ext cx="7592405" cy="3263504"/>
          </a:xfrm>
        </p:spPr>
        <p:txBody>
          <a:bodyPr/>
          <a:lstStyle/>
          <a:p>
            <a:r>
              <a:rPr lang="fr-BE" dirty="0"/>
              <a:t>Est-ce que les données thermographiques sont des données personnelles? </a:t>
            </a:r>
          </a:p>
        </p:txBody>
      </p:sp>
      <p:pic>
        <p:nvPicPr>
          <p:cNvPr id="4" name="Image 3">
            <a:extLst>
              <a:ext uri="{FF2B5EF4-FFF2-40B4-BE49-F238E27FC236}">
                <a16:creationId xmlns:a16="http://schemas.microsoft.com/office/drawing/2014/main" id="{AF1529D1-748C-4DC6-B4C9-DC0C7648D4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828" y="4332719"/>
            <a:ext cx="385474" cy="603115"/>
          </a:xfrm>
          <a:prstGeom prst="rect">
            <a:avLst/>
          </a:prstGeom>
        </p:spPr>
      </p:pic>
      <p:pic>
        <p:nvPicPr>
          <p:cNvPr id="6" name="Image 5">
            <a:extLst>
              <a:ext uri="{FF2B5EF4-FFF2-40B4-BE49-F238E27FC236}">
                <a16:creationId xmlns:a16="http://schemas.microsoft.com/office/drawing/2014/main" id="{3C40721D-F83F-4EE7-92EB-86E9A0081A54}"/>
              </a:ext>
            </a:extLst>
          </p:cNvPr>
          <p:cNvPicPr>
            <a:picLocks noChangeAspect="1"/>
          </p:cNvPicPr>
          <p:nvPr/>
        </p:nvPicPr>
        <p:blipFill>
          <a:blip r:embed="rId3"/>
          <a:stretch>
            <a:fillRect/>
          </a:stretch>
        </p:blipFill>
        <p:spPr>
          <a:xfrm>
            <a:off x="687586" y="1940566"/>
            <a:ext cx="5251553" cy="2348467"/>
          </a:xfrm>
          <a:prstGeom prst="rect">
            <a:avLst/>
          </a:prstGeom>
        </p:spPr>
      </p:pic>
      <p:pic>
        <p:nvPicPr>
          <p:cNvPr id="8" name="Image 7">
            <a:extLst>
              <a:ext uri="{FF2B5EF4-FFF2-40B4-BE49-F238E27FC236}">
                <a16:creationId xmlns:a16="http://schemas.microsoft.com/office/drawing/2014/main" id="{D1A2E2ED-0520-4180-9759-7F1B7D5132B5}"/>
              </a:ext>
            </a:extLst>
          </p:cNvPr>
          <p:cNvPicPr>
            <a:picLocks noChangeAspect="1"/>
          </p:cNvPicPr>
          <p:nvPr/>
        </p:nvPicPr>
        <p:blipFill>
          <a:blip r:embed="rId4"/>
          <a:stretch>
            <a:fillRect/>
          </a:stretch>
        </p:blipFill>
        <p:spPr>
          <a:xfrm>
            <a:off x="6005754" y="1617866"/>
            <a:ext cx="3002831" cy="3359348"/>
          </a:xfrm>
          <a:prstGeom prst="rect">
            <a:avLst/>
          </a:prstGeom>
        </p:spPr>
      </p:pic>
    </p:spTree>
    <p:extLst>
      <p:ext uri="{BB962C8B-B14F-4D97-AF65-F5344CB8AC3E}">
        <p14:creationId xmlns:p14="http://schemas.microsoft.com/office/powerpoint/2010/main" val="1542164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213CE8-919C-49C1-B531-93F7C264828A}"/>
              </a:ext>
            </a:extLst>
          </p:cNvPr>
          <p:cNvSpPr>
            <a:spLocks noGrp="1"/>
          </p:cNvSpPr>
          <p:nvPr>
            <p:ph type="title"/>
          </p:nvPr>
        </p:nvSpPr>
        <p:spPr/>
        <p:txBody>
          <a:bodyPr/>
          <a:lstStyle/>
          <a:p>
            <a:r>
              <a:rPr lang="fr-BE" dirty="0"/>
              <a:t>RGPD</a:t>
            </a:r>
          </a:p>
        </p:txBody>
      </p:sp>
      <p:sp>
        <p:nvSpPr>
          <p:cNvPr id="3" name="Espace réservé du contenu 2">
            <a:extLst>
              <a:ext uri="{FF2B5EF4-FFF2-40B4-BE49-F238E27FC236}">
                <a16:creationId xmlns:a16="http://schemas.microsoft.com/office/drawing/2014/main" id="{D312A9F1-13B1-4196-A5BD-2EB55112CECF}"/>
              </a:ext>
            </a:extLst>
          </p:cNvPr>
          <p:cNvSpPr>
            <a:spLocks noGrp="1"/>
          </p:cNvSpPr>
          <p:nvPr>
            <p:ph idx="1"/>
          </p:nvPr>
        </p:nvSpPr>
        <p:spPr>
          <a:xfrm>
            <a:off x="922946" y="1020961"/>
            <a:ext cx="7592405" cy="3263504"/>
          </a:xfrm>
        </p:spPr>
        <p:txBody>
          <a:bodyPr>
            <a:normAutofit fontScale="70000" lnSpcReduction="20000"/>
          </a:bodyPr>
          <a:lstStyle/>
          <a:p>
            <a:pPr marL="0" indent="0">
              <a:buNone/>
            </a:pPr>
            <a:r>
              <a:rPr lang="fr-BE" dirty="0"/>
              <a:t>Est-ce que les données thermographiques sont des données personnelles?</a:t>
            </a:r>
          </a:p>
          <a:p>
            <a:pPr marL="342900" lvl="1" indent="0">
              <a:buNone/>
            </a:pPr>
            <a:endParaRPr lang="fr-BE" dirty="0"/>
          </a:p>
          <a:p>
            <a:pPr marL="342900" lvl="1" indent="0">
              <a:buNone/>
            </a:pPr>
            <a:r>
              <a:rPr lang="fr-BE" dirty="0"/>
              <a:t>Oui selon l’APD</a:t>
            </a:r>
          </a:p>
          <a:p>
            <a:pPr lvl="2"/>
            <a:r>
              <a:rPr lang="fr-BE" dirty="0"/>
              <a:t>Article 4,1 du RGPD </a:t>
            </a:r>
          </a:p>
          <a:p>
            <a:pPr lvl="3"/>
            <a:r>
              <a:rPr lang="fr-BE" b="0" i="0" dirty="0">
                <a:solidFill>
                  <a:srgbClr val="4D4D4D"/>
                </a:solidFill>
                <a:effectLst/>
                <a:latin typeface="Roboto" panose="02000000000000000000" pitchFamily="2" charset="0"/>
              </a:rPr>
              <a:t>"données à caractère personnel", toute information se rapportant à une personne physique identifiée ou identifiable (ci-après dénommée "personne concernée"); est réputée être une "personne physique identifiable" une personne physique qui peut être identifiée, directement ou indirectement, notamment par référence à un identifiant, tel qu'un nom, un numéro d'identification, des données de localisation, un identifiant en ligne, ou à un ou plusieurs éléments spécifiques propres à son identité physique, physiologique, génétique, psychique, économique, culturelle ou sociale;</a:t>
            </a:r>
            <a:endParaRPr lang="fr-BE" dirty="0"/>
          </a:p>
          <a:p>
            <a:pPr lvl="2"/>
            <a:r>
              <a:rPr lang="fr-BE" dirty="0"/>
              <a:t>Avis N°04/2007:  le groupe 29 reconnait la valeur d’une maison comme étant une information susceptible d’être considérée come une donné à caractère personnelle</a:t>
            </a:r>
          </a:p>
          <a:p>
            <a:pPr lvl="2"/>
            <a:r>
              <a:rPr lang="fr-BE" dirty="0"/>
              <a:t>Caractère intrusif des clichés thermographique  </a:t>
            </a:r>
          </a:p>
        </p:txBody>
      </p:sp>
      <p:pic>
        <p:nvPicPr>
          <p:cNvPr id="4" name="Image 3">
            <a:extLst>
              <a:ext uri="{FF2B5EF4-FFF2-40B4-BE49-F238E27FC236}">
                <a16:creationId xmlns:a16="http://schemas.microsoft.com/office/drawing/2014/main" id="{AF1529D1-748C-4DC6-B4C9-DC0C7648D4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828" y="4332719"/>
            <a:ext cx="385474" cy="603115"/>
          </a:xfrm>
          <a:prstGeom prst="rect">
            <a:avLst/>
          </a:prstGeom>
        </p:spPr>
      </p:pic>
    </p:spTree>
    <p:extLst>
      <p:ext uri="{BB962C8B-B14F-4D97-AF65-F5344CB8AC3E}">
        <p14:creationId xmlns:p14="http://schemas.microsoft.com/office/powerpoint/2010/main" val="707148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213CE8-919C-49C1-B531-93F7C264828A}"/>
              </a:ext>
            </a:extLst>
          </p:cNvPr>
          <p:cNvSpPr>
            <a:spLocks noGrp="1"/>
          </p:cNvSpPr>
          <p:nvPr>
            <p:ph type="title"/>
          </p:nvPr>
        </p:nvSpPr>
        <p:spPr>
          <a:xfrm>
            <a:off x="922945" y="273844"/>
            <a:ext cx="7992455" cy="994172"/>
          </a:xfrm>
        </p:spPr>
        <p:txBody>
          <a:bodyPr>
            <a:normAutofit/>
          </a:bodyPr>
          <a:lstStyle/>
          <a:p>
            <a:r>
              <a:rPr lang="fr-BE" dirty="0"/>
              <a:t>RGPD - Traitement des données thermographiques</a:t>
            </a:r>
          </a:p>
        </p:txBody>
      </p:sp>
      <p:sp>
        <p:nvSpPr>
          <p:cNvPr id="3" name="Espace réservé du contenu 2">
            <a:extLst>
              <a:ext uri="{FF2B5EF4-FFF2-40B4-BE49-F238E27FC236}">
                <a16:creationId xmlns:a16="http://schemas.microsoft.com/office/drawing/2014/main" id="{D312A9F1-13B1-4196-A5BD-2EB55112CECF}"/>
              </a:ext>
            </a:extLst>
          </p:cNvPr>
          <p:cNvSpPr>
            <a:spLocks noGrp="1"/>
          </p:cNvSpPr>
          <p:nvPr>
            <p:ph idx="1"/>
          </p:nvPr>
        </p:nvSpPr>
        <p:spPr>
          <a:xfrm>
            <a:off x="922946" y="1201721"/>
            <a:ext cx="7592405" cy="3263504"/>
          </a:xfrm>
        </p:spPr>
        <p:txBody>
          <a:bodyPr>
            <a:normAutofit lnSpcReduction="10000"/>
          </a:bodyPr>
          <a:lstStyle/>
          <a:p>
            <a:pPr lvl="1"/>
            <a:r>
              <a:rPr lang="fr-BE" dirty="0"/>
              <a:t>Le traitement est Licite …. si le traitement est nécessaire à l’exécution d’une mission d’intérêt public  poursuivis par le responsable du traitement ou par un tiers…</a:t>
            </a:r>
          </a:p>
          <a:p>
            <a:pPr lvl="1"/>
            <a:endParaRPr lang="fr-BE" dirty="0"/>
          </a:p>
          <a:p>
            <a:pPr marL="0" indent="0" algn="just">
              <a:lnSpc>
                <a:spcPct val="107000"/>
              </a:lnSpc>
              <a:spcAft>
                <a:spcPts val="600"/>
              </a:spcAft>
              <a:buNone/>
            </a:pPr>
            <a:r>
              <a:rPr lang="fr-BE" sz="1350" dirty="0">
                <a:latin typeface="Calibri" panose="020F0502020204030204" pitchFamily="34" charset="0"/>
                <a:ea typeface="Calibri" panose="020F0502020204030204" pitchFamily="34" charset="0"/>
                <a:cs typeface="Times New Roman" panose="02020603050405020304" pitchFamily="18" charset="0"/>
              </a:rPr>
              <a:t>Consciente des enjeux environnementaux, la commune a adhéré à la </a:t>
            </a:r>
            <a:r>
              <a:rPr lang="fr-BE" sz="1350" b="1" u="sng" dirty="0">
                <a:latin typeface="Calibri" panose="020F0502020204030204" pitchFamily="34" charset="0"/>
                <a:ea typeface="Calibri" panose="020F0502020204030204" pitchFamily="34" charset="0"/>
                <a:cs typeface="Times New Roman" panose="02020603050405020304" pitchFamily="18" charset="0"/>
              </a:rPr>
              <a:t>convention des Maires</a:t>
            </a:r>
            <a:r>
              <a:rPr lang="fr-BE" sz="1350" dirty="0">
                <a:latin typeface="Calibri" panose="020F0502020204030204" pitchFamily="34" charset="0"/>
                <a:ea typeface="Calibri" panose="020F0502020204030204" pitchFamily="34" charset="0"/>
                <a:cs typeface="Times New Roman" panose="02020603050405020304" pitchFamily="18" charset="0"/>
              </a:rPr>
              <a:t>, rejoignant ainsi plus de 6000 autorités européennes. En se fixant des objectifs ambitieux à l’horizon 2020 pour </a:t>
            </a:r>
            <a:r>
              <a:rPr lang="fr-BE" sz="1350" b="1" u="sng" dirty="0">
                <a:latin typeface="Calibri" panose="020F0502020204030204" pitchFamily="34" charset="0"/>
                <a:ea typeface="Calibri" panose="020F0502020204030204" pitchFamily="34" charset="0"/>
                <a:cs typeface="Times New Roman" panose="02020603050405020304" pitchFamily="18" charset="0"/>
              </a:rPr>
              <a:t>diminuer son empreinte carbone</a:t>
            </a:r>
            <a:r>
              <a:rPr lang="fr-BE" sz="1350" dirty="0">
                <a:latin typeface="Calibri" panose="020F0502020204030204" pitchFamily="34" charset="0"/>
                <a:ea typeface="Calibri" panose="020F0502020204030204" pitchFamily="34" charset="0"/>
                <a:cs typeface="Times New Roman" panose="02020603050405020304" pitchFamily="18" charset="0"/>
              </a:rPr>
              <a:t>, la commune veut participer activement à la lutte contre le dérèglement climatique.</a:t>
            </a:r>
          </a:p>
          <a:p>
            <a:pPr marL="0" indent="0" algn="just">
              <a:lnSpc>
                <a:spcPct val="107000"/>
              </a:lnSpc>
              <a:spcAft>
                <a:spcPts val="600"/>
              </a:spcAft>
              <a:buNone/>
            </a:pPr>
            <a:r>
              <a:rPr lang="fr-BE" sz="1350" dirty="0">
                <a:latin typeface="Calibri" panose="020F0502020204030204" pitchFamily="34" charset="0"/>
                <a:ea typeface="Calibri" panose="020F0502020204030204" pitchFamily="34" charset="0"/>
                <a:cs typeface="Times New Roman" panose="02020603050405020304" pitchFamily="18" charset="0"/>
              </a:rPr>
              <a:t>Pour atteindre les objectifs fixés, la commune a mis sur pied un Plan Climat Energie. Elaboré sur base d’un bilan global des émissions de CO</a:t>
            </a:r>
            <a:r>
              <a:rPr lang="fr-BE" sz="1350" baseline="-25000" dirty="0">
                <a:latin typeface="Calibri" panose="020F0502020204030204" pitchFamily="34" charset="0"/>
                <a:ea typeface="Calibri" panose="020F0502020204030204" pitchFamily="34" charset="0"/>
                <a:cs typeface="Times New Roman" panose="02020603050405020304" pitchFamily="18" charset="0"/>
              </a:rPr>
              <a:t>2</a:t>
            </a:r>
            <a:r>
              <a:rPr lang="fr-BE" sz="1350" dirty="0">
                <a:latin typeface="Calibri" panose="020F0502020204030204" pitchFamily="34" charset="0"/>
                <a:ea typeface="Calibri" panose="020F0502020204030204" pitchFamily="34" charset="0"/>
                <a:cs typeface="Times New Roman" panose="02020603050405020304" pitchFamily="18" charset="0"/>
              </a:rPr>
              <a:t> sur le territoire communal, ce plan est une feuille de route qui concrétise au travers d’actions la volonté de prendre une part active dans la résolution des défis climatiques et énergétiques de notre planète. </a:t>
            </a:r>
          </a:p>
          <a:p>
            <a:pPr marL="0" indent="0" algn="just">
              <a:lnSpc>
                <a:spcPct val="107000"/>
              </a:lnSpc>
              <a:spcAft>
                <a:spcPts val="600"/>
              </a:spcAft>
              <a:buNone/>
            </a:pPr>
            <a:endParaRPr lang="fr-BE" sz="1350" dirty="0">
              <a:latin typeface="Calibri" panose="020F0502020204030204" pitchFamily="34" charset="0"/>
              <a:ea typeface="Calibri" panose="020F0502020204030204" pitchFamily="34" charset="0"/>
              <a:cs typeface="Times New Roman" panose="02020603050405020304" pitchFamily="18" charset="0"/>
            </a:endParaRPr>
          </a:p>
          <a:p>
            <a:pPr marL="342900" lvl="1" indent="0">
              <a:buNone/>
            </a:pPr>
            <a:endParaRPr lang="fr-BE" dirty="0"/>
          </a:p>
        </p:txBody>
      </p:sp>
      <p:pic>
        <p:nvPicPr>
          <p:cNvPr id="4" name="Image 3">
            <a:extLst>
              <a:ext uri="{FF2B5EF4-FFF2-40B4-BE49-F238E27FC236}">
                <a16:creationId xmlns:a16="http://schemas.microsoft.com/office/drawing/2014/main" id="{AF1529D1-748C-4DC6-B4C9-DC0C7648D4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828" y="4332719"/>
            <a:ext cx="385474" cy="603115"/>
          </a:xfrm>
          <a:prstGeom prst="rect">
            <a:avLst/>
          </a:prstGeom>
        </p:spPr>
      </p:pic>
    </p:spTree>
    <p:extLst>
      <p:ext uri="{BB962C8B-B14F-4D97-AF65-F5344CB8AC3E}">
        <p14:creationId xmlns:p14="http://schemas.microsoft.com/office/powerpoint/2010/main" val="3737634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213CE8-919C-49C1-B531-93F7C264828A}"/>
              </a:ext>
            </a:extLst>
          </p:cNvPr>
          <p:cNvSpPr>
            <a:spLocks noGrp="1"/>
          </p:cNvSpPr>
          <p:nvPr>
            <p:ph type="title"/>
          </p:nvPr>
        </p:nvSpPr>
        <p:spPr>
          <a:xfrm>
            <a:off x="922945" y="273844"/>
            <a:ext cx="7992455" cy="994172"/>
          </a:xfrm>
        </p:spPr>
        <p:txBody>
          <a:bodyPr>
            <a:normAutofit/>
          </a:bodyPr>
          <a:lstStyle/>
          <a:p>
            <a:r>
              <a:rPr lang="fr-BE" dirty="0"/>
              <a:t>Accompagnement du BEP envers les communes namuroises</a:t>
            </a:r>
          </a:p>
        </p:txBody>
      </p:sp>
      <p:pic>
        <p:nvPicPr>
          <p:cNvPr id="4" name="Image 3">
            <a:extLst>
              <a:ext uri="{FF2B5EF4-FFF2-40B4-BE49-F238E27FC236}">
                <a16:creationId xmlns:a16="http://schemas.microsoft.com/office/drawing/2014/main" id="{AF1529D1-748C-4DC6-B4C9-DC0C7648D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828" y="4332719"/>
            <a:ext cx="385474" cy="603115"/>
          </a:xfrm>
          <a:prstGeom prst="rect">
            <a:avLst/>
          </a:prstGeom>
        </p:spPr>
      </p:pic>
      <p:graphicFrame>
        <p:nvGraphicFramePr>
          <p:cNvPr id="7" name="Espace réservé du contenu 6">
            <a:extLst>
              <a:ext uri="{FF2B5EF4-FFF2-40B4-BE49-F238E27FC236}">
                <a16:creationId xmlns:a16="http://schemas.microsoft.com/office/drawing/2014/main" id="{3CA40CC7-1F4D-4F67-86DE-C85504C52FD3}"/>
              </a:ext>
            </a:extLst>
          </p:cNvPr>
          <p:cNvGraphicFramePr>
            <a:graphicFrameLocks noGrp="1"/>
          </p:cNvGraphicFramePr>
          <p:nvPr>
            <p:ph idx="1"/>
          </p:nvPr>
        </p:nvGraphicFramePr>
        <p:xfrm>
          <a:off x="922735" y="1369219"/>
          <a:ext cx="7592615" cy="32635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Graphique 8" descr="Blogue contour">
            <a:extLst>
              <a:ext uri="{FF2B5EF4-FFF2-40B4-BE49-F238E27FC236}">
                <a16:creationId xmlns:a16="http://schemas.microsoft.com/office/drawing/2014/main" id="{6AA4BD78-A0F7-484B-AFE0-F500411A13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40942" y="3111727"/>
            <a:ext cx="560756" cy="560756"/>
          </a:xfrm>
          <a:prstGeom prst="rect">
            <a:avLst/>
          </a:prstGeom>
        </p:spPr>
      </p:pic>
      <p:pic>
        <p:nvPicPr>
          <p:cNvPr id="11" name="Graphique 10" descr="Poignée de main contour">
            <a:extLst>
              <a:ext uri="{FF2B5EF4-FFF2-40B4-BE49-F238E27FC236}">
                <a16:creationId xmlns:a16="http://schemas.microsoft.com/office/drawing/2014/main" id="{3B6843F9-25E2-455E-A53C-AF6AA94A6E2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13206" y="3145021"/>
            <a:ext cx="560756" cy="560756"/>
          </a:xfrm>
          <a:prstGeom prst="rect">
            <a:avLst/>
          </a:prstGeom>
        </p:spPr>
      </p:pic>
      <p:pic>
        <p:nvPicPr>
          <p:cNvPr id="13" name="Graphique 12" descr="Classe contour">
            <a:extLst>
              <a:ext uri="{FF2B5EF4-FFF2-40B4-BE49-F238E27FC236}">
                <a16:creationId xmlns:a16="http://schemas.microsoft.com/office/drawing/2014/main" id="{D6257F62-3FA3-49A3-928D-6C73F952F7A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800378" y="3082500"/>
            <a:ext cx="560756" cy="560756"/>
          </a:xfrm>
          <a:prstGeom prst="rect">
            <a:avLst/>
          </a:prstGeom>
        </p:spPr>
      </p:pic>
    </p:spTree>
    <p:extLst>
      <p:ext uri="{BB962C8B-B14F-4D97-AF65-F5344CB8AC3E}">
        <p14:creationId xmlns:p14="http://schemas.microsoft.com/office/powerpoint/2010/main" val="144938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F39FEEC5-1220-40FA-98C0-B3D53888F685}"/>
              </a:ext>
            </a:extLst>
          </p:cNvPr>
          <p:cNvSpPr>
            <a:spLocks noGrp="1"/>
          </p:cNvSpPr>
          <p:nvPr>
            <p:ph type="ctrTitle"/>
          </p:nvPr>
        </p:nvSpPr>
        <p:spPr/>
        <p:txBody>
          <a:bodyPr>
            <a:normAutofit/>
          </a:bodyPr>
          <a:lstStyle/>
          <a:p>
            <a:r>
              <a:rPr lang="fr-BE" sz="2800" dirty="0">
                <a:effectLst/>
                <a:latin typeface="Calibri" panose="020F0502020204030204" pitchFamily="34" charset="0"/>
              </a:rPr>
              <a:t>IN-BW : besoins et attentes </a:t>
            </a:r>
            <a:br>
              <a:rPr lang="fr-BE" sz="2800" dirty="0">
                <a:effectLst/>
                <a:latin typeface="Calibri" panose="020F0502020204030204" pitchFamily="34" charset="0"/>
              </a:rPr>
            </a:br>
            <a:r>
              <a:rPr lang="fr-BE" sz="2800" dirty="0">
                <a:effectLst/>
                <a:latin typeface="Calibri" panose="020F0502020204030204" pitchFamily="34" charset="0"/>
              </a:rPr>
              <a:t>Francois Lejeune</a:t>
            </a:r>
            <a:endParaRPr lang="fr-BE" dirty="0"/>
          </a:p>
        </p:txBody>
      </p:sp>
    </p:spTree>
    <p:extLst>
      <p:ext uri="{BB962C8B-B14F-4D97-AF65-F5344CB8AC3E}">
        <p14:creationId xmlns:p14="http://schemas.microsoft.com/office/powerpoint/2010/main" val="4168204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3DE008-A9EF-43CF-8941-2462A888C0BA}"/>
              </a:ext>
            </a:extLst>
          </p:cNvPr>
          <p:cNvSpPr>
            <a:spLocks noGrp="1"/>
          </p:cNvSpPr>
          <p:nvPr>
            <p:ph type="title"/>
          </p:nvPr>
        </p:nvSpPr>
        <p:spPr/>
        <p:txBody>
          <a:bodyPr>
            <a:noAutofit/>
          </a:bodyPr>
          <a:lstStyle/>
          <a:p>
            <a:r>
              <a:rPr lang="fr-BE" dirty="0" err="1"/>
              <a:t>GT-COWal</a:t>
            </a:r>
            <a:r>
              <a:rPr lang="fr-BE" dirty="0"/>
              <a:t> 28 - </a:t>
            </a:r>
            <a:r>
              <a:rPr lang="fr-BE" sz="2400" dirty="0"/>
              <a:t>Groupe de Travail Commun sur l’Observation de la Terre en Wallonie – 20/10/2022</a:t>
            </a:r>
            <a:endParaRPr lang="fr-FR" sz="2400" dirty="0"/>
          </a:p>
        </p:txBody>
      </p:sp>
      <p:sp>
        <p:nvSpPr>
          <p:cNvPr id="3" name="Espace réservé du contenu 2">
            <a:extLst>
              <a:ext uri="{FF2B5EF4-FFF2-40B4-BE49-F238E27FC236}">
                <a16:creationId xmlns:a16="http://schemas.microsoft.com/office/drawing/2014/main" id="{2F3B1015-97DF-456D-897C-7A16844AF1BE}"/>
              </a:ext>
            </a:extLst>
          </p:cNvPr>
          <p:cNvSpPr>
            <a:spLocks noGrp="1"/>
          </p:cNvSpPr>
          <p:nvPr>
            <p:ph idx="1"/>
          </p:nvPr>
        </p:nvSpPr>
        <p:spPr/>
        <p:txBody>
          <a:bodyPr>
            <a:normAutofit fontScale="62500" lnSpcReduction="20000"/>
          </a:bodyPr>
          <a:lstStyle/>
          <a:p>
            <a:r>
              <a:rPr lang="fr-BE" b="1" dirty="0">
                <a:solidFill>
                  <a:srgbClr val="C00000"/>
                </a:solidFill>
              </a:rPr>
              <a:t>Bienvenue 9h30 – 10h : Jean-Claude Jasselette + participants</a:t>
            </a:r>
          </a:p>
          <a:p>
            <a:pPr rtl="0" fontAlgn="ctr">
              <a:spcBef>
                <a:spcPts val="0"/>
              </a:spcBef>
              <a:spcAft>
                <a:spcPts val="0"/>
              </a:spcAft>
              <a:buFont typeface="Arial" panose="020B0604020202020204" pitchFamily="34" charset="0"/>
              <a:buChar char="•"/>
            </a:pPr>
            <a:r>
              <a:rPr lang="fr-BE" sz="2400" dirty="0">
                <a:effectLst/>
                <a:latin typeface="Calibri" panose="020F0502020204030204" pitchFamily="34" charset="0"/>
              </a:rPr>
              <a:t>Présentation GTCOWAL</a:t>
            </a:r>
            <a:r>
              <a:rPr lang="fr-BE" b="1" dirty="0">
                <a:solidFill>
                  <a:srgbClr val="C00000"/>
                </a:solidFill>
              </a:rPr>
              <a:t> </a:t>
            </a:r>
            <a:r>
              <a:rPr lang="fr-BE" sz="2100" dirty="0">
                <a:latin typeface="+mj-lt"/>
              </a:rPr>
              <a:t>(Nathalie Stéphenne</a:t>
            </a:r>
            <a:r>
              <a:rPr lang="fr-BE" sz="2100" dirty="0">
                <a:effectLst/>
                <a:latin typeface="+mj-lt"/>
              </a:rPr>
              <a:t> 10min)</a:t>
            </a:r>
          </a:p>
          <a:p>
            <a:pPr rtl="0" fontAlgn="ctr">
              <a:spcBef>
                <a:spcPts val="0"/>
              </a:spcBef>
              <a:spcAft>
                <a:spcPts val="0"/>
              </a:spcAft>
              <a:buFont typeface="Arial" panose="020B0604020202020204" pitchFamily="34" charset="0"/>
              <a:buChar char="•"/>
            </a:pPr>
            <a:r>
              <a:rPr lang="fr-BE" sz="2400" dirty="0">
                <a:effectLst/>
                <a:latin typeface="Calibri" panose="020F0502020204030204" pitchFamily="34" charset="0"/>
              </a:rPr>
              <a:t>Marchés cadres de thermographie pour les communes : </a:t>
            </a:r>
            <a:r>
              <a:rPr lang="fr-BE" sz="2100" dirty="0">
                <a:effectLst/>
                <a:latin typeface="Calibri" panose="020F0502020204030204" pitchFamily="34" charset="0"/>
              </a:rPr>
              <a:t>(20min) </a:t>
            </a:r>
          </a:p>
          <a:p>
            <a:pPr lvl="1" fontAlgn="ctr">
              <a:spcBef>
                <a:spcPts val="0"/>
              </a:spcBef>
              <a:buFont typeface="Arial" panose="020B0604020202020204" pitchFamily="34" charset="0"/>
              <a:buChar char="•"/>
            </a:pPr>
            <a:r>
              <a:rPr lang="fr-BE" dirty="0">
                <a:effectLst/>
                <a:latin typeface="Calibri" panose="020F0502020204030204" pitchFamily="34" charset="0"/>
              </a:rPr>
              <a:t>BEP : expériences et DPA (Simon Capron)</a:t>
            </a:r>
          </a:p>
          <a:p>
            <a:pPr lvl="1" fontAlgn="ctr">
              <a:spcBef>
                <a:spcPts val="0"/>
              </a:spcBef>
              <a:buFont typeface="Arial" panose="020B0604020202020204" pitchFamily="34" charset="0"/>
              <a:buChar char="•"/>
            </a:pPr>
            <a:r>
              <a:rPr lang="fr-BE" dirty="0">
                <a:effectLst/>
                <a:latin typeface="Calibri" panose="020F0502020204030204" pitchFamily="34" charset="0"/>
              </a:rPr>
              <a:t>IN-BW : besoins et attentes (Francois Lejeune)</a:t>
            </a:r>
          </a:p>
          <a:p>
            <a:pPr rtl="0" fontAlgn="ctr">
              <a:spcBef>
                <a:spcPts val="0"/>
              </a:spcBef>
              <a:spcAft>
                <a:spcPts val="0"/>
              </a:spcAft>
              <a:buFont typeface="Arial" panose="020B0604020202020204" pitchFamily="34" charset="0"/>
              <a:buChar char="•"/>
            </a:pPr>
            <a:r>
              <a:rPr lang="fr-BE" sz="2400" dirty="0">
                <a:effectLst/>
                <a:latin typeface="Calibri" panose="020F0502020204030204" pitchFamily="34" charset="0"/>
              </a:rPr>
              <a:t>SPW énergie : </a:t>
            </a:r>
            <a:r>
              <a:rPr lang="fr-BE" sz="2100" dirty="0">
                <a:effectLst/>
                <a:latin typeface="Calibri" panose="020F0502020204030204" pitchFamily="34" charset="0"/>
              </a:rPr>
              <a:t>(20min) </a:t>
            </a:r>
          </a:p>
          <a:p>
            <a:pPr lvl="1" fontAlgn="ctr">
              <a:spcBef>
                <a:spcPts val="0"/>
              </a:spcBef>
              <a:buFont typeface="Arial" panose="020B0604020202020204" pitchFamily="34" charset="0"/>
              <a:buChar char="•"/>
            </a:pPr>
            <a:r>
              <a:rPr lang="fr-BE" sz="2100" dirty="0">
                <a:latin typeface="Calibri" panose="020F0502020204030204" pitchFamily="34" charset="0"/>
              </a:rPr>
              <a:t>Opportunités et contraintes de POLLEC  (Sara </a:t>
            </a:r>
            <a:r>
              <a:rPr lang="fr-BE" sz="2100" dirty="0" err="1">
                <a:latin typeface="Calibri" panose="020F0502020204030204" pitchFamily="34" charset="0"/>
              </a:rPr>
              <a:t>Piccirili</a:t>
            </a:r>
            <a:r>
              <a:rPr lang="fr-BE" sz="2100" dirty="0">
                <a:latin typeface="Calibri" panose="020F0502020204030204" pitchFamily="34" charset="0"/>
              </a:rPr>
              <a:t>)</a:t>
            </a:r>
          </a:p>
          <a:p>
            <a:pPr lvl="1" fontAlgn="ctr">
              <a:spcBef>
                <a:spcPts val="0"/>
              </a:spcBef>
              <a:buFont typeface="Arial" panose="020B0604020202020204" pitchFamily="34" charset="0"/>
              <a:buChar char="•"/>
            </a:pPr>
            <a:r>
              <a:rPr lang="fr-BE" sz="2100" dirty="0">
                <a:latin typeface="Calibri" panose="020F0502020204030204" pitchFamily="34" charset="0"/>
              </a:rPr>
              <a:t>Plateformes locales de rénovation (Julien </a:t>
            </a:r>
            <a:r>
              <a:rPr lang="fr-BE" sz="2100" dirty="0" err="1">
                <a:latin typeface="Calibri" panose="020F0502020204030204" pitchFamily="34" charset="0"/>
              </a:rPr>
              <a:t>Baudoux</a:t>
            </a:r>
            <a:r>
              <a:rPr lang="fr-BE" sz="2100" dirty="0">
                <a:latin typeface="Calibri" panose="020F0502020204030204" pitchFamily="34" charset="0"/>
              </a:rPr>
              <a:t>)</a:t>
            </a:r>
          </a:p>
          <a:p>
            <a:pPr rtl="0" fontAlgn="ctr">
              <a:spcBef>
                <a:spcPts val="0"/>
              </a:spcBef>
              <a:spcAft>
                <a:spcPts val="0"/>
              </a:spcAft>
              <a:buFont typeface="Arial" panose="020B0604020202020204" pitchFamily="34" charset="0"/>
              <a:buChar char="•"/>
            </a:pPr>
            <a:r>
              <a:rPr lang="fr-BE" sz="2500" b="1" dirty="0">
                <a:solidFill>
                  <a:srgbClr val="C00000"/>
                </a:solidFill>
              </a:rPr>
              <a:t>Pause 11h (10 min)</a:t>
            </a:r>
          </a:p>
          <a:p>
            <a:pPr fontAlgn="ctr">
              <a:spcBef>
                <a:spcPts val="0"/>
              </a:spcBef>
              <a:buFont typeface="Arial" panose="020B0604020202020204" pitchFamily="34" charset="0"/>
              <a:buChar char="•"/>
            </a:pPr>
            <a:r>
              <a:rPr lang="fr-BE" dirty="0">
                <a:latin typeface="Calibri" panose="020F0502020204030204" pitchFamily="34" charset="0"/>
              </a:rPr>
              <a:t>ICEDD : </a:t>
            </a:r>
            <a:r>
              <a:rPr lang="fr-BE" sz="2100" dirty="0">
                <a:latin typeface="Calibri" panose="020F0502020204030204" pitchFamily="34" charset="0"/>
              </a:rPr>
              <a:t>Accompagnement des pouvoirs communaux en matière d’adaptation et de résilience territoriale  (Manu Harchies et </a:t>
            </a:r>
            <a:r>
              <a:rPr lang="fr-FR" sz="2100" dirty="0">
                <a:latin typeface="Calibri" panose="020F0502020204030204" pitchFamily="34" charset="0"/>
              </a:rPr>
              <a:t>François Tamigneaux </a:t>
            </a:r>
            <a:r>
              <a:rPr lang="fr-BE" sz="2100" dirty="0">
                <a:latin typeface="Calibri" panose="020F0502020204030204" pitchFamily="34" charset="0"/>
              </a:rPr>
              <a:t>10 min)</a:t>
            </a:r>
          </a:p>
          <a:p>
            <a:pPr rtl="0" fontAlgn="ctr">
              <a:spcBef>
                <a:spcPts val="0"/>
              </a:spcBef>
              <a:spcAft>
                <a:spcPts val="0"/>
              </a:spcAft>
              <a:buFont typeface="Arial" panose="020B0604020202020204" pitchFamily="34" charset="0"/>
              <a:buChar char="•"/>
            </a:pPr>
            <a:r>
              <a:rPr lang="fr-BE" sz="2100" dirty="0">
                <a:latin typeface="Calibri" panose="020F0502020204030204" pitchFamily="34" charset="0"/>
              </a:rPr>
              <a:t>Appel tremplin IA DigitalWallonia4.AI </a:t>
            </a:r>
            <a:r>
              <a:rPr lang="fr-BE" sz="2400" dirty="0">
                <a:effectLst/>
                <a:latin typeface="Calibri" panose="020F0502020204030204" pitchFamily="34" charset="0"/>
              </a:rPr>
              <a:t>(</a:t>
            </a:r>
            <a:r>
              <a:rPr lang="fr-BE" sz="2100" dirty="0">
                <a:latin typeface="Calibri" panose="020F0502020204030204" pitchFamily="34" charset="0"/>
              </a:rPr>
              <a:t>Emilie </a:t>
            </a:r>
            <a:r>
              <a:rPr lang="fr-BE" sz="2100" dirty="0" err="1">
                <a:latin typeface="Calibri" panose="020F0502020204030204" pitchFamily="34" charset="0"/>
              </a:rPr>
              <a:t>Fockedey</a:t>
            </a:r>
            <a:r>
              <a:rPr lang="fr-BE" sz="2400" dirty="0">
                <a:effectLst/>
                <a:latin typeface="Calibri" panose="020F0502020204030204" pitchFamily="34" charset="0"/>
              </a:rPr>
              <a:t>  </a:t>
            </a:r>
            <a:r>
              <a:rPr lang="fr-BE" sz="2100" dirty="0">
                <a:latin typeface="Calibri" panose="020F0502020204030204" pitchFamily="34" charset="0"/>
              </a:rPr>
              <a:t>10 min</a:t>
            </a:r>
            <a:r>
              <a:rPr lang="fr-BE" sz="2400" dirty="0">
                <a:effectLst/>
                <a:latin typeface="Calibri" panose="020F0502020204030204" pitchFamily="34" charset="0"/>
              </a:rPr>
              <a:t>)</a:t>
            </a:r>
          </a:p>
          <a:p>
            <a:pPr fontAlgn="ctr">
              <a:spcBef>
                <a:spcPts val="0"/>
              </a:spcBef>
              <a:buFont typeface="Arial" panose="020B0604020202020204" pitchFamily="34" charset="0"/>
              <a:buChar char="•"/>
            </a:pPr>
            <a:r>
              <a:rPr lang="fr-BE" dirty="0">
                <a:latin typeface="Calibri" panose="020F0502020204030204" pitchFamily="34" charset="0"/>
              </a:rPr>
              <a:t>OPW : </a:t>
            </a:r>
            <a:r>
              <a:rPr lang="fr-BE" sz="2100" dirty="0">
                <a:latin typeface="Calibri" panose="020F0502020204030204" pitchFamily="34" charset="0"/>
              </a:rPr>
              <a:t>Projet IA faisant suite à Walous (Nicolas Simon 10 min)</a:t>
            </a:r>
          </a:p>
          <a:p>
            <a:pPr rtl="0" fontAlgn="ctr">
              <a:spcBef>
                <a:spcPts val="0"/>
              </a:spcBef>
              <a:spcAft>
                <a:spcPts val="0"/>
              </a:spcAft>
              <a:buFont typeface="Arial" panose="020B0604020202020204" pitchFamily="34" charset="0"/>
              <a:buChar char="•"/>
            </a:pPr>
            <a:r>
              <a:rPr lang="fr-BE" sz="2400" dirty="0">
                <a:effectLst/>
                <a:latin typeface="Calibri" panose="020F0502020204030204" pitchFamily="34" charset="0"/>
              </a:rPr>
              <a:t>ISSEP : </a:t>
            </a:r>
            <a:r>
              <a:rPr lang="fr-BE" sz="2100" dirty="0">
                <a:latin typeface="Calibri" panose="020F0502020204030204" pitchFamily="34" charset="0"/>
              </a:rPr>
              <a:t>Opportunités en formation de </a:t>
            </a:r>
            <a:r>
              <a:rPr lang="fr-BE" sz="2100" dirty="0" err="1">
                <a:latin typeface="Calibri" panose="020F0502020204030204" pitchFamily="34" charset="0"/>
              </a:rPr>
              <a:t>Rsat</a:t>
            </a:r>
            <a:r>
              <a:rPr lang="fr-BE" sz="2100" dirty="0">
                <a:latin typeface="Calibri" panose="020F0502020204030204" pitchFamily="34" charset="0"/>
              </a:rPr>
              <a:t>  (Eric Hallot 10 min)</a:t>
            </a:r>
          </a:p>
          <a:p>
            <a:pPr fontAlgn="ctr">
              <a:spcBef>
                <a:spcPts val="0"/>
              </a:spcBef>
              <a:spcAft>
                <a:spcPts val="0"/>
              </a:spcAft>
              <a:buFont typeface="Arial" panose="020B0604020202020204" pitchFamily="34" charset="0"/>
              <a:buChar char="•"/>
            </a:pPr>
            <a:r>
              <a:rPr lang="fr-BE" dirty="0">
                <a:latin typeface="Calibri" panose="020F0502020204030204" pitchFamily="34" charset="0"/>
              </a:rPr>
              <a:t>I</a:t>
            </a:r>
            <a:r>
              <a:rPr lang="fr-BE" sz="2400" dirty="0">
                <a:effectLst/>
                <a:latin typeface="Calibri" panose="020F0502020204030204" pitchFamily="34" charset="0"/>
              </a:rPr>
              <a:t>nventaire des projets sur le </a:t>
            </a:r>
            <a:r>
              <a:rPr lang="fr-BE" sz="2100" dirty="0" err="1">
                <a:latin typeface="Calibri" panose="020F0502020204030204" pitchFamily="34" charset="0"/>
              </a:rPr>
              <a:t>geoportail</a:t>
            </a:r>
            <a:r>
              <a:rPr lang="fr-BE" sz="2100" dirty="0">
                <a:latin typeface="Calibri" panose="020F0502020204030204" pitchFamily="34" charset="0"/>
              </a:rPr>
              <a:t> (Elise Dion 5min)</a:t>
            </a:r>
          </a:p>
          <a:p>
            <a:pPr rtl="0" fontAlgn="ctr">
              <a:spcBef>
                <a:spcPts val="0"/>
              </a:spcBef>
              <a:spcAft>
                <a:spcPts val="0"/>
              </a:spcAft>
              <a:buFont typeface="Arial" panose="020B0604020202020204" pitchFamily="34" charset="0"/>
              <a:buChar char="•"/>
            </a:pPr>
            <a:r>
              <a:rPr lang="fr-BE" sz="2600" b="1" dirty="0">
                <a:solidFill>
                  <a:srgbClr val="C00000"/>
                </a:solidFill>
              </a:rPr>
              <a:t>Q&amp;R 12h (30 min)</a:t>
            </a:r>
          </a:p>
          <a:p>
            <a:pPr lvl="1"/>
            <a:endParaRPr lang="fr-BE" b="1" dirty="0">
              <a:solidFill>
                <a:srgbClr val="C00000"/>
              </a:solidFill>
            </a:endParaRPr>
          </a:p>
        </p:txBody>
      </p:sp>
      <p:sp>
        <p:nvSpPr>
          <p:cNvPr id="5" name="Rectangle 4">
            <a:extLst>
              <a:ext uri="{FF2B5EF4-FFF2-40B4-BE49-F238E27FC236}">
                <a16:creationId xmlns:a16="http://schemas.microsoft.com/office/drawing/2014/main" id="{A3EAB27E-C570-4DB3-91F7-852A7F8D8D50}"/>
              </a:ext>
            </a:extLst>
          </p:cNvPr>
          <p:cNvSpPr/>
          <p:nvPr/>
        </p:nvSpPr>
        <p:spPr>
          <a:xfrm>
            <a:off x="802432" y="4783746"/>
            <a:ext cx="507894" cy="3075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32711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F39FEEC5-1220-40FA-98C0-B3D53888F685}"/>
              </a:ext>
            </a:extLst>
          </p:cNvPr>
          <p:cNvSpPr>
            <a:spLocks noGrp="1"/>
          </p:cNvSpPr>
          <p:nvPr>
            <p:ph type="ctrTitle"/>
          </p:nvPr>
        </p:nvSpPr>
        <p:spPr/>
        <p:txBody>
          <a:bodyPr>
            <a:normAutofit/>
          </a:bodyPr>
          <a:lstStyle/>
          <a:p>
            <a:r>
              <a:rPr lang="fr-BE" sz="3200" dirty="0">
                <a:latin typeface="Calibri" panose="020F0502020204030204" pitchFamily="34" charset="0"/>
              </a:rPr>
              <a:t>Opportunités et contraintes de POLLEC  Sara </a:t>
            </a:r>
            <a:r>
              <a:rPr lang="fr-BE" sz="3200" dirty="0" err="1">
                <a:latin typeface="Calibri" panose="020F0502020204030204" pitchFamily="34" charset="0"/>
              </a:rPr>
              <a:t>Piccirili</a:t>
            </a:r>
            <a:endParaRPr lang="fr-BE" dirty="0"/>
          </a:p>
        </p:txBody>
      </p:sp>
    </p:spTree>
    <p:extLst>
      <p:ext uri="{BB962C8B-B14F-4D97-AF65-F5344CB8AC3E}">
        <p14:creationId xmlns:p14="http://schemas.microsoft.com/office/powerpoint/2010/main" val="17639254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Frederic\Documents\Logos\POLLE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0895" y="2093326"/>
            <a:ext cx="2689029" cy="2331074"/>
          </a:xfrm>
          <a:prstGeom prst="rect">
            <a:avLst/>
          </a:prstGeom>
          <a:noFill/>
          <a:extLst>
            <a:ext uri="{909E8E84-426E-40DD-AFC4-6F175D3DCCD1}">
              <a14:hiddenFill xmlns:a14="http://schemas.microsoft.com/office/drawing/2010/main">
                <a:solidFill>
                  <a:srgbClr val="FFFFFF"/>
                </a:solidFill>
              </a14:hiddenFill>
            </a:ext>
          </a:extLst>
        </p:spPr>
      </p:pic>
      <p:sp>
        <p:nvSpPr>
          <p:cNvPr id="4" name="Sous-titre 1"/>
          <p:cNvSpPr txBox="1">
            <a:spLocks/>
          </p:cNvSpPr>
          <p:nvPr/>
        </p:nvSpPr>
        <p:spPr>
          <a:xfrm>
            <a:off x="3689924" y="1653648"/>
            <a:ext cx="5068297" cy="2253259"/>
          </a:xfrm>
          <a:prstGeom prst="rect">
            <a:avLst/>
          </a:prstGeom>
        </p:spPr>
        <p:txBody>
          <a:bodyPr/>
          <a:lstStyle>
            <a:lvl1pPr marL="0" indent="0" algn="ctr" defTabSz="914400" rtl="0" eaLnBrk="1" latinLnBrk="0" hangingPunct="1">
              <a:spcBef>
                <a:spcPct val="20000"/>
              </a:spcBef>
              <a:buFont typeface="Arial" pitchFamily="34" charset="0"/>
              <a:buNone/>
              <a:defRPr sz="2800" kern="1200">
                <a:solidFill>
                  <a:srgbClr val="464646"/>
                </a:solidFill>
                <a:latin typeface="Helvetica" pitchFamily="34" charset="0"/>
                <a:ea typeface="+mn-ea"/>
                <a:cs typeface="Helvetica"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fr-FR" sz="3200" b="1" dirty="0">
                <a:solidFill>
                  <a:srgbClr val="94BF17"/>
                </a:solidFill>
                <a:latin typeface="Arial" panose="020B0604020202020204" pitchFamily="34" charset="0"/>
                <a:cs typeface="Arial" panose="020B0604020202020204" pitchFamily="34" charset="0"/>
              </a:rPr>
              <a:t>Les communes </a:t>
            </a:r>
            <a:r>
              <a:rPr lang="fr-FR" sz="3200" b="1" dirty="0">
                <a:solidFill>
                  <a:srgbClr val="00709E"/>
                </a:solidFill>
                <a:latin typeface="Arial" panose="020B0604020202020204" pitchFamily="34" charset="0"/>
                <a:cs typeface="Arial" panose="020B0604020202020204" pitchFamily="34" charset="0"/>
              </a:rPr>
              <a:t>wallonnes s’engagent pour </a:t>
            </a:r>
            <a:r>
              <a:rPr lang="fr-FR" sz="3200" b="1" dirty="0">
                <a:solidFill>
                  <a:srgbClr val="94BF17"/>
                </a:solidFill>
                <a:latin typeface="Arial" panose="020B0604020202020204" pitchFamily="34" charset="0"/>
                <a:cs typeface="Arial" panose="020B0604020202020204" pitchFamily="34" charset="0"/>
              </a:rPr>
              <a:t>l’énergie et le climat…</a:t>
            </a:r>
          </a:p>
          <a:p>
            <a:endParaRPr lang="fr-FR" sz="3600" b="1" dirty="0"/>
          </a:p>
        </p:txBody>
      </p:sp>
    </p:spTree>
    <p:extLst>
      <p:ext uri="{BB962C8B-B14F-4D97-AF65-F5344CB8AC3E}">
        <p14:creationId xmlns:p14="http://schemas.microsoft.com/office/powerpoint/2010/main" val="6757453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94121" y="1113589"/>
            <a:ext cx="7868120" cy="3227849"/>
          </a:xfrm>
        </p:spPr>
        <p:txBody>
          <a:bodyPr/>
          <a:lstStyle/>
          <a:p>
            <a:pPr>
              <a:lnSpc>
                <a:spcPct val="150000"/>
              </a:lnSpc>
              <a:buNone/>
            </a:pPr>
            <a:r>
              <a:rPr lang="fr-BE" dirty="0">
                <a:solidFill>
                  <a:schemeClr val="tx1">
                    <a:lumMod val="65000"/>
                    <a:lumOff val="35000"/>
                  </a:schemeClr>
                </a:solidFill>
              </a:rPr>
              <a:t>1 Le contexte européen</a:t>
            </a:r>
          </a:p>
          <a:p>
            <a:pPr>
              <a:lnSpc>
                <a:spcPct val="150000"/>
              </a:lnSpc>
              <a:buNone/>
            </a:pPr>
            <a:r>
              <a:rPr lang="fr-BE" dirty="0">
                <a:solidFill>
                  <a:schemeClr val="tx1">
                    <a:lumMod val="65000"/>
                    <a:lumOff val="35000"/>
                  </a:schemeClr>
                </a:solidFill>
              </a:rPr>
              <a:t>2 L’initiative en Wallonie</a:t>
            </a:r>
          </a:p>
          <a:p>
            <a:pPr>
              <a:lnSpc>
                <a:spcPct val="150000"/>
              </a:lnSpc>
              <a:buNone/>
            </a:pPr>
            <a:r>
              <a:rPr lang="fr-BE" dirty="0">
                <a:solidFill>
                  <a:schemeClr val="tx1">
                    <a:lumMod val="65000"/>
                    <a:lumOff val="35000"/>
                  </a:schemeClr>
                </a:solidFill>
              </a:rPr>
              <a:t>3 Le soutien proposé aux communes et coordinateurs supracommunaux</a:t>
            </a:r>
          </a:p>
          <a:p>
            <a:pPr>
              <a:lnSpc>
                <a:spcPct val="150000"/>
              </a:lnSpc>
              <a:buNone/>
            </a:pPr>
            <a:r>
              <a:rPr lang="fr-BE" dirty="0">
                <a:solidFill>
                  <a:schemeClr val="tx1">
                    <a:lumMod val="65000"/>
                    <a:lumOff val="35000"/>
                  </a:schemeClr>
                </a:solidFill>
              </a:rPr>
              <a:t>4 Les enjeux pour le futur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DF39A658-A85B-2D73-ADA1-ED3B4BC61A0B}"/>
              </a:ext>
            </a:extLst>
          </p:cNvPr>
          <p:cNvPicPr>
            <a:picLocks noChangeAspect="1"/>
          </p:cNvPicPr>
          <p:nvPr/>
        </p:nvPicPr>
        <p:blipFill>
          <a:blip r:embed="rId3"/>
          <a:stretch>
            <a:fillRect/>
          </a:stretch>
        </p:blipFill>
        <p:spPr>
          <a:xfrm>
            <a:off x="1" y="0"/>
            <a:ext cx="9143998" cy="5163765"/>
          </a:xfrm>
          <a:prstGeom prst="rect">
            <a:avLst/>
          </a:prstGeom>
        </p:spPr>
      </p:pic>
      <p:sp>
        <p:nvSpPr>
          <p:cNvPr id="2" name="Titre 1"/>
          <p:cNvSpPr>
            <a:spLocks noGrp="1"/>
          </p:cNvSpPr>
          <p:nvPr>
            <p:ph type="title"/>
          </p:nvPr>
        </p:nvSpPr>
        <p:spPr>
          <a:xfrm>
            <a:off x="1" y="0"/>
            <a:ext cx="7868120" cy="857250"/>
          </a:xfrm>
        </p:spPr>
        <p:txBody>
          <a:bodyPr>
            <a:normAutofit/>
          </a:bodyPr>
          <a:lstStyle/>
          <a:p>
            <a:r>
              <a:rPr lang="fr-BE" sz="3300" cap="small" dirty="0">
                <a:solidFill>
                  <a:schemeClr val="tx1">
                    <a:lumMod val="65000"/>
                    <a:lumOff val="35000"/>
                  </a:schemeClr>
                </a:solidFill>
              </a:rPr>
              <a:t>				1 Le Contexte européen</a:t>
            </a:r>
          </a:p>
        </p:txBody>
      </p:sp>
      <p:sp>
        <p:nvSpPr>
          <p:cNvPr id="3" name="Espace réservé du contenu 2"/>
          <p:cNvSpPr>
            <a:spLocks noGrp="1"/>
          </p:cNvSpPr>
          <p:nvPr>
            <p:ph idx="1"/>
          </p:nvPr>
        </p:nvSpPr>
        <p:spPr>
          <a:xfrm>
            <a:off x="554183" y="1075198"/>
            <a:ext cx="4351193" cy="3227849"/>
          </a:xfrm>
        </p:spPr>
        <p:txBody>
          <a:bodyPr>
            <a:normAutofit fontScale="62500" lnSpcReduction="20000"/>
          </a:bodyPr>
          <a:lstStyle/>
          <a:p>
            <a:pPr algn="just">
              <a:spcBef>
                <a:spcPct val="0"/>
              </a:spcBef>
              <a:buFont typeface="Calibri" panose="020F0502020204030204" pitchFamily="34" charset="0"/>
              <a:buChar char="&gt;"/>
              <a:defRPr/>
            </a:pPr>
            <a:r>
              <a:rPr lang="fr-BE" sz="3825" dirty="0">
                <a:solidFill>
                  <a:srgbClr val="EE7219"/>
                </a:solidFill>
                <a:latin typeface="+mj-lt"/>
                <a:ea typeface="+mj-ea"/>
              </a:rPr>
              <a:t>La Convention des Maires </a:t>
            </a:r>
          </a:p>
          <a:p>
            <a:pPr marL="0" indent="0" algn="just">
              <a:spcBef>
                <a:spcPct val="0"/>
              </a:spcBef>
              <a:buNone/>
              <a:defRPr/>
            </a:pPr>
            <a:endParaRPr lang="fr-BE" sz="2600" dirty="0">
              <a:solidFill>
                <a:srgbClr val="EE7219"/>
              </a:solidFill>
              <a:latin typeface="+mj-lt"/>
              <a:ea typeface="+mj-ea"/>
            </a:endParaRPr>
          </a:p>
          <a:p>
            <a:pPr marL="0" indent="0" algn="just">
              <a:lnSpc>
                <a:spcPct val="120000"/>
              </a:lnSpc>
              <a:spcBef>
                <a:spcPct val="0"/>
              </a:spcBef>
              <a:buNone/>
              <a:defRPr/>
            </a:pPr>
            <a:r>
              <a:rPr lang="fr-FR" sz="2900" dirty="0">
                <a:solidFill>
                  <a:schemeClr val="tx1">
                    <a:lumMod val="65000"/>
                    <a:lumOff val="35000"/>
                  </a:schemeClr>
                </a:solidFill>
                <a:latin typeface="+mj-lt"/>
                <a:cs typeface="Arial" pitchFamily="34" charset="0"/>
              </a:rPr>
              <a:t>Initiative européenne lancée en 2008 par la Commission (DG énergie) pour soutenir les efforts déployés par les autorités locales dans la mise en œuvre des politiques en faveur des énergies durables.</a:t>
            </a:r>
          </a:p>
          <a:p>
            <a:pPr marL="0" indent="0" algn="just">
              <a:lnSpc>
                <a:spcPct val="120000"/>
              </a:lnSpc>
              <a:spcBef>
                <a:spcPct val="0"/>
              </a:spcBef>
              <a:buNone/>
              <a:defRPr/>
            </a:pPr>
            <a:endParaRPr lang="fr-FR" sz="2900" dirty="0">
              <a:solidFill>
                <a:schemeClr val="tx1">
                  <a:lumMod val="65000"/>
                  <a:lumOff val="35000"/>
                </a:schemeClr>
              </a:solidFill>
              <a:latin typeface="+mj-lt"/>
              <a:cs typeface="Arial" pitchFamily="34" charset="0"/>
            </a:endParaRPr>
          </a:p>
          <a:p>
            <a:pPr marL="0" indent="0" algn="just">
              <a:lnSpc>
                <a:spcPct val="120000"/>
              </a:lnSpc>
              <a:spcBef>
                <a:spcPct val="0"/>
              </a:spcBef>
              <a:buNone/>
              <a:defRPr/>
            </a:pPr>
            <a:r>
              <a:rPr lang="fr-FR" sz="2900" dirty="0">
                <a:solidFill>
                  <a:schemeClr val="tx1">
                    <a:lumMod val="65000"/>
                    <a:lumOff val="35000"/>
                  </a:schemeClr>
                </a:solidFill>
                <a:latin typeface="+mj-lt"/>
                <a:cs typeface="Arial" pitchFamily="34" charset="0"/>
              </a:rPr>
              <a:t>La convention compte actuellement </a:t>
            </a:r>
            <a:r>
              <a:rPr lang="fr-FR" sz="2900" b="1" dirty="0">
                <a:solidFill>
                  <a:schemeClr val="tx1">
                    <a:lumMod val="65000"/>
                    <a:lumOff val="35000"/>
                  </a:schemeClr>
                </a:solidFill>
                <a:latin typeface="+mj-lt"/>
                <a:cs typeface="Arial" pitchFamily="34" charset="0"/>
              </a:rPr>
              <a:t>11 077 </a:t>
            </a:r>
            <a:r>
              <a:rPr lang="fr-FR" sz="2900" dirty="0">
                <a:solidFill>
                  <a:schemeClr val="tx1">
                    <a:lumMod val="65000"/>
                    <a:lumOff val="35000"/>
                  </a:schemeClr>
                </a:solidFill>
                <a:latin typeface="+mj-lt"/>
                <a:cs typeface="Arial" pitchFamily="34" charset="0"/>
              </a:rPr>
              <a:t>signataires.</a:t>
            </a:r>
          </a:p>
          <a:p>
            <a:pPr>
              <a:spcBef>
                <a:spcPct val="0"/>
              </a:spcBef>
              <a:defRPr/>
            </a:pPr>
            <a:endParaRPr lang="fr-FR" sz="1000" dirty="0">
              <a:solidFill>
                <a:srgbClr val="1F497D"/>
              </a:solidFill>
              <a:latin typeface="+mj-lt"/>
              <a:cs typeface="Arial" pitchFamily="34" charset="0"/>
            </a:endParaRPr>
          </a:p>
          <a:p>
            <a:endParaRPr lang="fr-BE" dirty="0"/>
          </a:p>
        </p:txBody>
      </p:sp>
      <p:pic>
        <p:nvPicPr>
          <p:cNvPr id="1026" name="Picture 2"/>
          <p:cNvPicPr>
            <a:picLocks noChangeAspect="1" noChangeArrowheads="1"/>
          </p:cNvPicPr>
          <p:nvPr/>
        </p:nvPicPr>
        <p:blipFill>
          <a:blip r:embed="rId4"/>
          <a:srcRect/>
          <a:stretch>
            <a:fillRect/>
          </a:stretch>
        </p:blipFill>
        <p:spPr bwMode="auto">
          <a:xfrm>
            <a:off x="5055504" y="872158"/>
            <a:ext cx="3795712" cy="3430889"/>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BCD13A-FF66-44F3-9F8E-9A43A8765965}"/>
              </a:ext>
            </a:extLst>
          </p:cNvPr>
          <p:cNvSpPr>
            <a:spLocks noGrp="1"/>
          </p:cNvSpPr>
          <p:nvPr>
            <p:ph type="title"/>
          </p:nvPr>
        </p:nvSpPr>
        <p:spPr/>
        <p:txBody>
          <a:bodyPr/>
          <a:lstStyle/>
          <a:p>
            <a:pPr marL="342900" indent="-342900">
              <a:buFont typeface="Calibri" panose="020F0502020204030204" pitchFamily="34" charset="0"/>
              <a:buChar char="&gt;"/>
            </a:pPr>
            <a:r>
              <a:rPr lang="fr-BE" sz="2400" dirty="0">
                <a:solidFill>
                  <a:srgbClr val="EE7219"/>
                </a:solidFill>
                <a:latin typeface="+mn-lt"/>
              </a:rPr>
              <a:t>Les signataires s’engagent à :</a:t>
            </a:r>
            <a:endParaRPr lang="fr-BE" sz="2400" dirty="0">
              <a:latin typeface="+mn-lt"/>
            </a:endParaRPr>
          </a:p>
        </p:txBody>
      </p:sp>
      <p:sp>
        <p:nvSpPr>
          <p:cNvPr id="3" name="Espace réservé du contenu 2">
            <a:extLst>
              <a:ext uri="{FF2B5EF4-FFF2-40B4-BE49-F238E27FC236}">
                <a16:creationId xmlns:a16="http://schemas.microsoft.com/office/drawing/2014/main" id="{0563FE81-6BFC-4A32-91F3-6C9A895B7543}"/>
              </a:ext>
            </a:extLst>
          </p:cNvPr>
          <p:cNvSpPr>
            <a:spLocks noGrp="1"/>
          </p:cNvSpPr>
          <p:nvPr>
            <p:ph idx="1"/>
          </p:nvPr>
        </p:nvSpPr>
        <p:spPr>
          <a:xfrm>
            <a:off x="457200" y="1009301"/>
            <a:ext cx="8229600" cy="3696891"/>
          </a:xfrm>
        </p:spPr>
        <p:txBody>
          <a:bodyPr/>
          <a:lstStyle/>
          <a:p>
            <a:pPr marL="342892" indent="-342892" algn="just" defTabSz="457189">
              <a:lnSpc>
                <a:spcPct val="170000"/>
              </a:lnSpc>
            </a:pPr>
            <a:r>
              <a:rPr lang="fr-FR" sz="1800" dirty="0">
                <a:solidFill>
                  <a:prstClr val="black">
                    <a:lumMod val="65000"/>
                    <a:lumOff val="35000"/>
                  </a:prstClr>
                </a:solidFill>
                <a:latin typeface="+mj-lt"/>
                <a:cs typeface="Arial" pitchFamily="34" charset="0"/>
              </a:rPr>
              <a:t>Réduire</a:t>
            </a:r>
            <a:r>
              <a:rPr lang="fr-FR" sz="1800" dirty="0">
                <a:solidFill>
                  <a:prstClr val="black"/>
                </a:solidFill>
                <a:latin typeface="+mj-lt"/>
                <a:cs typeface="Arial" pitchFamily="34" charset="0"/>
              </a:rPr>
              <a:t> </a:t>
            </a:r>
            <a:r>
              <a:rPr lang="fr-FR" sz="1800" b="1" dirty="0">
                <a:solidFill>
                  <a:srgbClr val="006AB3"/>
                </a:solidFill>
                <a:latin typeface="+mj-lt"/>
                <a:cs typeface="Arial" pitchFamily="34" charset="0"/>
              </a:rPr>
              <a:t>les émissions de CO</a:t>
            </a:r>
            <a:r>
              <a:rPr lang="fr-FR" sz="1800" b="1" baseline="-25000" dirty="0">
                <a:solidFill>
                  <a:srgbClr val="006AB3"/>
                </a:solidFill>
                <a:latin typeface="+mj-lt"/>
                <a:cs typeface="Arial" pitchFamily="34" charset="0"/>
              </a:rPr>
              <a:t>2</a:t>
            </a:r>
            <a:r>
              <a:rPr lang="fr-FR" sz="1800" b="1" dirty="0">
                <a:solidFill>
                  <a:srgbClr val="006AB3"/>
                </a:solidFill>
                <a:latin typeface="+mj-lt"/>
                <a:cs typeface="Arial" pitchFamily="34" charset="0"/>
              </a:rPr>
              <a:t> d’au moins 55% d’ici 2030  et s’engager sur des objectifs de neutralité carbone</a:t>
            </a:r>
            <a:endParaRPr lang="fr-BE" sz="1800" dirty="0">
              <a:solidFill>
                <a:prstClr val="black"/>
              </a:solidFill>
              <a:latin typeface="+mj-lt"/>
            </a:endParaRPr>
          </a:p>
          <a:p>
            <a:pPr marL="342892" indent="-342892" algn="just" defTabSz="457189">
              <a:lnSpc>
                <a:spcPct val="170000"/>
              </a:lnSpc>
            </a:pPr>
            <a:r>
              <a:rPr lang="fr-BE" sz="1800" dirty="0">
                <a:solidFill>
                  <a:prstClr val="black">
                    <a:lumMod val="65000"/>
                    <a:lumOff val="35000"/>
                  </a:prstClr>
                </a:solidFill>
                <a:latin typeface="+mj-lt"/>
              </a:rPr>
              <a:t>Augmenter leur résilience en </a:t>
            </a:r>
            <a:r>
              <a:rPr lang="fr-BE" sz="1800" b="1" dirty="0">
                <a:solidFill>
                  <a:srgbClr val="006AB3"/>
                </a:solidFill>
                <a:latin typeface="+mj-lt"/>
                <a:cs typeface="Arial" pitchFamily="34" charset="0"/>
              </a:rPr>
              <a:t>s’adaptant aux impacts du changement climatique </a:t>
            </a:r>
          </a:p>
          <a:p>
            <a:pPr marL="342892" indent="-342892" algn="just" defTabSz="457189">
              <a:lnSpc>
                <a:spcPct val="170000"/>
              </a:lnSpc>
            </a:pPr>
            <a:r>
              <a:rPr lang="fr-BE" sz="1800" b="1" dirty="0">
                <a:solidFill>
                  <a:srgbClr val="006AB3"/>
                </a:solidFill>
                <a:latin typeface="+mj-lt"/>
                <a:cs typeface="Arial" pitchFamily="34" charset="0"/>
              </a:rPr>
              <a:t>lutter contre la précarité énergétique, </a:t>
            </a:r>
            <a:r>
              <a:rPr lang="fr-BE" sz="1800" dirty="0">
                <a:solidFill>
                  <a:prstClr val="black">
                    <a:lumMod val="65000"/>
                    <a:lumOff val="35000"/>
                  </a:prstClr>
                </a:solidFill>
                <a:latin typeface="+mj-lt"/>
              </a:rPr>
              <a:t>action clé pour assurer une transition juste</a:t>
            </a:r>
          </a:p>
          <a:p>
            <a:pPr marL="342892" indent="-342892" algn="just" defTabSz="457189">
              <a:lnSpc>
                <a:spcPct val="170000"/>
              </a:lnSpc>
            </a:pPr>
            <a:r>
              <a:rPr lang="fr-BE" sz="1800" dirty="0">
                <a:solidFill>
                  <a:prstClr val="black">
                    <a:lumMod val="65000"/>
                    <a:lumOff val="35000"/>
                  </a:prstClr>
                </a:solidFill>
                <a:latin typeface="+mj-lt"/>
              </a:rPr>
              <a:t>Traduire leur engagement politique en résultats par l’élaboration de </a:t>
            </a:r>
            <a:r>
              <a:rPr lang="fr-BE" sz="1800" b="1" dirty="0">
                <a:solidFill>
                  <a:srgbClr val="006AB3"/>
                </a:solidFill>
                <a:latin typeface="+mj-lt"/>
                <a:cs typeface="Arial" pitchFamily="34" charset="0"/>
              </a:rPr>
              <a:t>plans d’action locaux et de rapports sur leur mise en œuvre </a:t>
            </a:r>
          </a:p>
          <a:p>
            <a:endParaRPr lang="fr-BE" dirty="0"/>
          </a:p>
        </p:txBody>
      </p:sp>
      <p:sp>
        <p:nvSpPr>
          <p:cNvPr id="4" name="Espace réservé du numéro de diapositive 3">
            <a:extLst>
              <a:ext uri="{FF2B5EF4-FFF2-40B4-BE49-F238E27FC236}">
                <a16:creationId xmlns:a16="http://schemas.microsoft.com/office/drawing/2014/main" id="{B153E756-F857-4E8A-B3F2-B7C3B56E8145}"/>
              </a:ext>
            </a:extLst>
          </p:cNvPr>
          <p:cNvSpPr>
            <a:spLocks noGrp="1"/>
          </p:cNvSpPr>
          <p:nvPr>
            <p:ph type="sldNum" sz="quarter" idx="10"/>
          </p:nvPr>
        </p:nvSpPr>
        <p:spPr bwMode="auto">
          <a:xfrm>
            <a:off x="8879417" y="6338888"/>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fr-BE"/>
            </a:defPPr>
            <a:lvl1pPr algn="r" rtl="0" fontAlgn="base">
              <a:spcBef>
                <a:spcPct val="0"/>
              </a:spcBef>
              <a:spcAft>
                <a:spcPct val="0"/>
              </a:spcAft>
              <a:defRPr sz="1400" b="1" kern="1200">
                <a:solidFill>
                  <a:srgbClr val="0066FF"/>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E6016316-E24D-4603-A936-5332D438098E}" type="slidenum">
              <a:rPr lang="fr-BE" smtClean="0"/>
              <a:pPr>
                <a:defRPr/>
              </a:pPr>
              <a:t>34</a:t>
            </a:fld>
            <a:endParaRPr lang="fr-BE" dirty="0"/>
          </a:p>
        </p:txBody>
      </p:sp>
    </p:spTree>
    <p:extLst>
      <p:ext uri="{BB962C8B-B14F-4D97-AF65-F5344CB8AC3E}">
        <p14:creationId xmlns:p14="http://schemas.microsoft.com/office/powerpoint/2010/main" val="2021266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995762D-278C-C6AE-7280-8FF1F2853C11}"/>
              </a:ext>
            </a:extLst>
          </p:cNvPr>
          <p:cNvPicPr>
            <a:picLocks noChangeAspect="1"/>
          </p:cNvPicPr>
          <p:nvPr/>
        </p:nvPicPr>
        <p:blipFill>
          <a:blip r:embed="rId2"/>
          <a:stretch>
            <a:fillRect/>
          </a:stretch>
        </p:blipFill>
        <p:spPr>
          <a:xfrm>
            <a:off x="1" y="0"/>
            <a:ext cx="9143998" cy="5163765"/>
          </a:xfrm>
          <a:prstGeom prst="rect">
            <a:avLst/>
          </a:prstGeom>
        </p:spPr>
      </p:pic>
      <p:pic>
        <p:nvPicPr>
          <p:cNvPr id="2050" name="Picture 2"/>
          <p:cNvPicPr>
            <a:picLocks noGrp="1" noChangeAspect="1" noChangeArrowheads="1"/>
          </p:cNvPicPr>
          <p:nvPr>
            <p:ph idx="1"/>
          </p:nvPr>
        </p:nvPicPr>
        <p:blipFill>
          <a:blip r:embed="rId3"/>
          <a:srcRect/>
          <a:stretch>
            <a:fillRect/>
          </a:stretch>
        </p:blipFill>
        <p:spPr bwMode="auto">
          <a:xfrm>
            <a:off x="2347415" y="450378"/>
            <a:ext cx="5011632" cy="4693124"/>
          </a:xfrm>
          <a:prstGeom prst="rect">
            <a:avLst/>
          </a:prstGeom>
          <a:noFill/>
          <a:ln w="9525">
            <a:noFill/>
            <a:miter lim="800000"/>
            <a:headEnd/>
            <a:tailEnd/>
          </a:ln>
        </p:spPr>
      </p:pic>
      <p:sp>
        <p:nvSpPr>
          <p:cNvPr id="4" name="Titre 3">
            <a:extLst>
              <a:ext uri="{FF2B5EF4-FFF2-40B4-BE49-F238E27FC236}">
                <a16:creationId xmlns:a16="http://schemas.microsoft.com/office/drawing/2014/main" id="{1024E06A-5BD2-4804-8E50-D386DF4B12B7}"/>
              </a:ext>
            </a:extLst>
          </p:cNvPr>
          <p:cNvSpPr>
            <a:spLocks noGrp="1"/>
          </p:cNvSpPr>
          <p:nvPr>
            <p:ph type="title"/>
          </p:nvPr>
        </p:nvSpPr>
        <p:spPr>
          <a:xfrm>
            <a:off x="1784953" y="0"/>
            <a:ext cx="7359048" cy="897564"/>
          </a:xfrm>
        </p:spPr>
        <p:txBody>
          <a:bodyPr>
            <a:normAutofit/>
          </a:bodyPr>
          <a:lstStyle/>
          <a:p>
            <a:pPr marL="342900" indent="-342900">
              <a:buFont typeface="Calibri" panose="020F0502020204030204" pitchFamily="34" charset="0"/>
              <a:buChar char="&gt;"/>
            </a:pPr>
            <a:r>
              <a:rPr lang="fr-BE" sz="2000" dirty="0">
                <a:solidFill>
                  <a:schemeClr val="accent6">
                    <a:lumMod val="75000"/>
                  </a:schemeClr>
                </a:solidFill>
              </a:rPr>
              <a:t>Elaborer un Plan d’action pour l’énergie durable et le climat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4EF19EC-9D67-C0AA-D3AE-66F69A832DF9}"/>
              </a:ext>
            </a:extLst>
          </p:cNvPr>
          <p:cNvPicPr>
            <a:picLocks noChangeAspect="1"/>
          </p:cNvPicPr>
          <p:nvPr/>
        </p:nvPicPr>
        <p:blipFill>
          <a:blip r:embed="rId2"/>
          <a:stretch>
            <a:fillRect/>
          </a:stretch>
        </p:blipFill>
        <p:spPr>
          <a:xfrm>
            <a:off x="1" y="0"/>
            <a:ext cx="9143998" cy="5163765"/>
          </a:xfrm>
          <a:prstGeom prst="rect">
            <a:avLst/>
          </a:prstGeom>
        </p:spPr>
      </p:pic>
      <p:pic>
        <p:nvPicPr>
          <p:cNvPr id="3077" name="Picture 5"/>
          <p:cNvPicPr>
            <a:picLocks noChangeAspect="1" noChangeArrowheads="1"/>
          </p:cNvPicPr>
          <p:nvPr/>
        </p:nvPicPr>
        <p:blipFill>
          <a:blip r:embed="rId3"/>
          <a:srcRect l="2905" r="1545" b="1563"/>
          <a:stretch>
            <a:fillRect/>
          </a:stretch>
        </p:blipFill>
        <p:spPr bwMode="auto">
          <a:xfrm>
            <a:off x="1162050" y="-10758"/>
            <a:ext cx="7026880" cy="5154257"/>
          </a:xfrm>
          <a:prstGeom prst="rect">
            <a:avLst/>
          </a:prstGeom>
          <a:noFill/>
          <a:ln w="9525">
            <a:noFill/>
            <a:miter lim="800000"/>
            <a:headEnd/>
            <a:tailEnd/>
          </a:ln>
        </p:spPr>
      </p:pic>
      <p:sp>
        <p:nvSpPr>
          <p:cNvPr id="8" name="ZoneTexte 7"/>
          <p:cNvSpPr txBox="1"/>
          <p:nvPr/>
        </p:nvSpPr>
        <p:spPr>
          <a:xfrm>
            <a:off x="2465766" y="357504"/>
            <a:ext cx="4482498" cy="461665"/>
          </a:xfrm>
          <a:prstGeom prst="rect">
            <a:avLst/>
          </a:prstGeom>
          <a:solidFill>
            <a:schemeClr val="bg1"/>
          </a:solidFill>
        </p:spPr>
        <p:txBody>
          <a:bodyPr wrap="square" rtlCol="0">
            <a:spAutoFit/>
          </a:bodyPr>
          <a:lstStyle/>
          <a:p>
            <a:pPr marL="342900" indent="-342900">
              <a:buFont typeface="Calibri" panose="020F0502020204030204" pitchFamily="34" charset="0"/>
              <a:buChar char="&gt;"/>
            </a:pPr>
            <a:r>
              <a:rPr lang="fr-BE" sz="2400" dirty="0">
                <a:solidFill>
                  <a:schemeClr val="accent6">
                    <a:lumMod val="75000"/>
                  </a:schemeClr>
                </a:solidFill>
              </a:rPr>
              <a:t>Une démarche intégrée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3300" b="0" cap="small" dirty="0">
                <a:solidFill>
                  <a:schemeClr val="tx1">
                    <a:lumMod val="65000"/>
                    <a:lumOff val="35000"/>
                  </a:schemeClr>
                </a:solidFill>
                <a:latin typeface="+mj-lt"/>
              </a:rPr>
              <a:t>2 L’initiative en Wallonie</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82675" y="2279662"/>
            <a:ext cx="6810375"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554183" y="1294062"/>
            <a:ext cx="6986649" cy="461665"/>
          </a:xfrm>
          <a:prstGeom prst="rect">
            <a:avLst/>
          </a:prstGeom>
          <a:noFill/>
        </p:spPr>
        <p:txBody>
          <a:bodyPr wrap="square" rtlCol="0">
            <a:spAutoFit/>
          </a:bodyPr>
          <a:lstStyle/>
          <a:p>
            <a:pPr marL="342900" indent="-342900" defTabSz="457189">
              <a:buFont typeface="Calibri" panose="020F0502020204030204" pitchFamily="34" charset="0"/>
              <a:buChar char="&gt;"/>
            </a:pPr>
            <a:r>
              <a:rPr lang="fr-BE" sz="2400" dirty="0">
                <a:solidFill>
                  <a:srgbClr val="F79646">
                    <a:lumMod val="75000"/>
                  </a:srgbClr>
                </a:solidFill>
                <a:latin typeface="Calibri"/>
              </a:rPr>
              <a:t>2012 – 2014 : 16 communes pilotes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F2AAE29-5ACF-006A-8EDD-8A72C1A05C42}"/>
              </a:ext>
            </a:extLst>
          </p:cNvPr>
          <p:cNvPicPr>
            <a:picLocks noChangeAspect="1"/>
          </p:cNvPicPr>
          <p:nvPr/>
        </p:nvPicPr>
        <p:blipFill>
          <a:blip r:embed="rId3"/>
          <a:stretch>
            <a:fillRect/>
          </a:stretch>
        </p:blipFill>
        <p:spPr>
          <a:xfrm>
            <a:off x="1" y="0"/>
            <a:ext cx="9143998" cy="5163765"/>
          </a:xfrm>
          <a:prstGeom prst="rect">
            <a:avLst/>
          </a:prstGeom>
        </p:spPr>
      </p:pic>
      <p:sp>
        <p:nvSpPr>
          <p:cNvPr id="4" name="Espace réservé du numéro de diapositive 3">
            <a:extLst>
              <a:ext uri="{FF2B5EF4-FFF2-40B4-BE49-F238E27FC236}">
                <a16:creationId xmlns:a16="http://schemas.microsoft.com/office/drawing/2014/main" id="{D4BE56A7-230F-430B-9A46-63250C8764DA}"/>
              </a:ext>
            </a:extLst>
          </p:cNvPr>
          <p:cNvSpPr>
            <a:spLocks noGrp="1"/>
          </p:cNvSpPr>
          <p:nvPr>
            <p:ph type="sldNum" sz="quarter" idx="10"/>
          </p:nvPr>
        </p:nvSpPr>
        <p:spPr bwMode="auto">
          <a:xfrm>
            <a:off x="8879417" y="6338888"/>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fr-BE"/>
            </a:defPPr>
            <a:lvl1pPr algn="r" rtl="0" fontAlgn="base">
              <a:spcBef>
                <a:spcPct val="0"/>
              </a:spcBef>
              <a:spcAft>
                <a:spcPct val="0"/>
              </a:spcAft>
              <a:defRPr sz="1400" b="1" kern="1200">
                <a:solidFill>
                  <a:srgbClr val="0066FF"/>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E6016316-E24D-4603-A936-5332D438098E}" type="slidenum">
              <a:rPr lang="fr-BE" smtClean="0"/>
              <a:pPr>
                <a:defRPr/>
              </a:pPr>
              <a:t>38</a:t>
            </a:fld>
            <a:endParaRPr lang="fr-BE" dirty="0"/>
          </a:p>
        </p:txBody>
      </p:sp>
      <p:sp>
        <p:nvSpPr>
          <p:cNvPr id="7" name="Espace réservé du contenu 6">
            <a:extLst>
              <a:ext uri="{FF2B5EF4-FFF2-40B4-BE49-F238E27FC236}">
                <a16:creationId xmlns:a16="http://schemas.microsoft.com/office/drawing/2014/main" id="{DDE36CAE-BF82-41FE-B62C-AB7D3C062358}"/>
              </a:ext>
            </a:extLst>
          </p:cNvPr>
          <p:cNvSpPr>
            <a:spLocks noGrp="1"/>
          </p:cNvSpPr>
          <p:nvPr>
            <p:ph idx="1"/>
          </p:nvPr>
        </p:nvSpPr>
        <p:spPr>
          <a:xfrm>
            <a:off x="2087724" y="357504"/>
            <a:ext cx="6375892" cy="552263"/>
          </a:xfrm>
        </p:spPr>
        <p:txBody>
          <a:bodyPr>
            <a:normAutofit fontScale="85000" lnSpcReduction="20000"/>
          </a:bodyPr>
          <a:lstStyle/>
          <a:p>
            <a:pPr>
              <a:buFont typeface="Calibri" panose="020F0502020204030204" pitchFamily="34" charset="0"/>
              <a:buChar char="&gt;"/>
            </a:pPr>
            <a:r>
              <a:rPr lang="fr-BE" dirty="0">
                <a:solidFill>
                  <a:srgbClr val="F79646">
                    <a:lumMod val="75000"/>
                  </a:srgbClr>
                </a:solidFill>
              </a:rPr>
              <a:t>Campagnes POLLEC 2 et 3 de 2015 à 2017</a:t>
            </a:r>
            <a:br>
              <a:rPr lang="fr-BE" sz="1800" dirty="0">
                <a:solidFill>
                  <a:srgbClr val="F79646">
                    <a:lumMod val="75000"/>
                  </a:srgbClr>
                </a:solidFill>
              </a:rPr>
            </a:br>
            <a:endParaRPr lang="fr-BE" sz="1800" dirty="0">
              <a:solidFill>
                <a:schemeClr val="tx1">
                  <a:lumMod val="65000"/>
                  <a:lumOff val="35000"/>
                </a:schemeClr>
              </a:solidFill>
            </a:endParaRPr>
          </a:p>
        </p:txBody>
      </p:sp>
      <p:pic>
        <p:nvPicPr>
          <p:cNvPr id="2" name="Image 1">
            <a:extLst>
              <a:ext uri="{FF2B5EF4-FFF2-40B4-BE49-F238E27FC236}">
                <a16:creationId xmlns:a16="http://schemas.microsoft.com/office/drawing/2014/main" id="{0B747A14-2A0D-4888-9E0B-8A69872DAB6A}"/>
              </a:ext>
            </a:extLst>
          </p:cNvPr>
          <p:cNvPicPr>
            <a:picLocks noChangeAspect="1"/>
          </p:cNvPicPr>
          <p:nvPr/>
        </p:nvPicPr>
        <p:blipFill>
          <a:blip r:embed="rId4"/>
          <a:stretch>
            <a:fillRect/>
          </a:stretch>
        </p:blipFill>
        <p:spPr>
          <a:xfrm>
            <a:off x="767953" y="909766"/>
            <a:ext cx="7608094" cy="4129088"/>
          </a:xfrm>
          <a:prstGeom prst="rect">
            <a:avLst/>
          </a:prstGeom>
        </p:spPr>
      </p:pic>
      <p:sp>
        <p:nvSpPr>
          <p:cNvPr id="3" name="Rectangle 2">
            <a:extLst>
              <a:ext uri="{FF2B5EF4-FFF2-40B4-BE49-F238E27FC236}">
                <a16:creationId xmlns:a16="http://schemas.microsoft.com/office/drawing/2014/main" id="{E14C6634-A865-4120-8377-2CE958406488}"/>
              </a:ext>
            </a:extLst>
          </p:cNvPr>
          <p:cNvSpPr/>
          <p:nvPr/>
        </p:nvSpPr>
        <p:spPr>
          <a:xfrm>
            <a:off x="6084168" y="1815667"/>
            <a:ext cx="2291879" cy="1546577"/>
          </a:xfrm>
          <a:prstGeom prst="rect">
            <a:avLst/>
          </a:prstGeom>
          <a:solidFill>
            <a:schemeClr val="bg1"/>
          </a:solidFill>
        </p:spPr>
        <p:txBody>
          <a:bodyPr wrap="square">
            <a:spAutoFit/>
          </a:bodyPr>
          <a:lstStyle/>
          <a:p>
            <a:pPr marL="38100" indent="4763" defTabSz="342900"/>
            <a:r>
              <a:rPr lang="fr-BE" sz="1350" b="1" dirty="0">
                <a:solidFill>
                  <a:srgbClr val="0066FF"/>
                </a:solidFill>
                <a:cs typeface="Arial"/>
              </a:rPr>
              <a:t>9 coordinateurs supra-locaux et 187 communes </a:t>
            </a:r>
            <a:r>
              <a:rPr lang="fr-BE" sz="1350" dirty="0">
                <a:solidFill>
                  <a:prstClr val="black">
                    <a:lumMod val="65000"/>
                    <a:lumOff val="35000"/>
                  </a:prstClr>
                </a:solidFill>
                <a:cs typeface="Arial"/>
              </a:rPr>
              <a:t>ont signés la Convention des Maires à l’issue des 3 campagnes, et 126 communes sont actuellement couvertes par un PAEDC.</a:t>
            </a:r>
          </a:p>
        </p:txBody>
      </p:sp>
    </p:spTree>
    <p:extLst>
      <p:ext uri="{BB962C8B-B14F-4D97-AF65-F5344CB8AC3E}">
        <p14:creationId xmlns:p14="http://schemas.microsoft.com/office/powerpoint/2010/main" val="2266116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708D63F-9A26-2779-8C0B-EF02E1CB44D0}"/>
              </a:ext>
            </a:extLst>
          </p:cNvPr>
          <p:cNvPicPr>
            <a:picLocks noChangeAspect="1"/>
          </p:cNvPicPr>
          <p:nvPr/>
        </p:nvPicPr>
        <p:blipFill>
          <a:blip r:embed="rId2"/>
          <a:stretch>
            <a:fillRect/>
          </a:stretch>
        </p:blipFill>
        <p:spPr>
          <a:xfrm>
            <a:off x="1" y="0"/>
            <a:ext cx="9143998" cy="5163765"/>
          </a:xfrm>
          <a:prstGeom prst="rect">
            <a:avLst/>
          </a:prstGeom>
        </p:spPr>
      </p:pic>
      <p:pic>
        <p:nvPicPr>
          <p:cNvPr id="5" name="Espace réservé du contenu 4">
            <a:extLst>
              <a:ext uri="{FF2B5EF4-FFF2-40B4-BE49-F238E27FC236}">
                <a16:creationId xmlns:a16="http://schemas.microsoft.com/office/drawing/2014/main" id="{444BED25-97AD-40FD-8E72-A6D9A3649D61}"/>
              </a:ext>
            </a:extLst>
          </p:cNvPr>
          <p:cNvPicPr>
            <a:picLocks noGrp="1" noChangeAspect="1"/>
          </p:cNvPicPr>
          <p:nvPr>
            <p:ph idx="1"/>
          </p:nvPr>
        </p:nvPicPr>
        <p:blipFill>
          <a:blip r:embed="rId3"/>
          <a:stretch>
            <a:fillRect/>
          </a:stretch>
        </p:blipFill>
        <p:spPr>
          <a:xfrm>
            <a:off x="1954891" y="361455"/>
            <a:ext cx="7207619" cy="4782045"/>
          </a:xfrm>
          <a:prstGeom prst="rect">
            <a:avLst/>
          </a:prstGeom>
        </p:spPr>
      </p:pic>
      <p:sp>
        <p:nvSpPr>
          <p:cNvPr id="2" name="Titre 1">
            <a:extLst>
              <a:ext uri="{FF2B5EF4-FFF2-40B4-BE49-F238E27FC236}">
                <a16:creationId xmlns:a16="http://schemas.microsoft.com/office/drawing/2014/main" id="{BA8F8D77-B488-4693-96C7-D6EAD973618D}"/>
              </a:ext>
            </a:extLst>
          </p:cNvPr>
          <p:cNvSpPr>
            <a:spLocks noGrp="1"/>
          </p:cNvSpPr>
          <p:nvPr>
            <p:ph type="title"/>
          </p:nvPr>
        </p:nvSpPr>
        <p:spPr>
          <a:xfrm>
            <a:off x="1" y="843558"/>
            <a:ext cx="2465766" cy="1890210"/>
          </a:xfrm>
        </p:spPr>
        <p:txBody>
          <a:bodyPr>
            <a:normAutofit fontScale="90000"/>
          </a:bodyPr>
          <a:lstStyle/>
          <a:p>
            <a:pPr algn="l"/>
            <a:r>
              <a:rPr lang="fr-BE" sz="1800" dirty="0">
                <a:solidFill>
                  <a:schemeClr val="tx1">
                    <a:lumMod val="65000"/>
                    <a:lumOff val="35000"/>
                  </a:schemeClr>
                </a:solidFill>
                <a:cs typeface="Arial" pitchFamily="34" charset="0"/>
              </a:rPr>
              <a:t>Depuis le 15 juin 2017, la Wallonie assure le rôle de </a:t>
            </a:r>
            <a:r>
              <a:rPr lang="fr-BE" sz="1800" dirty="0">
                <a:solidFill>
                  <a:srgbClr val="0000FF"/>
                </a:solidFill>
                <a:cs typeface="Arial" pitchFamily="34" charset="0"/>
              </a:rPr>
              <a:t>Coordinateur de la Convention des Maires</a:t>
            </a:r>
            <a:br>
              <a:rPr lang="fr-BE" sz="1800" dirty="0">
                <a:solidFill>
                  <a:srgbClr val="0000FF"/>
                </a:solidFill>
                <a:cs typeface="Arial" pitchFamily="34" charset="0"/>
              </a:rPr>
            </a:br>
            <a:endParaRPr lang="fr-BE" sz="1800" dirty="0"/>
          </a:p>
        </p:txBody>
      </p:sp>
      <p:sp>
        <p:nvSpPr>
          <p:cNvPr id="4" name="Espace réservé du numéro de diapositive 3">
            <a:extLst>
              <a:ext uri="{FF2B5EF4-FFF2-40B4-BE49-F238E27FC236}">
                <a16:creationId xmlns:a16="http://schemas.microsoft.com/office/drawing/2014/main" id="{CFDCD09F-B28E-42FA-8005-C50253CBB117}"/>
              </a:ext>
            </a:extLst>
          </p:cNvPr>
          <p:cNvSpPr>
            <a:spLocks noGrp="1"/>
          </p:cNvSpPr>
          <p:nvPr>
            <p:ph type="sldNum" sz="quarter" idx="10"/>
          </p:nvPr>
        </p:nvSpPr>
        <p:spPr bwMode="auto">
          <a:xfrm>
            <a:off x="8879417" y="6338888"/>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fr-BE"/>
            </a:defPPr>
            <a:lvl1pPr algn="r" rtl="0" fontAlgn="base">
              <a:spcBef>
                <a:spcPct val="0"/>
              </a:spcBef>
              <a:spcAft>
                <a:spcPct val="0"/>
              </a:spcAft>
              <a:defRPr sz="1400" b="1" kern="1200">
                <a:solidFill>
                  <a:srgbClr val="0066FF"/>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E6016316-E24D-4603-A936-5332D438098E}" type="slidenum">
              <a:rPr lang="fr-BE" smtClean="0"/>
              <a:pPr>
                <a:defRPr/>
              </a:pPr>
              <a:t>39</a:t>
            </a:fld>
            <a:endParaRPr lang="fr-BE" dirty="0"/>
          </a:p>
        </p:txBody>
      </p:sp>
      <p:grpSp>
        <p:nvGrpSpPr>
          <p:cNvPr id="14" name="Groupe 13">
            <a:extLst>
              <a:ext uri="{FF2B5EF4-FFF2-40B4-BE49-F238E27FC236}">
                <a16:creationId xmlns:a16="http://schemas.microsoft.com/office/drawing/2014/main" id="{3C285237-6518-466B-887A-1C8C661EA652}"/>
              </a:ext>
            </a:extLst>
          </p:cNvPr>
          <p:cNvGrpSpPr/>
          <p:nvPr/>
        </p:nvGrpSpPr>
        <p:grpSpPr>
          <a:xfrm>
            <a:off x="2971940" y="3975906"/>
            <a:ext cx="2266405" cy="452994"/>
            <a:chOff x="3962586" y="5301208"/>
            <a:chExt cx="3021873" cy="603992"/>
          </a:xfrm>
        </p:grpSpPr>
        <p:pic>
          <p:nvPicPr>
            <p:cNvPr id="10" name="Image 9">
              <a:extLst>
                <a:ext uri="{FF2B5EF4-FFF2-40B4-BE49-F238E27FC236}">
                  <a16:creationId xmlns:a16="http://schemas.microsoft.com/office/drawing/2014/main" id="{C68DF565-9473-4506-8AF3-40A7BD4103B5}"/>
                </a:ext>
              </a:extLst>
            </p:cNvPr>
            <p:cNvPicPr>
              <a:picLocks noChangeAspect="1"/>
            </p:cNvPicPr>
            <p:nvPr/>
          </p:nvPicPr>
          <p:blipFill>
            <a:blip r:embed="rId4"/>
            <a:stretch>
              <a:fillRect/>
            </a:stretch>
          </p:blipFill>
          <p:spPr>
            <a:xfrm>
              <a:off x="3962586" y="5302074"/>
              <a:ext cx="730100" cy="603126"/>
            </a:xfrm>
            <a:prstGeom prst="rect">
              <a:avLst/>
            </a:prstGeom>
          </p:spPr>
        </p:pic>
        <p:grpSp>
          <p:nvGrpSpPr>
            <p:cNvPr id="13" name="Groupe 12">
              <a:extLst>
                <a:ext uri="{FF2B5EF4-FFF2-40B4-BE49-F238E27FC236}">
                  <a16:creationId xmlns:a16="http://schemas.microsoft.com/office/drawing/2014/main" id="{5B215AD1-1B92-4F86-81FE-4AB6C8ABCB25}"/>
                </a:ext>
              </a:extLst>
            </p:cNvPr>
            <p:cNvGrpSpPr/>
            <p:nvPr/>
          </p:nvGrpSpPr>
          <p:grpSpPr>
            <a:xfrm>
              <a:off x="4659124" y="5301208"/>
              <a:ext cx="2325335" cy="571677"/>
              <a:chOff x="4659124" y="5301208"/>
              <a:chExt cx="2325335" cy="571677"/>
            </a:xfrm>
          </p:grpSpPr>
          <p:pic>
            <p:nvPicPr>
              <p:cNvPr id="6" name="Image 5">
                <a:extLst>
                  <a:ext uri="{FF2B5EF4-FFF2-40B4-BE49-F238E27FC236}">
                    <a16:creationId xmlns:a16="http://schemas.microsoft.com/office/drawing/2014/main" id="{A8F675FB-5DC8-434A-808B-287BD9B5ABBD}"/>
                  </a:ext>
                </a:extLst>
              </p:cNvPr>
              <p:cNvPicPr>
                <a:picLocks noChangeAspect="1"/>
              </p:cNvPicPr>
              <p:nvPr/>
            </p:nvPicPr>
            <p:blipFill>
              <a:blip r:embed="rId5"/>
              <a:stretch>
                <a:fillRect/>
              </a:stretch>
            </p:blipFill>
            <p:spPr>
              <a:xfrm>
                <a:off x="4659124" y="5305405"/>
                <a:ext cx="864096" cy="538495"/>
              </a:xfrm>
              <a:prstGeom prst="rect">
                <a:avLst/>
              </a:prstGeom>
            </p:spPr>
          </p:pic>
          <p:pic>
            <p:nvPicPr>
              <p:cNvPr id="8" name="Image 7">
                <a:extLst>
                  <a:ext uri="{FF2B5EF4-FFF2-40B4-BE49-F238E27FC236}">
                    <a16:creationId xmlns:a16="http://schemas.microsoft.com/office/drawing/2014/main" id="{88BA2002-F05E-4291-B912-C31224335EF2}"/>
                  </a:ext>
                </a:extLst>
              </p:cNvPr>
              <p:cNvPicPr>
                <a:picLocks noChangeAspect="1"/>
              </p:cNvPicPr>
              <p:nvPr/>
            </p:nvPicPr>
            <p:blipFill>
              <a:blip r:embed="rId6"/>
              <a:stretch>
                <a:fillRect/>
              </a:stretch>
            </p:blipFill>
            <p:spPr>
              <a:xfrm>
                <a:off x="5523220" y="5334390"/>
                <a:ext cx="486214" cy="538495"/>
              </a:xfrm>
              <a:prstGeom prst="rect">
                <a:avLst/>
              </a:prstGeom>
            </p:spPr>
          </p:pic>
          <p:pic>
            <p:nvPicPr>
              <p:cNvPr id="12" name="Image 11">
                <a:extLst>
                  <a:ext uri="{FF2B5EF4-FFF2-40B4-BE49-F238E27FC236}">
                    <a16:creationId xmlns:a16="http://schemas.microsoft.com/office/drawing/2014/main" id="{03664A69-A226-434C-9C14-595F915EAD57}"/>
                  </a:ext>
                </a:extLst>
              </p:cNvPr>
              <p:cNvPicPr>
                <a:picLocks noChangeAspect="1"/>
              </p:cNvPicPr>
              <p:nvPr/>
            </p:nvPicPr>
            <p:blipFill>
              <a:blip r:embed="rId7"/>
              <a:stretch>
                <a:fillRect/>
              </a:stretch>
            </p:blipFill>
            <p:spPr>
              <a:xfrm>
                <a:off x="6027135" y="5301208"/>
                <a:ext cx="957324" cy="538495"/>
              </a:xfrm>
              <a:prstGeom prst="rect">
                <a:avLst/>
              </a:prstGeom>
            </p:spPr>
          </p:pic>
        </p:grpSp>
      </p:grpSp>
    </p:spTree>
    <p:extLst>
      <p:ext uri="{BB962C8B-B14F-4D97-AF65-F5344CB8AC3E}">
        <p14:creationId xmlns:p14="http://schemas.microsoft.com/office/powerpoint/2010/main" val="4040466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3B0471-7933-45D1-B46C-76A0A4171BAB}"/>
              </a:ext>
            </a:extLst>
          </p:cNvPr>
          <p:cNvSpPr>
            <a:spLocks noGrp="1"/>
          </p:cNvSpPr>
          <p:nvPr>
            <p:ph type="ctrTitle"/>
          </p:nvPr>
        </p:nvSpPr>
        <p:spPr>
          <a:xfrm>
            <a:off x="1362363" y="1799550"/>
            <a:ext cx="7302665" cy="1544400"/>
          </a:xfrm>
        </p:spPr>
        <p:txBody>
          <a:bodyPr>
            <a:noAutofit/>
          </a:bodyPr>
          <a:lstStyle/>
          <a:p>
            <a:r>
              <a:rPr lang="fr-BE" sz="2900" dirty="0"/>
              <a:t>Géomatique et télédétection : associer les pouvoirs locaux  </a:t>
            </a:r>
            <a:br>
              <a:rPr lang="fr-BE" sz="2900" dirty="0"/>
            </a:br>
            <a:r>
              <a:rPr lang="fr-BE" sz="2900" dirty="0"/>
              <a:t>Nathalie Stéphenne</a:t>
            </a:r>
          </a:p>
        </p:txBody>
      </p:sp>
    </p:spTree>
    <p:extLst>
      <p:ext uri="{BB962C8B-B14F-4D97-AF65-F5344CB8AC3E}">
        <p14:creationId xmlns:p14="http://schemas.microsoft.com/office/powerpoint/2010/main" val="24697655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87CEF3F-C726-9A11-2599-39D2B3BCC8C2}"/>
              </a:ext>
            </a:extLst>
          </p:cNvPr>
          <p:cNvPicPr>
            <a:picLocks noChangeAspect="1"/>
          </p:cNvPicPr>
          <p:nvPr/>
        </p:nvPicPr>
        <p:blipFill>
          <a:blip r:embed="rId2"/>
          <a:stretch>
            <a:fillRect/>
          </a:stretch>
        </p:blipFill>
        <p:spPr>
          <a:xfrm>
            <a:off x="1" y="0"/>
            <a:ext cx="9143998" cy="5163765"/>
          </a:xfrm>
          <a:prstGeom prst="rect">
            <a:avLst/>
          </a:prstGeom>
        </p:spPr>
      </p:pic>
      <p:sp>
        <p:nvSpPr>
          <p:cNvPr id="2" name="Titre 1">
            <a:extLst>
              <a:ext uri="{FF2B5EF4-FFF2-40B4-BE49-F238E27FC236}">
                <a16:creationId xmlns:a16="http://schemas.microsoft.com/office/drawing/2014/main" id="{9CCEAABC-C98D-4E62-9EBD-55FC6DA5E256}"/>
              </a:ext>
            </a:extLst>
          </p:cNvPr>
          <p:cNvSpPr>
            <a:spLocks noGrp="1"/>
          </p:cNvSpPr>
          <p:nvPr>
            <p:ph type="title"/>
          </p:nvPr>
        </p:nvSpPr>
        <p:spPr/>
        <p:txBody>
          <a:bodyPr/>
          <a:lstStyle/>
          <a:p>
            <a:endParaRPr lang="fr-BE"/>
          </a:p>
        </p:txBody>
      </p:sp>
      <p:sp>
        <p:nvSpPr>
          <p:cNvPr id="3" name="Espace réservé du contenu 2">
            <a:extLst>
              <a:ext uri="{FF2B5EF4-FFF2-40B4-BE49-F238E27FC236}">
                <a16:creationId xmlns:a16="http://schemas.microsoft.com/office/drawing/2014/main" id="{C2D88216-E310-4FA4-BE28-4BD0F78FAF4D}"/>
              </a:ext>
            </a:extLst>
          </p:cNvPr>
          <p:cNvSpPr>
            <a:spLocks noGrp="1"/>
          </p:cNvSpPr>
          <p:nvPr>
            <p:ph idx="1"/>
          </p:nvPr>
        </p:nvSpPr>
        <p:spPr/>
        <p:txBody>
          <a:bodyPr/>
          <a:lstStyle/>
          <a:p>
            <a:pPr defTabSz="457189">
              <a:spcBef>
                <a:spcPts val="0"/>
              </a:spcBef>
              <a:buFont typeface="Calibri" panose="020F0502020204030204" pitchFamily="34" charset="0"/>
              <a:buChar char="&gt;"/>
            </a:pPr>
            <a:r>
              <a:rPr lang="fr-BE" dirty="0">
                <a:solidFill>
                  <a:srgbClr val="F79646">
                    <a:lumMod val="75000"/>
                  </a:srgbClr>
                </a:solidFill>
                <a:latin typeface="Calibri"/>
              </a:rPr>
              <a:t>Appels POLLEC 2020 et 2021</a:t>
            </a:r>
          </a:p>
          <a:p>
            <a:pPr lvl="1">
              <a:buFont typeface="Arial" panose="020B0604020202020204" pitchFamily="34" charset="0"/>
              <a:buChar char="•"/>
            </a:pPr>
            <a:r>
              <a:rPr lang="fr-BE" kern="1200" dirty="0">
                <a:solidFill>
                  <a:prstClr val="black">
                    <a:lumMod val="65000"/>
                    <a:lumOff val="35000"/>
                  </a:prstClr>
                </a:solidFill>
                <a:latin typeface="+mj-lt"/>
                <a:ea typeface="+mn-ea"/>
                <a:cs typeface="Arial" pitchFamily="34" charset="0"/>
              </a:rPr>
              <a:t>Soutien pour :</a:t>
            </a:r>
          </a:p>
          <a:p>
            <a:pPr lvl="2">
              <a:buFont typeface="Arial" panose="020B0604020202020204" pitchFamily="34" charset="0"/>
              <a:buChar char="•"/>
            </a:pPr>
            <a:r>
              <a:rPr lang="fr-BE" kern="1200" dirty="0">
                <a:solidFill>
                  <a:prstClr val="black">
                    <a:lumMod val="65000"/>
                    <a:lumOff val="35000"/>
                  </a:prstClr>
                </a:solidFill>
                <a:latin typeface="+mj-lt"/>
                <a:ea typeface="+mn-ea"/>
                <a:cs typeface="Arial" pitchFamily="34" charset="0"/>
              </a:rPr>
              <a:t>Engager du personnel au sein des communes et structures supracommunales</a:t>
            </a:r>
          </a:p>
          <a:p>
            <a:pPr lvl="3">
              <a:buFont typeface="Arial" panose="020B0604020202020204" pitchFamily="34" charset="0"/>
              <a:buChar char="•"/>
            </a:pPr>
            <a:r>
              <a:rPr lang="fr-BE" sz="1500" dirty="0">
                <a:solidFill>
                  <a:prstClr val="black">
                    <a:lumMod val="65000"/>
                    <a:lumOff val="35000"/>
                  </a:prstClr>
                </a:solidFill>
                <a:latin typeface="+mj-lt"/>
                <a:cs typeface="Arial" pitchFamily="34" charset="0"/>
              </a:rPr>
              <a:t>173 Coordinateurs communaux et 11 Coordinateurs supracommunaux</a:t>
            </a:r>
          </a:p>
          <a:p>
            <a:pPr lvl="2">
              <a:buFont typeface="Arial" panose="020B0604020202020204" pitchFamily="34" charset="0"/>
              <a:buChar char="•"/>
            </a:pPr>
            <a:r>
              <a:rPr lang="fr-BE" kern="1200" dirty="0">
                <a:solidFill>
                  <a:prstClr val="black">
                    <a:lumMod val="65000"/>
                    <a:lumOff val="35000"/>
                  </a:prstClr>
                </a:solidFill>
                <a:latin typeface="+mj-lt"/>
                <a:ea typeface="+mn-ea"/>
                <a:cs typeface="Arial" pitchFamily="34" charset="0"/>
              </a:rPr>
              <a:t>Financer des projets d’investissement ou de mobilisation</a:t>
            </a:r>
          </a:p>
          <a:p>
            <a:pPr lvl="2"/>
            <a:endParaRPr lang="fr-BE" dirty="0"/>
          </a:p>
        </p:txBody>
      </p:sp>
      <p:sp>
        <p:nvSpPr>
          <p:cNvPr id="4" name="Espace réservé du numéro de diapositive 3">
            <a:extLst>
              <a:ext uri="{FF2B5EF4-FFF2-40B4-BE49-F238E27FC236}">
                <a16:creationId xmlns:a16="http://schemas.microsoft.com/office/drawing/2014/main" id="{9885E633-774D-43A7-BEB2-6FF56C55BB63}"/>
              </a:ext>
            </a:extLst>
          </p:cNvPr>
          <p:cNvSpPr>
            <a:spLocks noGrp="1"/>
          </p:cNvSpPr>
          <p:nvPr>
            <p:ph type="sldNum" sz="quarter" idx="10"/>
          </p:nvPr>
        </p:nvSpPr>
        <p:spPr bwMode="auto">
          <a:xfrm>
            <a:off x="8879417" y="6338888"/>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fr-BE"/>
            </a:defPPr>
            <a:lvl1pPr algn="r" rtl="0" fontAlgn="base">
              <a:spcBef>
                <a:spcPct val="0"/>
              </a:spcBef>
              <a:spcAft>
                <a:spcPct val="0"/>
              </a:spcAft>
              <a:defRPr sz="1400" b="1" kern="1200">
                <a:solidFill>
                  <a:srgbClr val="0066FF"/>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E6016316-E24D-4603-A936-5332D438098E}" type="slidenum">
              <a:rPr lang="fr-BE" smtClean="0"/>
              <a:pPr>
                <a:defRPr/>
              </a:pPr>
              <a:t>40</a:t>
            </a:fld>
            <a:endParaRPr lang="fr-BE" dirty="0"/>
          </a:p>
        </p:txBody>
      </p:sp>
    </p:spTree>
    <p:extLst>
      <p:ext uri="{BB962C8B-B14F-4D97-AF65-F5344CB8AC3E}">
        <p14:creationId xmlns:p14="http://schemas.microsoft.com/office/powerpoint/2010/main" val="35064609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B17BB79-0846-46D0-A282-8AA45F2A5781}"/>
              </a:ext>
            </a:extLst>
          </p:cNvPr>
          <p:cNvSpPr>
            <a:spLocks noGrp="1"/>
          </p:cNvSpPr>
          <p:nvPr>
            <p:ph type="sldNum" sz="quarter" idx="10"/>
          </p:nvPr>
        </p:nvSpPr>
        <p:spPr bwMode="auto">
          <a:xfrm>
            <a:off x="8879417" y="6338888"/>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fr-BE"/>
            </a:defPPr>
            <a:lvl1pPr algn="r" rtl="0" fontAlgn="base">
              <a:spcBef>
                <a:spcPct val="0"/>
              </a:spcBef>
              <a:spcAft>
                <a:spcPct val="0"/>
              </a:spcAft>
              <a:defRPr sz="1400" b="1" kern="1200">
                <a:solidFill>
                  <a:srgbClr val="0066FF"/>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7BC590CC-1EDF-4FE9-9561-C4ECF8070959}" type="slidenum">
              <a:rPr lang="fr-BE" smtClean="0"/>
              <a:pPr>
                <a:defRPr/>
              </a:pPr>
              <a:t>41</a:t>
            </a:fld>
            <a:endParaRPr lang="fr-BE" dirty="0"/>
          </a:p>
        </p:txBody>
      </p:sp>
      <p:pic>
        <p:nvPicPr>
          <p:cNvPr id="5" name="Image 4">
            <a:extLst>
              <a:ext uri="{FF2B5EF4-FFF2-40B4-BE49-F238E27FC236}">
                <a16:creationId xmlns:a16="http://schemas.microsoft.com/office/drawing/2014/main" id="{80E9B8DC-0538-476B-9986-36016A2E13F4}"/>
              </a:ext>
            </a:extLst>
          </p:cNvPr>
          <p:cNvPicPr>
            <a:picLocks noChangeAspect="1"/>
          </p:cNvPicPr>
          <p:nvPr/>
        </p:nvPicPr>
        <p:blipFill>
          <a:blip r:embed="rId3"/>
          <a:stretch>
            <a:fillRect/>
          </a:stretch>
        </p:blipFill>
        <p:spPr>
          <a:xfrm>
            <a:off x="1925706" y="599038"/>
            <a:ext cx="4945912" cy="3945425"/>
          </a:xfrm>
          <a:prstGeom prst="rect">
            <a:avLst/>
          </a:prstGeom>
        </p:spPr>
      </p:pic>
    </p:spTree>
    <p:extLst>
      <p:ext uri="{BB962C8B-B14F-4D97-AF65-F5344CB8AC3E}">
        <p14:creationId xmlns:p14="http://schemas.microsoft.com/office/powerpoint/2010/main" val="1351648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E7531F5-2590-6BA6-1F17-AF2A558F7ED6}"/>
              </a:ext>
            </a:extLst>
          </p:cNvPr>
          <p:cNvPicPr>
            <a:picLocks noChangeAspect="1"/>
          </p:cNvPicPr>
          <p:nvPr/>
        </p:nvPicPr>
        <p:blipFill>
          <a:blip r:embed="rId2"/>
          <a:stretch>
            <a:fillRect/>
          </a:stretch>
        </p:blipFill>
        <p:spPr>
          <a:xfrm>
            <a:off x="1" y="0"/>
            <a:ext cx="9143998" cy="5163765"/>
          </a:xfrm>
          <a:prstGeom prst="rect">
            <a:avLst/>
          </a:prstGeom>
        </p:spPr>
      </p:pic>
      <p:sp>
        <p:nvSpPr>
          <p:cNvPr id="4" name="Slide Number Placeholder 3">
            <a:extLst>
              <a:ext uri="{FF2B5EF4-FFF2-40B4-BE49-F238E27FC236}">
                <a16:creationId xmlns:a16="http://schemas.microsoft.com/office/drawing/2014/main" id="{2583CEE1-395C-4D96-93F0-1110A94DCCE1}"/>
              </a:ext>
            </a:extLst>
          </p:cNvPr>
          <p:cNvSpPr>
            <a:spLocks noGrp="1"/>
          </p:cNvSpPr>
          <p:nvPr>
            <p:ph type="sldNum" sz="quarter" idx="10"/>
          </p:nvPr>
        </p:nvSpPr>
        <p:spPr bwMode="auto">
          <a:xfrm>
            <a:off x="8879417" y="6338888"/>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fr-BE"/>
            </a:defPPr>
            <a:lvl1pPr algn="r" rtl="0" fontAlgn="base">
              <a:spcBef>
                <a:spcPct val="0"/>
              </a:spcBef>
              <a:spcAft>
                <a:spcPct val="0"/>
              </a:spcAft>
              <a:defRPr sz="1400" b="1" kern="1200">
                <a:solidFill>
                  <a:srgbClr val="0066FF"/>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E6016316-E24D-4603-A936-5332D438098E}" type="slidenum">
              <a:rPr lang="fr-BE" smtClean="0"/>
              <a:pPr>
                <a:defRPr/>
              </a:pPr>
              <a:t>42</a:t>
            </a:fld>
            <a:endParaRPr lang="fr-BE"/>
          </a:p>
        </p:txBody>
      </p:sp>
      <p:graphicFrame>
        <p:nvGraphicFramePr>
          <p:cNvPr id="6" name="Espace réservé du contenu 4">
            <a:extLst>
              <a:ext uri="{FF2B5EF4-FFF2-40B4-BE49-F238E27FC236}">
                <a16:creationId xmlns:a16="http://schemas.microsoft.com/office/drawing/2014/main" id="{7E8A312A-045E-4E79-91DC-A762CF8D2309}"/>
              </a:ext>
            </a:extLst>
          </p:cNvPr>
          <p:cNvGraphicFramePr>
            <a:graphicFrameLocks/>
          </p:cNvGraphicFramePr>
          <p:nvPr/>
        </p:nvGraphicFramePr>
        <p:xfrm>
          <a:off x="0" y="843558"/>
          <a:ext cx="9144000" cy="4267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re 1">
            <a:extLst>
              <a:ext uri="{FF2B5EF4-FFF2-40B4-BE49-F238E27FC236}">
                <a16:creationId xmlns:a16="http://schemas.microsoft.com/office/drawing/2014/main" id="{5AB5252A-0A19-4B18-9A57-9EE4304CABA6}"/>
              </a:ext>
            </a:extLst>
          </p:cNvPr>
          <p:cNvSpPr txBox="1">
            <a:spLocks/>
          </p:cNvSpPr>
          <p:nvPr/>
        </p:nvSpPr>
        <p:spPr bwMode="auto">
          <a:xfrm>
            <a:off x="2033718" y="195487"/>
            <a:ext cx="6912768" cy="529828"/>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3600">
                <a:solidFill>
                  <a:srgbClr val="0066FF"/>
                </a:solidFill>
                <a:latin typeface="+mj-lt"/>
                <a:ea typeface="+mj-ea"/>
                <a:cs typeface="+mj-cs"/>
              </a:defRPr>
            </a:lvl1pPr>
            <a:lvl2pPr algn="ctr" rtl="0" eaLnBrk="1" fontAlgn="base" hangingPunct="1">
              <a:spcBef>
                <a:spcPct val="0"/>
              </a:spcBef>
              <a:spcAft>
                <a:spcPct val="0"/>
              </a:spcAft>
              <a:defRPr sz="3600">
                <a:solidFill>
                  <a:srgbClr val="0066FF"/>
                </a:solidFill>
                <a:latin typeface="Arial" charset="0"/>
              </a:defRPr>
            </a:lvl2pPr>
            <a:lvl3pPr algn="ctr" rtl="0" eaLnBrk="1" fontAlgn="base" hangingPunct="1">
              <a:spcBef>
                <a:spcPct val="0"/>
              </a:spcBef>
              <a:spcAft>
                <a:spcPct val="0"/>
              </a:spcAft>
              <a:defRPr sz="3600">
                <a:solidFill>
                  <a:srgbClr val="0066FF"/>
                </a:solidFill>
                <a:latin typeface="Arial" charset="0"/>
              </a:defRPr>
            </a:lvl3pPr>
            <a:lvl4pPr algn="ctr" rtl="0" eaLnBrk="1" fontAlgn="base" hangingPunct="1">
              <a:spcBef>
                <a:spcPct val="0"/>
              </a:spcBef>
              <a:spcAft>
                <a:spcPct val="0"/>
              </a:spcAft>
              <a:defRPr sz="3600">
                <a:solidFill>
                  <a:srgbClr val="0066FF"/>
                </a:solidFill>
                <a:latin typeface="Arial" charset="0"/>
              </a:defRPr>
            </a:lvl4pPr>
            <a:lvl5pPr algn="ctr" rtl="0" eaLnBrk="1" fontAlgn="base" hangingPunct="1">
              <a:spcBef>
                <a:spcPct val="0"/>
              </a:spcBef>
              <a:spcAft>
                <a:spcPct val="0"/>
              </a:spcAft>
              <a:defRPr sz="3600">
                <a:solidFill>
                  <a:srgbClr val="0066FF"/>
                </a:solidFill>
                <a:latin typeface="Arial" charset="0"/>
              </a:defRPr>
            </a:lvl5pPr>
            <a:lvl6pPr marL="457200" algn="ctr" rtl="0" eaLnBrk="1" fontAlgn="base" hangingPunct="1">
              <a:spcBef>
                <a:spcPct val="0"/>
              </a:spcBef>
              <a:spcAft>
                <a:spcPct val="0"/>
              </a:spcAft>
              <a:defRPr sz="3600">
                <a:solidFill>
                  <a:srgbClr val="0066FF"/>
                </a:solidFill>
                <a:latin typeface="Arial" charset="0"/>
              </a:defRPr>
            </a:lvl6pPr>
            <a:lvl7pPr marL="914400" algn="ctr" rtl="0" eaLnBrk="1" fontAlgn="base" hangingPunct="1">
              <a:spcBef>
                <a:spcPct val="0"/>
              </a:spcBef>
              <a:spcAft>
                <a:spcPct val="0"/>
              </a:spcAft>
              <a:defRPr sz="3600">
                <a:solidFill>
                  <a:srgbClr val="0066FF"/>
                </a:solidFill>
                <a:latin typeface="Arial" charset="0"/>
              </a:defRPr>
            </a:lvl7pPr>
            <a:lvl8pPr marL="1371600" algn="ctr" rtl="0" eaLnBrk="1" fontAlgn="base" hangingPunct="1">
              <a:spcBef>
                <a:spcPct val="0"/>
              </a:spcBef>
              <a:spcAft>
                <a:spcPct val="0"/>
              </a:spcAft>
              <a:defRPr sz="3600">
                <a:solidFill>
                  <a:srgbClr val="0066FF"/>
                </a:solidFill>
                <a:latin typeface="Arial" charset="0"/>
              </a:defRPr>
            </a:lvl8pPr>
            <a:lvl9pPr marL="1828800" algn="ctr" rtl="0" eaLnBrk="1" fontAlgn="base" hangingPunct="1">
              <a:spcBef>
                <a:spcPct val="0"/>
              </a:spcBef>
              <a:spcAft>
                <a:spcPct val="0"/>
              </a:spcAft>
              <a:defRPr sz="3600">
                <a:solidFill>
                  <a:srgbClr val="0066FF"/>
                </a:solidFill>
                <a:latin typeface="Arial" charset="0"/>
              </a:defRPr>
            </a:lvl9pPr>
          </a:lstStyle>
          <a:p>
            <a:pPr algn="l"/>
            <a:r>
              <a:rPr lang="fr-BE" sz="3300" cap="small" dirty="0">
                <a:solidFill>
                  <a:schemeClr val="tx1">
                    <a:lumMod val="65000"/>
                    <a:lumOff val="35000"/>
                  </a:schemeClr>
                </a:solidFill>
              </a:rPr>
              <a:t>3 Le soutien proposé</a:t>
            </a:r>
            <a:endParaRPr lang="fr-BE" sz="3300" kern="0" cap="small" dirty="0"/>
          </a:p>
        </p:txBody>
      </p:sp>
      <p:pic>
        <p:nvPicPr>
          <p:cNvPr id="2" name="Image 1">
            <a:extLst>
              <a:ext uri="{FF2B5EF4-FFF2-40B4-BE49-F238E27FC236}">
                <a16:creationId xmlns:a16="http://schemas.microsoft.com/office/drawing/2014/main" id="{52611EE6-089C-488A-A98A-BCF15BBB4AED}"/>
              </a:ext>
            </a:extLst>
          </p:cNvPr>
          <p:cNvPicPr>
            <a:picLocks noChangeAspect="1"/>
          </p:cNvPicPr>
          <p:nvPr/>
        </p:nvPicPr>
        <p:blipFill>
          <a:blip r:embed="rId8"/>
          <a:stretch>
            <a:fillRect/>
          </a:stretch>
        </p:blipFill>
        <p:spPr>
          <a:xfrm>
            <a:off x="-18510" y="1077526"/>
            <a:ext cx="951059" cy="576122"/>
          </a:xfrm>
          <a:prstGeom prst="rect">
            <a:avLst/>
          </a:prstGeom>
        </p:spPr>
      </p:pic>
      <p:pic>
        <p:nvPicPr>
          <p:cNvPr id="3" name="Image 2">
            <a:extLst>
              <a:ext uri="{FF2B5EF4-FFF2-40B4-BE49-F238E27FC236}">
                <a16:creationId xmlns:a16="http://schemas.microsoft.com/office/drawing/2014/main" id="{6E7BAD6C-14D5-46C2-90F9-8939AA9C7CB9}"/>
              </a:ext>
            </a:extLst>
          </p:cNvPr>
          <p:cNvPicPr>
            <a:picLocks noChangeAspect="1"/>
          </p:cNvPicPr>
          <p:nvPr/>
        </p:nvPicPr>
        <p:blipFill>
          <a:blip r:embed="rId9"/>
          <a:stretch>
            <a:fillRect/>
          </a:stretch>
        </p:blipFill>
        <p:spPr>
          <a:xfrm>
            <a:off x="1871700" y="1027230"/>
            <a:ext cx="626418" cy="626418"/>
          </a:xfrm>
          <a:prstGeom prst="rect">
            <a:avLst/>
          </a:prstGeom>
        </p:spPr>
      </p:pic>
      <p:pic>
        <p:nvPicPr>
          <p:cNvPr id="7" name="Image 6">
            <a:extLst>
              <a:ext uri="{FF2B5EF4-FFF2-40B4-BE49-F238E27FC236}">
                <a16:creationId xmlns:a16="http://schemas.microsoft.com/office/drawing/2014/main" id="{C32F7809-5F16-4FBC-AE15-71333A34684A}"/>
              </a:ext>
            </a:extLst>
          </p:cNvPr>
          <p:cNvPicPr>
            <a:picLocks noChangeAspect="1"/>
          </p:cNvPicPr>
          <p:nvPr/>
        </p:nvPicPr>
        <p:blipFill>
          <a:blip r:embed="rId10"/>
          <a:stretch>
            <a:fillRect/>
          </a:stretch>
        </p:blipFill>
        <p:spPr>
          <a:xfrm>
            <a:off x="5598115" y="1046382"/>
            <a:ext cx="754445" cy="553260"/>
          </a:xfrm>
          <a:prstGeom prst="rect">
            <a:avLst/>
          </a:prstGeom>
        </p:spPr>
      </p:pic>
      <p:pic>
        <p:nvPicPr>
          <p:cNvPr id="10" name="Image 9">
            <a:extLst>
              <a:ext uri="{FF2B5EF4-FFF2-40B4-BE49-F238E27FC236}">
                <a16:creationId xmlns:a16="http://schemas.microsoft.com/office/drawing/2014/main" id="{B2BAA3E5-35ED-4079-8D1D-4E6AB58D5454}"/>
              </a:ext>
            </a:extLst>
          </p:cNvPr>
          <p:cNvPicPr>
            <a:picLocks noChangeAspect="1"/>
          </p:cNvPicPr>
          <p:nvPr/>
        </p:nvPicPr>
        <p:blipFill>
          <a:blip r:embed="rId11"/>
          <a:stretch>
            <a:fillRect/>
          </a:stretch>
        </p:blipFill>
        <p:spPr>
          <a:xfrm>
            <a:off x="3726153" y="1077526"/>
            <a:ext cx="557483" cy="554468"/>
          </a:xfrm>
          <a:prstGeom prst="rect">
            <a:avLst/>
          </a:prstGeom>
        </p:spPr>
      </p:pic>
      <p:pic>
        <p:nvPicPr>
          <p:cNvPr id="11" name="Image 10">
            <a:extLst>
              <a:ext uri="{FF2B5EF4-FFF2-40B4-BE49-F238E27FC236}">
                <a16:creationId xmlns:a16="http://schemas.microsoft.com/office/drawing/2014/main" id="{D643427B-B798-4E38-9B91-400186E11648}"/>
              </a:ext>
            </a:extLst>
          </p:cNvPr>
          <p:cNvPicPr>
            <a:picLocks noChangeAspect="1"/>
          </p:cNvPicPr>
          <p:nvPr/>
        </p:nvPicPr>
        <p:blipFill>
          <a:blip r:embed="rId12"/>
          <a:stretch>
            <a:fillRect/>
          </a:stretch>
        </p:blipFill>
        <p:spPr>
          <a:xfrm>
            <a:off x="7435070" y="1027230"/>
            <a:ext cx="556340" cy="572412"/>
          </a:xfrm>
          <a:prstGeom prst="rect">
            <a:avLst/>
          </a:prstGeom>
        </p:spPr>
      </p:pic>
    </p:spTree>
    <p:extLst>
      <p:ext uri="{BB962C8B-B14F-4D97-AF65-F5344CB8AC3E}">
        <p14:creationId xmlns:p14="http://schemas.microsoft.com/office/powerpoint/2010/main" val="38986871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446A6EB-E879-CBB9-9DD9-A44E8FB5B7CD}"/>
              </a:ext>
            </a:extLst>
          </p:cNvPr>
          <p:cNvPicPr>
            <a:picLocks noChangeAspect="1"/>
          </p:cNvPicPr>
          <p:nvPr/>
        </p:nvPicPr>
        <p:blipFill>
          <a:blip r:embed="rId2"/>
          <a:stretch>
            <a:fillRect/>
          </a:stretch>
        </p:blipFill>
        <p:spPr>
          <a:xfrm>
            <a:off x="1" y="0"/>
            <a:ext cx="9143998" cy="5163765"/>
          </a:xfrm>
          <a:prstGeom prst="rect">
            <a:avLst/>
          </a:prstGeom>
        </p:spPr>
      </p:pic>
      <p:sp>
        <p:nvSpPr>
          <p:cNvPr id="2" name="Titre 1">
            <a:extLst>
              <a:ext uri="{FF2B5EF4-FFF2-40B4-BE49-F238E27FC236}">
                <a16:creationId xmlns:a16="http://schemas.microsoft.com/office/drawing/2014/main" id="{76E8744D-CDCF-4389-AB02-661258361ADD}"/>
              </a:ext>
            </a:extLst>
          </p:cNvPr>
          <p:cNvSpPr>
            <a:spLocks noGrp="1"/>
          </p:cNvSpPr>
          <p:nvPr>
            <p:ph type="title"/>
          </p:nvPr>
        </p:nvSpPr>
        <p:spPr/>
        <p:txBody>
          <a:bodyPr/>
          <a:lstStyle/>
          <a:p>
            <a:endParaRPr lang="fr-BE"/>
          </a:p>
        </p:txBody>
      </p:sp>
      <p:sp>
        <p:nvSpPr>
          <p:cNvPr id="4" name="Espace réservé du numéro de diapositive 3">
            <a:extLst>
              <a:ext uri="{FF2B5EF4-FFF2-40B4-BE49-F238E27FC236}">
                <a16:creationId xmlns:a16="http://schemas.microsoft.com/office/drawing/2014/main" id="{E97C9692-5167-4B22-9DEC-340015A1E2AA}"/>
              </a:ext>
            </a:extLst>
          </p:cNvPr>
          <p:cNvSpPr>
            <a:spLocks noGrp="1"/>
          </p:cNvSpPr>
          <p:nvPr>
            <p:ph type="sldNum" sz="quarter" idx="10"/>
          </p:nvPr>
        </p:nvSpPr>
        <p:spPr bwMode="auto">
          <a:xfrm>
            <a:off x="8879417" y="6338888"/>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fr-BE"/>
            </a:defPPr>
            <a:lvl1pPr algn="r" rtl="0" fontAlgn="base">
              <a:spcBef>
                <a:spcPct val="0"/>
              </a:spcBef>
              <a:spcAft>
                <a:spcPct val="0"/>
              </a:spcAft>
              <a:defRPr sz="1400" b="1" kern="1200">
                <a:solidFill>
                  <a:srgbClr val="0066FF"/>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E6016316-E24D-4603-A936-5332D438098E}" type="slidenum">
              <a:rPr lang="fr-BE" smtClean="0"/>
              <a:pPr>
                <a:defRPr/>
              </a:pPr>
              <a:t>43</a:t>
            </a:fld>
            <a:endParaRPr lang="fr-BE" dirty="0"/>
          </a:p>
        </p:txBody>
      </p:sp>
      <p:pic>
        <p:nvPicPr>
          <p:cNvPr id="8" name="Espace réservé du contenu 7">
            <a:extLst>
              <a:ext uri="{FF2B5EF4-FFF2-40B4-BE49-F238E27FC236}">
                <a16:creationId xmlns:a16="http://schemas.microsoft.com/office/drawing/2014/main" id="{59C9F968-1281-498E-B7C5-42D4A5F3D018}"/>
              </a:ext>
            </a:extLst>
          </p:cNvPr>
          <p:cNvPicPr>
            <a:picLocks noGrp="1" noChangeAspect="1"/>
          </p:cNvPicPr>
          <p:nvPr>
            <p:ph idx="1"/>
          </p:nvPr>
        </p:nvPicPr>
        <p:blipFill rotWithShape="1">
          <a:blip r:embed="rId3"/>
          <a:srcRect l="-530" r="49993" b="9259"/>
          <a:stretch/>
        </p:blipFill>
        <p:spPr>
          <a:xfrm>
            <a:off x="209593" y="32146"/>
            <a:ext cx="8358851" cy="4537826"/>
          </a:xfrm>
          <a:prstGeom prst="rect">
            <a:avLst/>
          </a:prstGeom>
        </p:spPr>
      </p:pic>
    </p:spTree>
    <p:extLst>
      <p:ext uri="{BB962C8B-B14F-4D97-AF65-F5344CB8AC3E}">
        <p14:creationId xmlns:p14="http://schemas.microsoft.com/office/powerpoint/2010/main" val="24503405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049C999-E975-8C63-C0A8-C24EECAB5C19}"/>
              </a:ext>
            </a:extLst>
          </p:cNvPr>
          <p:cNvPicPr>
            <a:picLocks noChangeAspect="1"/>
          </p:cNvPicPr>
          <p:nvPr/>
        </p:nvPicPr>
        <p:blipFill>
          <a:blip r:embed="rId2"/>
          <a:stretch>
            <a:fillRect/>
          </a:stretch>
        </p:blipFill>
        <p:spPr>
          <a:xfrm>
            <a:off x="1" y="0"/>
            <a:ext cx="9143998" cy="5163765"/>
          </a:xfrm>
          <a:prstGeom prst="rect">
            <a:avLst/>
          </a:prstGeom>
        </p:spPr>
      </p:pic>
      <p:sp>
        <p:nvSpPr>
          <p:cNvPr id="3" name="Espace réservé du contenu 2">
            <a:extLst>
              <a:ext uri="{FF2B5EF4-FFF2-40B4-BE49-F238E27FC236}">
                <a16:creationId xmlns:a16="http://schemas.microsoft.com/office/drawing/2014/main" id="{D1EDF2DC-9598-4669-90BE-33041304D2F0}"/>
              </a:ext>
            </a:extLst>
          </p:cNvPr>
          <p:cNvSpPr>
            <a:spLocks noGrp="1"/>
          </p:cNvSpPr>
          <p:nvPr>
            <p:ph idx="1"/>
          </p:nvPr>
        </p:nvSpPr>
        <p:spPr>
          <a:xfrm>
            <a:off x="2681790" y="303499"/>
            <a:ext cx="3726414" cy="2346908"/>
          </a:xfrm>
        </p:spPr>
        <p:txBody>
          <a:bodyPr/>
          <a:lstStyle/>
          <a:p>
            <a:pPr>
              <a:buFont typeface="Calibri" panose="020F0502020204030204" pitchFamily="34" charset="0"/>
              <a:buChar char="&gt;"/>
            </a:pPr>
            <a:r>
              <a:rPr lang="fr-BE" dirty="0">
                <a:solidFill>
                  <a:schemeClr val="accent6">
                    <a:lumMod val="75000"/>
                  </a:schemeClr>
                </a:solidFill>
              </a:rPr>
              <a:t>Guide pratique</a:t>
            </a:r>
          </a:p>
        </p:txBody>
      </p:sp>
      <p:sp>
        <p:nvSpPr>
          <p:cNvPr id="4" name="Espace réservé du numéro de diapositive 3">
            <a:extLst>
              <a:ext uri="{FF2B5EF4-FFF2-40B4-BE49-F238E27FC236}">
                <a16:creationId xmlns:a16="http://schemas.microsoft.com/office/drawing/2014/main" id="{517FEEDE-2159-4DBD-BD3E-028B2A2F8B31}"/>
              </a:ext>
            </a:extLst>
          </p:cNvPr>
          <p:cNvSpPr>
            <a:spLocks noGrp="1"/>
          </p:cNvSpPr>
          <p:nvPr>
            <p:ph type="sldNum" sz="quarter" idx="10"/>
          </p:nvPr>
        </p:nvSpPr>
        <p:spPr bwMode="auto">
          <a:xfrm>
            <a:off x="8879417" y="6338888"/>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fr-BE"/>
            </a:defPPr>
            <a:lvl1pPr algn="r" rtl="0" fontAlgn="base">
              <a:spcBef>
                <a:spcPct val="0"/>
              </a:spcBef>
              <a:spcAft>
                <a:spcPct val="0"/>
              </a:spcAft>
              <a:defRPr sz="1400" b="1" kern="1200">
                <a:solidFill>
                  <a:srgbClr val="0066FF"/>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E6016316-E24D-4603-A936-5332D438098E}" type="slidenum">
              <a:rPr lang="fr-BE" smtClean="0"/>
              <a:pPr>
                <a:defRPr/>
              </a:pPr>
              <a:t>44</a:t>
            </a:fld>
            <a:endParaRPr lang="fr-BE" dirty="0"/>
          </a:p>
        </p:txBody>
      </p:sp>
      <p:pic>
        <p:nvPicPr>
          <p:cNvPr id="5" name="Image 4">
            <a:extLst>
              <a:ext uri="{FF2B5EF4-FFF2-40B4-BE49-F238E27FC236}">
                <a16:creationId xmlns:a16="http://schemas.microsoft.com/office/drawing/2014/main" id="{ECA32632-24C8-4DEB-A090-5DAF46C5EFBB}"/>
              </a:ext>
            </a:extLst>
          </p:cNvPr>
          <p:cNvPicPr>
            <a:picLocks noChangeAspect="1"/>
          </p:cNvPicPr>
          <p:nvPr/>
        </p:nvPicPr>
        <p:blipFill rotWithShape="1">
          <a:blip r:embed="rId3"/>
          <a:srcRect l="820" t="11336" r="-820" b="40273"/>
          <a:stretch/>
        </p:blipFill>
        <p:spPr>
          <a:xfrm>
            <a:off x="-18510" y="1113588"/>
            <a:ext cx="9976597" cy="4029912"/>
          </a:xfrm>
          <a:prstGeom prst="rect">
            <a:avLst/>
          </a:prstGeom>
        </p:spPr>
      </p:pic>
    </p:spTree>
    <p:extLst>
      <p:ext uri="{BB962C8B-B14F-4D97-AF65-F5344CB8AC3E}">
        <p14:creationId xmlns:p14="http://schemas.microsoft.com/office/powerpoint/2010/main" val="6190430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0DEBABF-8F90-BC8C-D10A-315E19431F29}"/>
              </a:ext>
            </a:extLst>
          </p:cNvPr>
          <p:cNvPicPr>
            <a:picLocks noChangeAspect="1"/>
          </p:cNvPicPr>
          <p:nvPr/>
        </p:nvPicPr>
        <p:blipFill>
          <a:blip r:embed="rId3"/>
          <a:stretch>
            <a:fillRect/>
          </a:stretch>
        </p:blipFill>
        <p:spPr>
          <a:xfrm>
            <a:off x="1" y="0"/>
            <a:ext cx="9143998" cy="5163765"/>
          </a:xfrm>
          <a:prstGeom prst="rect">
            <a:avLst/>
          </a:prstGeom>
        </p:spPr>
      </p:pic>
      <p:sp>
        <p:nvSpPr>
          <p:cNvPr id="2" name="Titre 1"/>
          <p:cNvSpPr>
            <a:spLocks noGrp="1"/>
          </p:cNvSpPr>
          <p:nvPr>
            <p:ph type="title"/>
          </p:nvPr>
        </p:nvSpPr>
        <p:spPr>
          <a:xfrm>
            <a:off x="554182" y="0"/>
            <a:ext cx="7868120" cy="857250"/>
          </a:xfrm>
        </p:spPr>
        <p:txBody>
          <a:bodyPr/>
          <a:lstStyle/>
          <a:p>
            <a:r>
              <a:rPr lang="fr-BE" sz="2400" b="0" cap="small" dirty="0">
                <a:solidFill>
                  <a:schemeClr val="tx1">
                    <a:lumMod val="65000"/>
                    <a:lumOff val="35000"/>
                  </a:schemeClr>
                </a:solidFill>
              </a:rPr>
              <a:t>			4 Les enjeux pour le futur</a:t>
            </a:r>
          </a:p>
        </p:txBody>
      </p:sp>
      <p:sp>
        <p:nvSpPr>
          <p:cNvPr id="3" name="Espace réservé du contenu 2"/>
          <p:cNvSpPr>
            <a:spLocks noGrp="1"/>
          </p:cNvSpPr>
          <p:nvPr>
            <p:ph idx="1"/>
          </p:nvPr>
        </p:nvSpPr>
        <p:spPr>
          <a:xfrm>
            <a:off x="554182" y="906823"/>
            <a:ext cx="7868120" cy="3663149"/>
          </a:xfrm>
        </p:spPr>
        <p:txBody>
          <a:bodyPr>
            <a:normAutofit/>
          </a:bodyPr>
          <a:lstStyle/>
          <a:p>
            <a:pPr>
              <a:lnSpc>
                <a:spcPct val="150000"/>
              </a:lnSpc>
              <a:buFont typeface="Calibri" panose="020F0502020204030204" pitchFamily="34" charset="0"/>
              <a:buChar char="&gt;"/>
            </a:pPr>
            <a:r>
              <a:rPr lang="fr-BE" sz="1800" dirty="0">
                <a:solidFill>
                  <a:schemeClr val="tx1">
                    <a:lumMod val="65000"/>
                    <a:lumOff val="35000"/>
                  </a:schemeClr>
                </a:solidFill>
              </a:rPr>
              <a:t>Pérenniser le mécanisme de soutien financier;</a:t>
            </a:r>
          </a:p>
          <a:p>
            <a:pPr>
              <a:lnSpc>
                <a:spcPct val="150000"/>
              </a:lnSpc>
              <a:buFont typeface="Calibri" panose="020F0502020204030204" pitchFamily="34" charset="0"/>
              <a:buChar char="&gt;"/>
            </a:pPr>
            <a:r>
              <a:rPr lang="fr-BE" sz="1800" dirty="0">
                <a:solidFill>
                  <a:schemeClr val="tx1">
                    <a:lumMod val="65000"/>
                    <a:lumOff val="35000"/>
                  </a:schemeClr>
                </a:solidFill>
              </a:rPr>
              <a:t>Poursuivre le soutien méthodologique </a:t>
            </a:r>
            <a:r>
              <a:rPr lang="fr-BE" sz="1800">
                <a:solidFill>
                  <a:schemeClr val="tx1">
                    <a:lumMod val="65000"/>
                    <a:lumOff val="35000"/>
                  </a:schemeClr>
                </a:solidFill>
              </a:rPr>
              <a:t>pour  assurer la </a:t>
            </a:r>
            <a:r>
              <a:rPr lang="fr-BE" sz="1800" dirty="0">
                <a:solidFill>
                  <a:schemeClr val="tx1">
                    <a:lumMod val="65000"/>
                    <a:lumOff val="35000"/>
                  </a:schemeClr>
                </a:solidFill>
              </a:rPr>
              <a:t>mise en œuvre et le suivi des PAEDC;</a:t>
            </a:r>
          </a:p>
          <a:p>
            <a:pPr>
              <a:lnSpc>
                <a:spcPct val="150000"/>
              </a:lnSpc>
              <a:buFont typeface="Calibri" panose="020F0502020204030204" pitchFamily="34" charset="0"/>
              <a:buChar char="&gt;"/>
            </a:pPr>
            <a:r>
              <a:rPr lang="fr-BE" sz="1800" dirty="0">
                <a:solidFill>
                  <a:schemeClr val="tx1">
                    <a:lumMod val="65000"/>
                    <a:lumOff val="35000"/>
                  </a:schemeClr>
                </a:solidFill>
              </a:rPr>
              <a:t>Récolter les données de suivi du PAEDC pour les intégrer au niveau des rapportages régionaux;</a:t>
            </a:r>
          </a:p>
          <a:p>
            <a:pPr>
              <a:lnSpc>
                <a:spcPct val="150000"/>
              </a:lnSpc>
              <a:buFont typeface="Calibri" panose="020F0502020204030204" pitchFamily="34" charset="0"/>
              <a:buChar char="&gt;"/>
            </a:pPr>
            <a:r>
              <a:rPr lang="fr-BE" sz="1800" dirty="0">
                <a:solidFill>
                  <a:schemeClr val="tx1">
                    <a:lumMod val="65000"/>
                    <a:lumOff val="35000"/>
                  </a:schemeClr>
                </a:solidFill>
              </a:rPr>
              <a:t>Communiquer davantage sur les résultats du programme</a:t>
            </a:r>
            <a:endParaRPr lang="fr-BE" sz="2000" dirty="0">
              <a:solidFill>
                <a:schemeClr val="tx1">
                  <a:lumMod val="65000"/>
                  <a:lumOff val="35000"/>
                </a:schemeClr>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4882AD5-4E6F-2807-7189-109A79DBDCF4}"/>
              </a:ext>
            </a:extLst>
          </p:cNvPr>
          <p:cNvPicPr>
            <a:picLocks noChangeAspect="1"/>
          </p:cNvPicPr>
          <p:nvPr/>
        </p:nvPicPr>
        <p:blipFill>
          <a:blip r:embed="rId2"/>
          <a:stretch>
            <a:fillRect/>
          </a:stretch>
        </p:blipFill>
        <p:spPr>
          <a:xfrm>
            <a:off x="1" y="0"/>
            <a:ext cx="9143998" cy="5163765"/>
          </a:xfrm>
          <a:prstGeom prst="rect">
            <a:avLst/>
          </a:prstGeom>
        </p:spPr>
      </p:pic>
      <p:sp>
        <p:nvSpPr>
          <p:cNvPr id="2" name="Sous-titre 1"/>
          <p:cNvSpPr>
            <a:spLocks noGrp="1"/>
          </p:cNvSpPr>
          <p:nvPr>
            <p:ph type="subTitle" idx="1"/>
          </p:nvPr>
        </p:nvSpPr>
        <p:spPr>
          <a:xfrm>
            <a:off x="2684445" y="2801494"/>
            <a:ext cx="3975788" cy="1390436"/>
          </a:xfrm>
        </p:spPr>
        <p:txBody>
          <a:bodyPr/>
          <a:lstStyle/>
          <a:p>
            <a:r>
              <a:rPr lang="fr-FR" sz="1200" b="1" dirty="0"/>
              <a:t>Contact:</a:t>
            </a:r>
          </a:p>
          <a:p>
            <a:endParaRPr lang="fr-FR" sz="1200" b="1" dirty="0"/>
          </a:p>
          <a:p>
            <a:r>
              <a:rPr lang="fr-FR" sz="1200" dirty="0"/>
              <a:t>Email : conventiondesmaires@spw.wallonie.be</a:t>
            </a:r>
          </a:p>
          <a:p>
            <a:r>
              <a:rPr lang="fr-FR" sz="1200" dirty="0"/>
              <a:t>Site web : </a:t>
            </a:r>
            <a:r>
              <a:rPr lang="fr-FR" sz="1200" dirty="0">
                <a:hlinkClick r:id="rId3"/>
              </a:rPr>
              <a:t>conventiondesmaires.wallonie.be</a:t>
            </a:r>
            <a:endParaRPr lang="fr-FR" sz="1200" dirty="0"/>
          </a:p>
          <a:p>
            <a:endParaRPr lang="fr-FR" sz="1050" dirty="0"/>
          </a:p>
          <a:p>
            <a:endParaRPr lang="fr-FR" sz="1050" dirty="0"/>
          </a:p>
          <a:p>
            <a:endParaRPr lang="fr-FR" sz="1050" dirty="0"/>
          </a:p>
          <a:p>
            <a:endParaRPr lang="fr-FR" sz="1050" dirty="0"/>
          </a:p>
          <a:p>
            <a:endParaRPr lang="fr-FR" dirty="0"/>
          </a:p>
        </p:txBody>
      </p:sp>
      <p:sp>
        <p:nvSpPr>
          <p:cNvPr id="3" name="Espace réservé du texte 2"/>
          <p:cNvSpPr>
            <a:spLocks noGrp="1"/>
          </p:cNvSpPr>
          <p:nvPr>
            <p:ph type="body" sz="quarter" idx="10"/>
          </p:nvPr>
        </p:nvSpPr>
        <p:spPr>
          <a:xfrm>
            <a:off x="975730" y="1351085"/>
            <a:ext cx="6945600" cy="773964"/>
          </a:xfrm>
        </p:spPr>
        <p:txBody>
          <a:bodyPr/>
          <a:lstStyle/>
          <a:p>
            <a:r>
              <a:rPr lang="fr-FR" dirty="0"/>
              <a:t>Merci pour votre attention!</a:t>
            </a:r>
          </a:p>
        </p:txBody>
      </p:sp>
    </p:spTree>
    <p:extLst>
      <p:ext uri="{BB962C8B-B14F-4D97-AF65-F5344CB8AC3E}">
        <p14:creationId xmlns:p14="http://schemas.microsoft.com/office/powerpoint/2010/main" val="5096932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F39FEEC5-1220-40FA-98C0-B3D53888F685}"/>
              </a:ext>
            </a:extLst>
          </p:cNvPr>
          <p:cNvSpPr>
            <a:spLocks noGrp="1"/>
          </p:cNvSpPr>
          <p:nvPr>
            <p:ph type="ctrTitle"/>
          </p:nvPr>
        </p:nvSpPr>
        <p:spPr/>
        <p:txBody>
          <a:bodyPr>
            <a:normAutofit/>
          </a:bodyPr>
          <a:lstStyle/>
          <a:p>
            <a:r>
              <a:rPr lang="fr-BE" dirty="0"/>
              <a:t>Plateformes locales de rénovation Julien </a:t>
            </a:r>
            <a:r>
              <a:rPr lang="fr-BE" dirty="0" err="1"/>
              <a:t>Baudoux</a:t>
            </a:r>
            <a:endParaRPr lang="fr-BE" dirty="0"/>
          </a:p>
        </p:txBody>
      </p:sp>
    </p:spTree>
    <p:extLst>
      <p:ext uri="{BB962C8B-B14F-4D97-AF65-F5344CB8AC3E}">
        <p14:creationId xmlns:p14="http://schemas.microsoft.com/office/powerpoint/2010/main" val="40262564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dessin&#10;&#10;Description générée automatiquement">
            <a:extLst>
              <a:ext uri="{FF2B5EF4-FFF2-40B4-BE49-F238E27FC236}">
                <a16:creationId xmlns:a16="http://schemas.microsoft.com/office/drawing/2014/main" id="{887AB9B8-2C86-4E6E-9926-B757966B20A7}"/>
              </a:ext>
            </a:extLst>
          </p:cNvPr>
          <p:cNvPicPr>
            <a:picLocks noChangeAspect="1"/>
          </p:cNvPicPr>
          <p:nvPr/>
        </p:nvPicPr>
        <p:blipFill>
          <a:blip r:embed="rId2"/>
          <a:stretch>
            <a:fillRect/>
          </a:stretch>
        </p:blipFill>
        <p:spPr>
          <a:xfrm>
            <a:off x="220345" y="4571495"/>
            <a:ext cx="807965" cy="485704"/>
          </a:xfrm>
          <a:prstGeom prst="rect">
            <a:avLst/>
          </a:prstGeom>
        </p:spPr>
      </p:pic>
      <p:pic>
        <p:nvPicPr>
          <p:cNvPr id="3" name="Image 2">
            <a:extLst>
              <a:ext uri="{FF2B5EF4-FFF2-40B4-BE49-F238E27FC236}">
                <a16:creationId xmlns:a16="http://schemas.microsoft.com/office/drawing/2014/main" id="{6B7F72DC-BE8D-D2ED-6FC7-54B9E5BF121C}"/>
              </a:ext>
            </a:extLst>
          </p:cNvPr>
          <p:cNvPicPr>
            <a:picLocks noChangeAspect="1"/>
          </p:cNvPicPr>
          <p:nvPr/>
        </p:nvPicPr>
        <p:blipFill>
          <a:blip r:embed="rId3"/>
          <a:stretch>
            <a:fillRect/>
          </a:stretch>
        </p:blipFill>
        <p:spPr>
          <a:xfrm>
            <a:off x="0" y="-1"/>
            <a:ext cx="9144000" cy="5223941"/>
          </a:xfrm>
          <a:prstGeom prst="rect">
            <a:avLst/>
          </a:prstGeom>
        </p:spPr>
      </p:pic>
    </p:spTree>
    <p:extLst>
      <p:ext uri="{BB962C8B-B14F-4D97-AF65-F5344CB8AC3E}">
        <p14:creationId xmlns:p14="http://schemas.microsoft.com/office/powerpoint/2010/main" val="15905830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8D5BD5-8C0E-47CC-9A45-62BD17E486B6}"/>
              </a:ext>
            </a:extLst>
          </p:cNvPr>
          <p:cNvSpPr>
            <a:spLocks noGrp="1"/>
          </p:cNvSpPr>
          <p:nvPr>
            <p:ph type="title"/>
          </p:nvPr>
        </p:nvSpPr>
        <p:spPr>
          <a:xfrm>
            <a:off x="4362226" y="928888"/>
            <a:ext cx="3705223" cy="2492045"/>
          </a:xfrm>
        </p:spPr>
        <p:txBody>
          <a:bodyPr>
            <a:normAutofit fontScale="90000"/>
          </a:bodyPr>
          <a:lstStyle/>
          <a:p>
            <a:r>
              <a:rPr lang="fr-BE" dirty="0">
                <a:solidFill>
                  <a:schemeClr val="tx1">
                    <a:lumMod val="75000"/>
                    <a:lumOff val="25000"/>
                  </a:schemeClr>
                </a:solidFill>
              </a:rPr>
              <a:t>P</a:t>
            </a:r>
            <a:r>
              <a:rPr lang="fr-BE" dirty="0"/>
              <a:t>lateformes </a:t>
            </a:r>
            <a:r>
              <a:rPr lang="fr-BE" dirty="0">
                <a:solidFill>
                  <a:schemeClr val="tx1">
                    <a:lumMod val="75000"/>
                    <a:lumOff val="25000"/>
                  </a:schemeClr>
                </a:solidFill>
              </a:rPr>
              <a:t>L</a:t>
            </a:r>
            <a:r>
              <a:rPr lang="fr-BE" dirty="0"/>
              <a:t>ocales de </a:t>
            </a:r>
            <a:r>
              <a:rPr lang="fr-BE" dirty="0">
                <a:solidFill>
                  <a:schemeClr val="tx1">
                    <a:lumMod val="75000"/>
                    <a:lumOff val="25000"/>
                  </a:schemeClr>
                </a:solidFill>
              </a:rPr>
              <a:t>R</a:t>
            </a:r>
            <a:r>
              <a:rPr lang="fr-BE" dirty="0"/>
              <a:t>énovation </a:t>
            </a:r>
            <a:r>
              <a:rPr lang="fr-BE" dirty="0">
                <a:solidFill>
                  <a:schemeClr val="tx1">
                    <a:lumMod val="75000"/>
                    <a:lumOff val="25000"/>
                  </a:schemeClr>
                </a:solidFill>
              </a:rPr>
              <a:t>É</a:t>
            </a:r>
            <a:r>
              <a:rPr lang="fr-BE" dirty="0"/>
              <a:t>nergétique</a:t>
            </a:r>
            <a:endParaRPr lang="fr-FR" dirty="0"/>
          </a:p>
        </p:txBody>
      </p:sp>
    </p:spTree>
    <p:extLst>
      <p:ext uri="{BB962C8B-B14F-4D97-AF65-F5344CB8AC3E}">
        <p14:creationId xmlns:p14="http://schemas.microsoft.com/office/powerpoint/2010/main" val="1101624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normAutofit/>
          </a:bodyPr>
          <a:lstStyle/>
          <a:p>
            <a:pPr eaLnBrk="1" hangingPunct="1"/>
            <a:r>
              <a:rPr lang="fr-BE" sz="2400" dirty="0">
                <a:ea typeface="Geneva" pitchFamily="64" charset="-128"/>
              </a:rPr>
              <a:t>Vous inviter au GTCOWAL</a:t>
            </a:r>
            <a:endParaRPr lang="fr-FR" sz="2400" cap="none" dirty="0">
              <a:ea typeface="Geneva" pitchFamily="64" charset="-128"/>
            </a:endParaRPr>
          </a:p>
        </p:txBody>
      </p:sp>
      <p:sp>
        <p:nvSpPr>
          <p:cNvPr id="15364" name="Rectangle 3"/>
          <p:cNvSpPr>
            <a:spLocks noGrp="1" noChangeArrowheads="1"/>
          </p:cNvSpPr>
          <p:nvPr>
            <p:ph type="body" idx="1"/>
          </p:nvPr>
        </p:nvSpPr>
        <p:spPr>
          <a:xfrm>
            <a:off x="3275856" y="853083"/>
            <a:ext cx="5199662" cy="3510390"/>
          </a:xfrm>
        </p:spPr>
        <p:txBody>
          <a:bodyPr>
            <a:normAutofit/>
          </a:bodyPr>
          <a:lstStyle/>
          <a:p>
            <a:pPr lvl="0"/>
            <a:r>
              <a:rPr lang="fr-BE" sz="1200" b="1" dirty="0"/>
              <a:t>Définitions : quoi, qui et pourquoi?</a:t>
            </a:r>
          </a:p>
          <a:p>
            <a:pPr lvl="0"/>
            <a:r>
              <a:rPr lang="fr-BE" sz="1200" b="1" dirty="0"/>
              <a:t>Contexte/ historique : géomatique, observation de la terre</a:t>
            </a:r>
          </a:p>
          <a:p>
            <a:pPr lvl="1"/>
            <a:r>
              <a:rPr lang="fr-BE" sz="1200" dirty="0"/>
              <a:t>PSGW / CSG</a:t>
            </a:r>
          </a:p>
          <a:p>
            <a:pPr lvl="1"/>
            <a:r>
              <a:rPr lang="fr-BE" sz="1200" dirty="0"/>
              <a:t>GTEO / « position </a:t>
            </a:r>
            <a:r>
              <a:rPr lang="fr-BE" sz="1200" dirty="0" err="1"/>
              <a:t>paper</a:t>
            </a:r>
            <a:r>
              <a:rPr lang="fr-BE" sz="1200" dirty="0"/>
              <a:t> » &gt; Gouvernement Wallon (GW)</a:t>
            </a:r>
          </a:p>
          <a:p>
            <a:r>
              <a:rPr lang="fr-BE" sz="1200" b="1" dirty="0"/>
              <a:t>14 Recommandations &gt; 3 piliers d’actions</a:t>
            </a:r>
            <a:endParaRPr lang="fr-BE" sz="1200" dirty="0"/>
          </a:p>
          <a:p>
            <a:pPr lvl="1"/>
            <a:r>
              <a:rPr lang="fr-BE" sz="1200" dirty="0"/>
              <a:t>Institutionaliser le GTCOWAL </a:t>
            </a:r>
          </a:p>
          <a:p>
            <a:pPr lvl="1"/>
            <a:r>
              <a:rPr lang="fr-BE" sz="1200" dirty="0"/>
              <a:t>Inventaire des projets / acteurs / besoins</a:t>
            </a:r>
          </a:p>
          <a:p>
            <a:pPr lvl="1"/>
            <a:r>
              <a:rPr lang="fr-BE" sz="1200" dirty="0"/>
              <a:t>Prototypes &gt;  recherche vers services publics</a:t>
            </a:r>
          </a:p>
          <a:p>
            <a:pPr lvl="1"/>
            <a:r>
              <a:rPr lang="fr-BE" sz="1200" dirty="0"/>
              <a:t>Ecosystème : sensibiliser, informer et promouvoir</a:t>
            </a:r>
          </a:p>
          <a:p>
            <a:pPr lvl="0"/>
            <a:r>
              <a:rPr lang="fr-BE" sz="1200" b="1" dirty="0"/>
              <a:t>Pouvoirs locaux : vous ?</a:t>
            </a:r>
            <a:endParaRPr lang="fr-BE" sz="1200" dirty="0"/>
          </a:p>
          <a:p>
            <a:pPr lvl="1"/>
            <a:r>
              <a:rPr lang="fr-BE" sz="1200" dirty="0"/>
              <a:t>Remontée d’intérêt</a:t>
            </a:r>
          </a:p>
          <a:p>
            <a:pPr lvl="1"/>
            <a:r>
              <a:rPr lang="fr-BE" sz="1200" dirty="0"/>
              <a:t>Information aux techniques</a:t>
            </a:r>
          </a:p>
          <a:p>
            <a:pPr lvl="0">
              <a:buNone/>
            </a:pPr>
            <a:endParaRPr lang="fr-BE" sz="1200" dirty="0"/>
          </a:p>
          <a:p>
            <a:pPr lvl="1"/>
            <a:endParaRPr lang="fr-BE" sz="1200" dirty="0"/>
          </a:p>
          <a:p>
            <a:pPr eaLnBrk="1" hangingPunct="1">
              <a:buNone/>
            </a:pPr>
            <a:endParaRPr lang="fr-FR" dirty="0">
              <a:ea typeface="Geneva" pitchFamily="64" charset="-128"/>
            </a:endParaRPr>
          </a:p>
          <a:p>
            <a:pPr eaLnBrk="1" hangingPunct="1">
              <a:buFont typeface="Wingdings" pitchFamily="2" charset="2"/>
              <a:buChar char="Ø"/>
            </a:pPr>
            <a:endParaRPr lang="fr-FR" dirty="0">
              <a:ea typeface="Geneva" pitchFamily="64" charset="-128"/>
            </a:endParaRPr>
          </a:p>
          <a:p>
            <a:pPr lvl="1" eaLnBrk="1" hangingPunct="1">
              <a:buNone/>
            </a:pPr>
            <a:endParaRPr lang="fr-FR" dirty="0">
              <a:ea typeface="Geneva" pitchFamily="64" charset="-128"/>
            </a:endParaRPr>
          </a:p>
        </p:txBody>
      </p:sp>
      <p:sp>
        <p:nvSpPr>
          <p:cNvPr id="4" name="Espace réservé du pied de page 3"/>
          <p:cNvSpPr>
            <a:spLocks noGrp="1"/>
          </p:cNvSpPr>
          <p:nvPr>
            <p:ph type="ftr" sz="quarter" idx="4294967295"/>
          </p:nvPr>
        </p:nvSpPr>
        <p:spPr>
          <a:xfrm>
            <a:off x="2141730" y="4785996"/>
            <a:ext cx="2171700" cy="273844"/>
          </a:xfrm>
        </p:spPr>
        <p:txBody>
          <a:bodyPr/>
          <a:lstStyle/>
          <a:p>
            <a:pPr algn="l"/>
            <a:endParaRPr lang="fr-BE" dirty="0"/>
          </a:p>
        </p:txBody>
      </p:sp>
      <p:graphicFrame>
        <p:nvGraphicFramePr>
          <p:cNvPr id="5" name="Diagramme 4"/>
          <p:cNvGraphicFramePr/>
          <p:nvPr/>
        </p:nvGraphicFramePr>
        <p:xfrm>
          <a:off x="1067036" y="1098404"/>
          <a:ext cx="1944217" cy="3456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a:extLst>
              <a:ext uri="{FF2B5EF4-FFF2-40B4-BE49-F238E27FC236}">
                <a16:creationId xmlns:a16="http://schemas.microsoft.com/office/drawing/2014/main" id="{7360199B-F9A0-49F1-8055-6A4EC38E0906}"/>
              </a:ext>
            </a:extLst>
          </p:cNvPr>
          <p:cNvSpPr txBox="1"/>
          <p:nvPr/>
        </p:nvSpPr>
        <p:spPr>
          <a:xfrm>
            <a:off x="1472438" y="121534"/>
            <a:ext cx="2465408" cy="2401997"/>
          </a:xfrm>
          <a:prstGeom prst="flowChartConnector">
            <a:avLst/>
          </a:prstGeom>
          <a:blipFill dpi="0" rotWithShape="1">
            <a:blip r:embed="rId3" cstate="print">
              <a:alphaModFix amt="15000"/>
              <a:extLst>
                <a:ext uri="{BEBA8EAE-BF5A-486C-A8C5-ECC9F3942E4B}">
                  <a14:imgProps xmlns:a14="http://schemas.microsoft.com/office/drawing/2010/main">
                    <a14:imgLayer r:embed="rId4">
                      <a14:imgEffect>
                        <a14:brightnessContrast bright="1000"/>
                      </a14:imgEffect>
                    </a14:imgLayer>
                  </a14:imgProps>
                </a:ext>
                <a:ext uri="{28A0092B-C50C-407E-A947-70E740481C1C}">
                  <a14:useLocalDpi xmlns:a14="http://schemas.microsoft.com/office/drawing/2010/main" val="0"/>
                </a:ext>
              </a:extLst>
            </a:blip>
            <a:srcRect/>
            <a:stretch>
              <a:fillRect/>
            </a:stretch>
          </a:blipFill>
          <a:ln w="38100">
            <a:solidFill>
              <a:schemeClr val="accent6">
                <a:lumMod val="50000"/>
              </a:schemeClr>
            </a:solidFill>
          </a:ln>
          <a:effectLst/>
        </p:spPr>
        <p:txBody>
          <a:bodyPr wrap="square" rtlCol="0">
            <a:spAutoFit/>
          </a:bodyPr>
          <a:lstStyle/>
          <a:p>
            <a:r>
              <a:rPr lang="fr-BE" sz="1050" b="1" dirty="0">
                <a:solidFill>
                  <a:schemeClr val="bg2">
                    <a:lumMod val="10000"/>
                  </a:schemeClr>
                </a:solidFill>
              </a:rPr>
              <a:t>UE &gt; Objectifs ambitieux de diminution Gaz à effet de serre</a:t>
            </a:r>
          </a:p>
          <a:p>
            <a:r>
              <a:rPr lang="fr-BE" sz="1050" b="1" dirty="0">
                <a:solidFill>
                  <a:schemeClr val="bg2">
                    <a:lumMod val="10000"/>
                  </a:schemeClr>
                </a:solidFill>
              </a:rPr>
              <a:t>Pacte vert </a:t>
            </a:r>
          </a:p>
          <a:p>
            <a:r>
              <a:rPr lang="fr-BE" sz="1050" b="1" dirty="0">
                <a:solidFill>
                  <a:schemeClr val="bg2">
                    <a:lumMod val="10000"/>
                  </a:schemeClr>
                </a:solidFill>
              </a:rPr>
              <a:t>….</a:t>
            </a:r>
          </a:p>
          <a:p>
            <a:r>
              <a:rPr lang="fr-FR" sz="1050" b="1" dirty="0">
                <a:solidFill>
                  <a:schemeClr val="bg2">
                    <a:lumMod val="10000"/>
                  </a:schemeClr>
                </a:solidFill>
                <a:latin typeface="Calibri" panose="020F0502020204030204" pitchFamily="34" charset="0"/>
                <a:ea typeface="Arial" panose="020B0604020202020204" pitchFamily="34" charset="0"/>
              </a:rPr>
              <a:t>Directive 2018/844 du 30 mai 2018 </a:t>
            </a:r>
            <a:r>
              <a:rPr lang="fr-BE" sz="1050" b="1" dirty="0">
                <a:solidFill>
                  <a:schemeClr val="bg2">
                    <a:lumMod val="10000"/>
                  </a:schemeClr>
                </a:solidFill>
              </a:rPr>
              <a:t>stratégie de transition énergétique à long terme (horizon 2050) des bâtiments:</a:t>
            </a:r>
            <a:endParaRPr lang="fr-BE" sz="1350" b="1" dirty="0">
              <a:solidFill>
                <a:schemeClr val="bg2">
                  <a:lumMod val="10000"/>
                </a:schemeClr>
              </a:solidFill>
            </a:endParaRPr>
          </a:p>
        </p:txBody>
      </p:sp>
      <p:sp>
        <p:nvSpPr>
          <p:cNvPr id="18" name="ZoneTexte 17">
            <a:extLst>
              <a:ext uri="{FF2B5EF4-FFF2-40B4-BE49-F238E27FC236}">
                <a16:creationId xmlns:a16="http://schemas.microsoft.com/office/drawing/2014/main" id="{5A3564DF-62C9-4B7B-9C14-81EDB4B2BEF8}"/>
              </a:ext>
            </a:extLst>
          </p:cNvPr>
          <p:cNvSpPr txBox="1"/>
          <p:nvPr/>
        </p:nvSpPr>
        <p:spPr>
          <a:xfrm>
            <a:off x="3937846" y="202213"/>
            <a:ext cx="2392895" cy="2629213"/>
          </a:xfrm>
          <a:prstGeom prst="flowChartConnector">
            <a:avLst/>
          </a:prstGeom>
          <a:blipFill dpi="0" rotWithShape="1">
            <a:blip r:embed="rId5">
              <a:alphaModFix amt="14000"/>
              <a:extLst>
                <a:ext uri="{28A0092B-C50C-407E-A947-70E740481C1C}">
                  <a14:useLocalDpi xmlns:a14="http://schemas.microsoft.com/office/drawing/2010/main" val="0"/>
                </a:ext>
              </a:extLst>
            </a:blip>
            <a:srcRect/>
            <a:stretch>
              <a:fillRect/>
            </a:stretch>
          </a:blipFill>
          <a:ln w="38100">
            <a:solidFill>
              <a:schemeClr val="accent6">
                <a:lumMod val="75000"/>
              </a:schemeClr>
            </a:solidFill>
          </a:ln>
          <a:effectLst/>
        </p:spPr>
        <p:txBody>
          <a:bodyPr wrap="square" rtlCol="0">
            <a:spAutoFit/>
          </a:bodyPr>
          <a:lstStyle/>
          <a:p>
            <a:r>
              <a:rPr lang="fr-BE" sz="1050" b="1" dirty="0"/>
              <a:t>Déclaration de politique wallonne ambitieuse: </a:t>
            </a:r>
            <a:r>
              <a:rPr lang="fr-FR" sz="1050" b="1" dirty="0">
                <a:latin typeface="Calibri" panose="020F0502020204030204" pitchFamily="34" charset="0"/>
              </a:rPr>
              <a:t>A</a:t>
            </a:r>
            <a:r>
              <a:rPr lang="fr-FR" sz="1050" b="1" dirty="0">
                <a:latin typeface="Calibri" panose="020F0502020204030204" pitchFamily="34" charset="0"/>
                <a:ea typeface="Arial" panose="020B0604020202020204" pitchFamily="34" charset="0"/>
              </a:rPr>
              <a:t>tteindre la neutralité carbone de l’ensemble du bâti en 2050, avec un objectif intermédiaire 2030 d’ampleur inédite nécessitant d’atteindre un taux de rénovation de 3% par an(125 logements/jour)</a:t>
            </a:r>
            <a:endParaRPr lang="fr-BE" sz="1050" b="1" dirty="0">
              <a:latin typeface="Times New Roman" panose="02020603050405020304" pitchFamily="18" charset="0"/>
              <a:ea typeface="Calibri" panose="020F0502020204030204" pitchFamily="34" charset="0"/>
            </a:endParaRPr>
          </a:p>
        </p:txBody>
      </p:sp>
      <p:sp>
        <p:nvSpPr>
          <p:cNvPr id="19" name="ZoneTexte 18">
            <a:extLst>
              <a:ext uri="{FF2B5EF4-FFF2-40B4-BE49-F238E27FC236}">
                <a16:creationId xmlns:a16="http://schemas.microsoft.com/office/drawing/2014/main" id="{F49F09DE-5B4B-4656-939D-2405D8FD6205}"/>
              </a:ext>
            </a:extLst>
          </p:cNvPr>
          <p:cNvSpPr txBox="1"/>
          <p:nvPr/>
        </p:nvSpPr>
        <p:spPr>
          <a:xfrm>
            <a:off x="6330741" y="202212"/>
            <a:ext cx="2521009" cy="2401997"/>
          </a:xfrm>
          <a:prstGeom prst="flowChartConnector">
            <a:avLst/>
          </a:prstGeom>
          <a:noFill/>
          <a:ln w="38100">
            <a:solidFill>
              <a:schemeClr val="accent6">
                <a:lumMod val="60000"/>
                <a:lumOff val="40000"/>
              </a:schemeClr>
            </a:solidFill>
          </a:ln>
          <a:effectLst/>
        </p:spPr>
        <p:txBody>
          <a:bodyPr wrap="square" rtlCol="0">
            <a:spAutoFit/>
          </a:bodyPr>
          <a:lstStyle/>
          <a:p>
            <a:r>
              <a:rPr lang="fr-FR" sz="1050" b="1" dirty="0">
                <a:latin typeface="Calibri" panose="020F0502020204030204" pitchFamily="34" charset="0"/>
                <a:ea typeface="Arial" panose="020B0604020202020204" pitchFamily="34" charset="0"/>
              </a:rPr>
              <a:t>Stratégie de rénovation énergétique à long terme du bâtiment a été élaborée en 2014, mise à jour en 2020                          </a:t>
            </a:r>
            <a:r>
              <a:rPr lang="fr-FR" sz="1050" b="1" dirty="0">
                <a:latin typeface="Calibri" panose="020F0502020204030204" pitchFamily="34" charset="0"/>
              </a:rPr>
              <a:t>3 outils clés:</a:t>
            </a:r>
          </a:p>
          <a:p>
            <a:r>
              <a:rPr lang="fr-FR" sz="1050" b="1" dirty="0">
                <a:latin typeface="Calibri" panose="020F0502020204030204" pitchFamily="34" charset="0"/>
              </a:rPr>
              <a:t>-Feuille de route</a:t>
            </a:r>
          </a:p>
          <a:p>
            <a:r>
              <a:rPr lang="fr-FR" sz="1050" b="1" dirty="0">
                <a:latin typeface="Calibri" panose="020F0502020204030204" pitchFamily="34" charset="0"/>
              </a:rPr>
              <a:t>-Passeport bâtiment</a:t>
            </a:r>
          </a:p>
          <a:p>
            <a:r>
              <a:rPr lang="fr-FR" sz="1050" b="1" dirty="0">
                <a:latin typeface="Calibri" panose="020F0502020204030204" pitchFamily="34" charset="0"/>
              </a:rPr>
              <a:t>-Guichet unique</a:t>
            </a:r>
            <a:r>
              <a:rPr lang="fr-BE" sz="1050" b="1" dirty="0">
                <a:latin typeface="Calibri" panose="020F0502020204030204" pitchFamily="34" charset="0"/>
              </a:rPr>
              <a:t>.</a:t>
            </a:r>
          </a:p>
          <a:p>
            <a:endParaRPr lang="fr-BE" sz="1050" dirty="0">
              <a:latin typeface="Calibri" panose="020F0502020204030204" pitchFamily="34" charset="0"/>
            </a:endParaRPr>
          </a:p>
          <a:p>
            <a:endParaRPr lang="fr-FR" sz="1050" dirty="0">
              <a:latin typeface="Calibri" panose="020F0502020204030204" pitchFamily="34" charset="0"/>
            </a:endParaRPr>
          </a:p>
        </p:txBody>
      </p:sp>
      <p:sp>
        <p:nvSpPr>
          <p:cNvPr id="22" name="ZoneTexte 21">
            <a:extLst>
              <a:ext uri="{FF2B5EF4-FFF2-40B4-BE49-F238E27FC236}">
                <a16:creationId xmlns:a16="http://schemas.microsoft.com/office/drawing/2014/main" id="{38D65E69-C653-43CD-A2FB-638D079B5E2D}"/>
              </a:ext>
            </a:extLst>
          </p:cNvPr>
          <p:cNvSpPr txBox="1"/>
          <p:nvPr/>
        </p:nvSpPr>
        <p:spPr>
          <a:xfrm>
            <a:off x="5083467" y="2308695"/>
            <a:ext cx="2521009" cy="2401997"/>
          </a:xfrm>
          <a:prstGeom prst="flowChartConnector">
            <a:avLst/>
          </a:prstGeom>
          <a:noFill/>
          <a:ln w="38100">
            <a:solidFill>
              <a:schemeClr val="accent6">
                <a:lumMod val="20000"/>
                <a:lumOff val="80000"/>
              </a:schemeClr>
            </a:solidFill>
          </a:ln>
          <a:effectLst/>
        </p:spPr>
        <p:txBody>
          <a:bodyPr wrap="square" rtlCol="0">
            <a:spAutoFit/>
          </a:bodyPr>
          <a:lstStyle/>
          <a:p>
            <a:r>
              <a:rPr lang="fr-BE" sz="1050" b="1" dirty="0">
                <a:latin typeface="Calibri" panose="020F0502020204030204" pitchFamily="34" charset="0"/>
                <a:ea typeface="Calibri" panose="020F0502020204030204" pitchFamily="34" charset="0"/>
              </a:rPr>
              <a:t>Augmenter la demande de rénovation énergétique. (parc de bâtiments existants composé à 75% de logements privés)</a:t>
            </a:r>
          </a:p>
          <a:p>
            <a:endParaRPr lang="fr-BE" sz="1050" b="1" dirty="0">
              <a:latin typeface="Calibri" panose="020F0502020204030204" pitchFamily="34" charset="0"/>
              <a:ea typeface="Calibri" panose="020F0502020204030204" pitchFamily="34" charset="0"/>
            </a:endParaRPr>
          </a:p>
          <a:p>
            <a:r>
              <a:rPr lang="fr-BE" sz="1050" b="1" dirty="0">
                <a:latin typeface="Calibri" panose="020F0502020204030204" pitchFamily="34" charset="0"/>
                <a:ea typeface="Calibri" panose="020F0502020204030204" pitchFamily="34" charset="0"/>
              </a:rPr>
              <a:t>Lever les freins</a:t>
            </a:r>
          </a:p>
          <a:p>
            <a:endParaRPr lang="fr-BE" sz="1050" b="1" dirty="0"/>
          </a:p>
          <a:p>
            <a:r>
              <a:rPr lang="fr-BE" sz="1050" b="1" dirty="0">
                <a:latin typeface="Calibri" panose="020F0502020204030204" pitchFamily="34" charset="0"/>
                <a:ea typeface="Calibri" panose="020F0502020204030204" pitchFamily="34" charset="0"/>
              </a:rPr>
              <a:t>Développer une offre de  qualité en rénovation.</a:t>
            </a:r>
          </a:p>
        </p:txBody>
      </p:sp>
      <p:sp>
        <p:nvSpPr>
          <p:cNvPr id="24" name="Flèche : courbe vers la droite 23">
            <a:extLst>
              <a:ext uri="{FF2B5EF4-FFF2-40B4-BE49-F238E27FC236}">
                <a16:creationId xmlns:a16="http://schemas.microsoft.com/office/drawing/2014/main" id="{B2E58930-FE82-403C-89AD-77FA44F3A066}"/>
              </a:ext>
            </a:extLst>
          </p:cNvPr>
          <p:cNvSpPr/>
          <p:nvPr/>
        </p:nvSpPr>
        <p:spPr>
          <a:xfrm rot="15614959" flipH="1">
            <a:off x="6108691" y="216010"/>
            <a:ext cx="444101" cy="876217"/>
          </a:xfrm>
          <a:prstGeom prst="curvedRightArrow">
            <a:avLst/>
          </a:prstGeom>
          <a:solidFill>
            <a:srgbClr val="7030A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fr-BE" sz="1350">
              <a:solidFill>
                <a:schemeClr val="tx1"/>
              </a:solidFill>
            </a:endParaRPr>
          </a:p>
        </p:txBody>
      </p:sp>
      <p:sp>
        <p:nvSpPr>
          <p:cNvPr id="25" name="Flèche : courbe vers la droite 24">
            <a:extLst>
              <a:ext uri="{FF2B5EF4-FFF2-40B4-BE49-F238E27FC236}">
                <a16:creationId xmlns:a16="http://schemas.microsoft.com/office/drawing/2014/main" id="{5860E3E3-068D-4EDA-8AB1-2DA93CDC878A}"/>
              </a:ext>
            </a:extLst>
          </p:cNvPr>
          <p:cNvSpPr/>
          <p:nvPr/>
        </p:nvSpPr>
        <p:spPr>
          <a:xfrm rot="2886588" flipH="1">
            <a:off x="7071781" y="2424362"/>
            <a:ext cx="444101" cy="876217"/>
          </a:xfrm>
          <a:prstGeom prst="curvedRightArrow">
            <a:avLst/>
          </a:prstGeom>
          <a:solidFill>
            <a:srgbClr val="7030A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fr-BE" sz="1350">
              <a:solidFill>
                <a:schemeClr val="tx1"/>
              </a:solidFill>
            </a:endParaRPr>
          </a:p>
        </p:txBody>
      </p:sp>
      <p:sp>
        <p:nvSpPr>
          <p:cNvPr id="26" name="Flèche : courbe vers la droite 25">
            <a:extLst>
              <a:ext uri="{FF2B5EF4-FFF2-40B4-BE49-F238E27FC236}">
                <a16:creationId xmlns:a16="http://schemas.microsoft.com/office/drawing/2014/main" id="{640FA19D-F7A2-404F-A761-5A71A52C339B}"/>
              </a:ext>
            </a:extLst>
          </p:cNvPr>
          <p:cNvSpPr/>
          <p:nvPr/>
        </p:nvSpPr>
        <p:spPr>
          <a:xfrm rot="15614959" flipH="1">
            <a:off x="3657975" y="216010"/>
            <a:ext cx="444101" cy="876217"/>
          </a:xfrm>
          <a:prstGeom prst="curvedRightArrow">
            <a:avLst/>
          </a:prstGeom>
          <a:solidFill>
            <a:srgbClr val="7030A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fr-BE" sz="1350">
              <a:solidFill>
                <a:schemeClr val="tx1"/>
              </a:solidFill>
            </a:endParaRPr>
          </a:p>
        </p:txBody>
      </p:sp>
      <p:sp>
        <p:nvSpPr>
          <p:cNvPr id="28" name="Flèche : courbe vers la droite 27">
            <a:extLst>
              <a:ext uri="{FF2B5EF4-FFF2-40B4-BE49-F238E27FC236}">
                <a16:creationId xmlns:a16="http://schemas.microsoft.com/office/drawing/2014/main" id="{22DF1EE9-6A4B-418B-A4BB-3E4E4C3BB13F}"/>
              </a:ext>
            </a:extLst>
          </p:cNvPr>
          <p:cNvSpPr/>
          <p:nvPr/>
        </p:nvSpPr>
        <p:spPr>
          <a:xfrm rot="4985334" flipH="1">
            <a:off x="4811594" y="3352357"/>
            <a:ext cx="444101" cy="876217"/>
          </a:xfrm>
          <a:prstGeom prst="curvedRightArrow">
            <a:avLst/>
          </a:prstGeom>
          <a:solidFill>
            <a:srgbClr val="7030A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fr-BE" sz="1350">
              <a:solidFill>
                <a:schemeClr val="tx1"/>
              </a:solidFill>
            </a:endParaRPr>
          </a:p>
        </p:txBody>
      </p:sp>
      <p:sp>
        <p:nvSpPr>
          <p:cNvPr id="29" name="ZoneTexte 28">
            <a:extLst>
              <a:ext uri="{FF2B5EF4-FFF2-40B4-BE49-F238E27FC236}">
                <a16:creationId xmlns:a16="http://schemas.microsoft.com/office/drawing/2014/main" id="{8A514F04-0126-45C0-8D32-FBA98A7DC065}"/>
              </a:ext>
            </a:extLst>
          </p:cNvPr>
          <p:cNvSpPr txBox="1"/>
          <p:nvPr/>
        </p:nvSpPr>
        <p:spPr>
          <a:xfrm>
            <a:off x="2664112" y="2270990"/>
            <a:ext cx="2465408" cy="2434456"/>
          </a:xfrm>
          <a:prstGeom prst="flowChartConnector">
            <a:avLst/>
          </a:prstGeom>
          <a:noFill/>
          <a:ln w="38100">
            <a:solidFill>
              <a:srgbClr val="823E91"/>
            </a:solidFill>
          </a:ln>
          <a:effectLst/>
        </p:spPr>
        <p:txBody>
          <a:bodyPr wrap="square" rtlCol="0">
            <a:spAutoFit/>
          </a:bodyPr>
          <a:lstStyle/>
          <a:p>
            <a:r>
              <a:rPr lang="fr-BE" sz="2400" b="1" dirty="0">
                <a:solidFill>
                  <a:srgbClr val="823E91"/>
                </a:solidFill>
              </a:rPr>
              <a:t>Plateforme Locale de </a:t>
            </a:r>
          </a:p>
          <a:p>
            <a:r>
              <a:rPr lang="fr-BE" sz="2400" b="1" dirty="0">
                <a:solidFill>
                  <a:srgbClr val="823E91"/>
                </a:solidFill>
              </a:rPr>
              <a:t>rénovation énergétique</a:t>
            </a:r>
          </a:p>
          <a:p>
            <a:endParaRPr lang="fr-BE" sz="1050" dirty="0"/>
          </a:p>
        </p:txBody>
      </p:sp>
    </p:spTree>
    <p:extLst>
      <p:ext uri="{BB962C8B-B14F-4D97-AF65-F5344CB8AC3E}">
        <p14:creationId xmlns:p14="http://schemas.microsoft.com/office/powerpoint/2010/main" val="16898439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6FD3740-31DC-1C44-3A1B-A5D71AF6D6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ce réservé du contenu 2">
            <a:extLst>
              <a:ext uri="{FF2B5EF4-FFF2-40B4-BE49-F238E27FC236}">
                <a16:creationId xmlns:a16="http://schemas.microsoft.com/office/drawing/2014/main" id="{9CC760A0-0059-46E4-BC5C-6E77D4D88E64}"/>
              </a:ext>
            </a:extLst>
          </p:cNvPr>
          <p:cNvSpPr>
            <a:spLocks noGrp="1"/>
          </p:cNvSpPr>
          <p:nvPr>
            <p:ph idx="1"/>
          </p:nvPr>
        </p:nvSpPr>
        <p:spPr>
          <a:xfrm>
            <a:off x="798286" y="1294413"/>
            <a:ext cx="8067579" cy="3267649"/>
          </a:xfrm>
        </p:spPr>
        <p:txBody>
          <a:bodyPr/>
          <a:lstStyle/>
          <a:p>
            <a:pPr marL="0" indent="0" algn="just">
              <a:buNone/>
            </a:pPr>
            <a:r>
              <a:rPr lang="fr-FR" sz="1800" dirty="0">
                <a:latin typeface="Trebuchet MS" panose="020B0603020202020204" pitchFamily="34" charset="0"/>
                <a:ea typeface="Arial" panose="020B0604020202020204" pitchFamily="34" charset="0"/>
                <a:cs typeface="Calibri" panose="020F0502020204030204" pitchFamily="34" charset="0"/>
              </a:rPr>
              <a:t>Un des principaux défis de la rénovation des logements est de pouvoir en créer la dynamique. En effet, force est de constater que, même quand le financement n’est pas un problème, bon nombre de citoyens se trouvent dépourvus face aux nombreuses démarches à entreprendre pour lancer et mener à bien des travaux énergétiques. </a:t>
            </a:r>
            <a:endParaRPr lang="fr-BE" sz="1800" dirty="0">
              <a:latin typeface="Times New Roman" panose="02020603050405020304" pitchFamily="18" charset="0"/>
              <a:ea typeface="Times New Roman" panose="02020603050405020304" pitchFamily="18" charset="0"/>
            </a:endParaRPr>
          </a:p>
          <a:p>
            <a:pPr algn="just"/>
            <a:endParaRPr lang="fr-BE" sz="1800" dirty="0">
              <a:latin typeface="Times New Roman" panose="02020603050405020304" pitchFamily="18" charset="0"/>
              <a:ea typeface="Times New Roman" panose="02020603050405020304" pitchFamily="18" charset="0"/>
            </a:endParaRPr>
          </a:p>
          <a:p>
            <a:pPr marL="0" indent="0" algn="just">
              <a:buNone/>
            </a:pPr>
            <a:r>
              <a:rPr lang="fr-FR" sz="1800" dirty="0">
                <a:latin typeface="Trebuchet MS" panose="020B0603020202020204" pitchFamily="34" charset="0"/>
                <a:ea typeface="Times New Roman" panose="02020603050405020304" pitchFamily="18" charset="0"/>
                <a:cs typeface="Calibri" panose="020F0502020204030204" pitchFamily="34" charset="0"/>
              </a:rPr>
              <a:t>Pour répondre à ce constat, </a:t>
            </a:r>
            <a:r>
              <a:rPr lang="fr-FR" sz="1800" dirty="0">
                <a:latin typeface="Trebuchet MS" panose="020B0603020202020204" pitchFamily="34" charset="0"/>
                <a:ea typeface="Arial" panose="020B0604020202020204" pitchFamily="34" charset="0"/>
                <a:cs typeface="Calibri" panose="020F0502020204030204" pitchFamily="34" charset="0"/>
              </a:rPr>
              <a:t>La Wallonie subsidie à hauteur de 500.000 euros, six plateformes locales de rénovation énergétique depuis janvier 2022 et pour une période de trois ans. </a:t>
            </a:r>
            <a:endParaRPr lang="fr-BE" sz="1800" dirty="0">
              <a:latin typeface="Times New Roman" panose="02020603050405020304" pitchFamily="18" charset="0"/>
              <a:ea typeface="Times New Roman" panose="02020603050405020304" pitchFamily="18" charset="0"/>
            </a:endParaRPr>
          </a:p>
          <a:p>
            <a:endParaRPr lang="fr-BE" dirty="0"/>
          </a:p>
        </p:txBody>
      </p:sp>
    </p:spTree>
    <p:extLst>
      <p:ext uri="{BB962C8B-B14F-4D97-AF65-F5344CB8AC3E}">
        <p14:creationId xmlns:p14="http://schemas.microsoft.com/office/powerpoint/2010/main" val="33743020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25" descr="Une image contenant sombre, image&#10;&#10;Description générée automatiquement">
            <a:extLst>
              <a:ext uri="{FF2B5EF4-FFF2-40B4-BE49-F238E27FC236}">
                <a16:creationId xmlns:a16="http://schemas.microsoft.com/office/drawing/2014/main" id="{D7DAA16F-56A2-408E-A90F-99EF1CB11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844"/>
            <a:ext cx="8933442" cy="5659406"/>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9B88D8FA-E573-4946-BB88-7882C5A61638}"/>
              </a:ext>
            </a:extLst>
          </p:cNvPr>
          <p:cNvSpPr>
            <a:spLocks noGrp="1"/>
          </p:cNvSpPr>
          <p:nvPr>
            <p:ph type="title"/>
          </p:nvPr>
        </p:nvSpPr>
        <p:spPr>
          <a:xfrm>
            <a:off x="609600" y="707596"/>
            <a:ext cx="7498473" cy="1083662"/>
          </a:xfrm>
        </p:spPr>
        <p:txBody>
          <a:bodyPr>
            <a:normAutofit fontScale="90000"/>
          </a:bodyPr>
          <a:lstStyle/>
          <a:p>
            <a:br>
              <a:rPr lang="fr-BE" sz="2700" dirty="0"/>
            </a:br>
            <a:br>
              <a:rPr lang="fr-BE" sz="2700" dirty="0"/>
            </a:br>
            <a:br>
              <a:rPr lang="fr-BE" sz="2700" dirty="0"/>
            </a:br>
            <a:br>
              <a:rPr lang="fr-BE" sz="2700" dirty="0"/>
            </a:br>
            <a:br>
              <a:rPr lang="fr-BE" sz="2700" dirty="0"/>
            </a:br>
            <a:br>
              <a:rPr lang="fr-BE" sz="2700" dirty="0"/>
            </a:br>
            <a:br>
              <a:rPr lang="fr-BE" sz="2700" dirty="0"/>
            </a:br>
            <a:br>
              <a:rPr lang="fr-BE" sz="2700" dirty="0"/>
            </a:br>
            <a:br>
              <a:rPr lang="fr-BE" sz="2700" dirty="0"/>
            </a:br>
            <a:br>
              <a:rPr lang="fr-BE" sz="2700" dirty="0"/>
            </a:br>
            <a:br>
              <a:rPr lang="fr-BE" sz="2700" dirty="0"/>
            </a:br>
            <a:r>
              <a:rPr lang="fr-BE" sz="3975" dirty="0"/>
              <a:t>Lauréats</a:t>
            </a:r>
            <a:r>
              <a:rPr lang="fr-BE" sz="2700" dirty="0"/>
              <a:t> </a:t>
            </a:r>
            <a:endParaRPr lang="fr-FR" sz="2700" dirty="0"/>
          </a:p>
        </p:txBody>
      </p:sp>
      <p:sp>
        <p:nvSpPr>
          <p:cNvPr id="16" name="ZoneTexte 15">
            <a:extLst>
              <a:ext uri="{FF2B5EF4-FFF2-40B4-BE49-F238E27FC236}">
                <a16:creationId xmlns:a16="http://schemas.microsoft.com/office/drawing/2014/main" id="{2983AB07-9012-4B6F-9D99-1971B894EBCC}"/>
              </a:ext>
            </a:extLst>
          </p:cNvPr>
          <p:cNvSpPr txBox="1"/>
          <p:nvPr/>
        </p:nvSpPr>
        <p:spPr>
          <a:xfrm>
            <a:off x="3834871" y="2011786"/>
            <a:ext cx="1610084" cy="1379525"/>
          </a:xfrm>
          <a:prstGeom prst="flowChartConnector">
            <a:avLst/>
          </a:prstGeom>
          <a:noFill/>
          <a:ln w="38100">
            <a:solidFill>
              <a:srgbClr val="7030A0"/>
            </a:solidFill>
          </a:ln>
          <a:effectLst>
            <a:outerShdw blurRad="50800" dist="38100" dir="2700000" algn="tl" rotWithShape="0">
              <a:prstClr val="black">
                <a:alpha val="40000"/>
              </a:prstClr>
            </a:outerShdw>
          </a:effectLst>
        </p:spPr>
        <p:txBody>
          <a:bodyPr wrap="square" rtlCol="0">
            <a:spAutoFit/>
          </a:bodyPr>
          <a:lstStyle/>
          <a:p>
            <a:pPr algn="ctr"/>
            <a:r>
              <a:rPr lang="fr-BE" sz="1350" dirty="0">
                <a:solidFill>
                  <a:srgbClr val="823E91"/>
                </a:solidFill>
              </a:rPr>
              <a:t>CORENOVE: </a:t>
            </a:r>
            <a:r>
              <a:rPr lang="fr-BE" sz="900" dirty="0">
                <a:solidFill>
                  <a:srgbClr val="823E91"/>
                </a:solidFill>
              </a:rPr>
              <a:t>Anhée/Dinant/ Floreffe/Hastière/ </a:t>
            </a:r>
            <a:r>
              <a:rPr lang="fr-BE" sz="900" dirty="0" err="1">
                <a:solidFill>
                  <a:srgbClr val="823E91"/>
                </a:solidFill>
              </a:rPr>
              <a:t>Houyet</a:t>
            </a:r>
            <a:r>
              <a:rPr lang="fr-BE" sz="900" dirty="0">
                <a:solidFill>
                  <a:srgbClr val="823E91"/>
                </a:solidFill>
              </a:rPr>
              <a:t>/Onhaye/ Profondeville/ Yvoir </a:t>
            </a:r>
          </a:p>
          <a:p>
            <a:pPr algn="ctr"/>
            <a:endParaRPr lang="fr-BE" sz="825" dirty="0"/>
          </a:p>
        </p:txBody>
      </p:sp>
      <p:sp>
        <p:nvSpPr>
          <p:cNvPr id="20" name="ZoneTexte 19">
            <a:extLst>
              <a:ext uri="{FF2B5EF4-FFF2-40B4-BE49-F238E27FC236}">
                <a16:creationId xmlns:a16="http://schemas.microsoft.com/office/drawing/2014/main" id="{BFB28B1F-33B9-4668-BBFC-1D58A2FB1400}"/>
              </a:ext>
            </a:extLst>
          </p:cNvPr>
          <p:cNvSpPr txBox="1"/>
          <p:nvPr/>
        </p:nvSpPr>
        <p:spPr>
          <a:xfrm>
            <a:off x="6285009" y="2646"/>
            <a:ext cx="1266713" cy="1298377"/>
          </a:xfrm>
          <a:prstGeom prst="flowChartConnector">
            <a:avLst/>
          </a:prstGeom>
          <a:noFill/>
          <a:ln w="38100">
            <a:solidFill>
              <a:schemeClr val="accent3">
                <a:lumMod val="60000"/>
                <a:lumOff val="40000"/>
              </a:schemeClr>
            </a:solidFill>
          </a:ln>
          <a:effectLst>
            <a:outerShdw blurRad="50800" dist="38100" dir="2700000" algn="tl" rotWithShape="0">
              <a:prstClr val="black">
                <a:alpha val="40000"/>
              </a:prstClr>
            </a:outerShdw>
          </a:effectLst>
        </p:spPr>
        <p:txBody>
          <a:bodyPr wrap="square" rtlCol="0">
            <a:spAutoFit/>
          </a:bodyPr>
          <a:lstStyle/>
          <a:p>
            <a:pPr algn="ctr"/>
            <a:r>
              <a:rPr lang="fr-BE" sz="1350" b="1" dirty="0">
                <a:solidFill>
                  <a:schemeClr val="accent3"/>
                </a:solidFill>
                <a:latin typeface="Calibri" panose="020F0502020204030204" pitchFamily="34" charset="0"/>
              </a:rPr>
              <a:t>LIEGE énergie</a:t>
            </a:r>
            <a:r>
              <a:rPr lang="fr-BE" sz="1350" dirty="0">
                <a:solidFill>
                  <a:schemeClr val="accent3"/>
                </a:solidFill>
                <a:latin typeface="Calibri" panose="020F0502020204030204" pitchFamily="34" charset="0"/>
              </a:rPr>
              <a:t>: Liège </a:t>
            </a:r>
          </a:p>
          <a:p>
            <a:pPr algn="ctr"/>
            <a:endParaRPr lang="fr-BE" sz="1350" dirty="0">
              <a:solidFill>
                <a:schemeClr val="accent6">
                  <a:lumMod val="75000"/>
                </a:schemeClr>
              </a:solidFill>
            </a:endParaRPr>
          </a:p>
        </p:txBody>
      </p:sp>
      <p:sp>
        <p:nvSpPr>
          <p:cNvPr id="21" name="ZoneTexte 20">
            <a:extLst>
              <a:ext uri="{FF2B5EF4-FFF2-40B4-BE49-F238E27FC236}">
                <a16:creationId xmlns:a16="http://schemas.microsoft.com/office/drawing/2014/main" id="{508E567B-3855-4976-B586-66142CE0C30E}"/>
              </a:ext>
            </a:extLst>
          </p:cNvPr>
          <p:cNvSpPr txBox="1"/>
          <p:nvPr/>
        </p:nvSpPr>
        <p:spPr>
          <a:xfrm>
            <a:off x="3950850" y="693570"/>
            <a:ext cx="1377912" cy="1298377"/>
          </a:xfrm>
          <a:prstGeom prst="flowChartConnector">
            <a:avLst/>
          </a:prstGeom>
          <a:noFill/>
          <a:ln w="38100">
            <a:solidFill>
              <a:schemeClr val="accent1">
                <a:lumMod val="75000"/>
              </a:schemeClr>
            </a:solidFill>
          </a:ln>
          <a:effectLst>
            <a:outerShdw blurRad="50800" dist="38100" dir="2700000" algn="tl" rotWithShape="0">
              <a:prstClr val="black">
                <a:alpha val="40000"/>
              </a:prstClr>
            </a:outerShdw>
          </a:effectLst>
        </p:spPr>
        <p:txBody>
          <a:bodyPr wrap="square" rtlCol="0">
            <a:spAutoFit/>
          </a:bodyPr>
          <a:lstStyle/>
          <a:p>
            <a:pPr algn="ctr"/>
            <a:r>
              <a:rPr lang="fr-BE" sz="1350" b="1" dirty="0">
                <a:solidFill>
                  <a:schemeClr val="accent1">
                    <a:lumMod val="75000"/>
                  </a:schemeClr>
                </a:solidFill>
                <a:latin typeface="Calibri" panose="020F0502020204030204" pitchFamily="34" charset="0"/>
              </a:rPr>
              <a:t>UWA:</a:t>
            </a:r>
            <a:r>
              <a:rPr lang="fr-BE" sz="1350" dirty="0">
                <a:solidFill>
                  <a:schemeClr val="accent1">
                    <a:lumMod val="75000"/>
                  </a:schemeClr>
                </a:solidFill>
                <a:latin typeface="Calibri" panose="020F0502020204030204" pitchFamily="34" charset="0"/>
              </a:rPr>
              <a:t> Gembloux, Namur</a:t>
            </a:r>
            <a:r>
              <a:rPr lang="fr-BE" sz="1350" dirty="0">
                <a:solidFill>
                  <a:schemeClr val="accent1">
                    <a:lumMod val="75000"/>
                  </a:schemeClr>
                </a:solidFill>
              </a:rPr>
              <a:t> </a:t>
            </a:r>
          </a:p>
          <a:p>
            <a:pPr algn="ctr"/>
            <a:endParaRPr lang="fr-BE" sz="1350" dirty="0">
              <a:solidFill>
                <a:schemeClr val="accent1">
                  <a:lumMod val="75000"/>
                </a:schemeClr>
              </a:solidFill>
            </a:endParaRPr>
          </a:p>
        </p:txBody>
      </p:sp>
      <p:sp>
        <p:nvSpPr>
          <p:cNvPr id="22" name="ZoneTexte 21">
            <a:extLst>
              <a:ext uri="{FF2B5EF4-FFF2-40B4-BE49-F238E27FC236}">
                <a16:creationId xmlns:a16="http://schemas.microsoft.com/office/drawing/2014/main" id="{B62DC55B-82DA-4217-88D8-F1DCEBA9D833}"/>
              </a:ext>
            </a:extLst>
          </p:cNvPr>
          <p:cNvSpPr txBox="1"/>
          <p:nvPr/>
        </p:nvSpPr>
        <p:spPr>
          <a:xfrm>
            <a:off x="5481240" y="693570"/>
            <a:ext cx="1266713" cy="1298377"/>
          </a:xfrm>
          <a:prstGeom prst="flowChartConnector">
            <a:avLst/>
          </a:prstGeom>
          <a:noFill/>
          <a:ln w="38100">
            <a:solidFill>
              <a:schemeClr val="accent4">
                <a:lumMod val="40000"/>
                <a:lumOff val="60000"/>
              </a:schemeClr>
            </a:solidFill>
          </a:ln>
          <a:effectLst>
            <a:outerShdw blurRad="50800" dist="38100" dir="2700000" algn="tl" rotWithShape="0">
              <a:prstClr val="black">
                <a:alpha val="40000"/>
              </a:prstClr>
            </a:outerShdw>
          </a:effectLst>
        </p:spPr>
        <p:txBody>
          <a:bodyPr wrap="square" rtlCol="0">
            <a:spAutoFit/>
          </a:bodyPr>
          <a:lstStyle/>
          <a:p>
            <a:r>
              <a:rPr lang="fr-BE" sz="1350" b="1" dirty="0">
                <a:solidFill>
                  <a:schemeClr val="accent4">
                    <a:lumMod val="40000"/>
                    <a:lumOff val="60000"/>
                  </a:schemeClr>
                </a:solidFill>
                <a:latin typeface="Calibri" panose="020F0502020204030204" pitchFamily="34" charset="0"/>
              </a:rPr>
              <a:t>ERIGES:</a:t>
            </a:r>
            <a:r>
              <a:rPr lang="fr-BE" sz="1350" dirty="0">
                <a:solidFill>
                  <a:schemeClr val="accent4">
                    <a:lumMod val="40000"/>
                    <a:lumOff val="60000"/>
                  </a:schemeClr>
                </a:solidFill>
                <a:latin typeface="Calibri" panose="020F0502020204030204" pitchFamily="34" charset="0"/>
              </a:rPr>
              <a:t> Seraing</a:t>
            </a:r>
            <a:r>
              <a:rPr lang="fr-BE" sz="1350" dirty="0">
                <a:solidFill>
                  <a:schemeClr val="accent4">
                    <a:lumMod val="40000"/>
                    <a:lumOff val="60000"/>
                  </a:schemeClr>
                </a:solidFill>
              </a:rPr>
              <a:t> </a:t>
            </a:r>
          </a:p>
          <a:p>
            <a:endParaRPr lang="fr-BE" sz="1350" dirty="0"/>
          </a:p>
          <a:p>
            <a:endParaRPr lang="fr-BE" sz="1350" dirty="0"/>
          </a:p>
        </p:txBody>
      </p:sp>
      <p:sp>
        <p:nvSpPr>
          <p:cNvPr id="24" name="ZoneTexte 23">
            <a:extLst>
              <a:ext uri="{FF2B5EF4-FFF2-40B4-BE49-F238E27FC236}">
                <a16:creationId xmlns:a16="http://schemas.microsoft.com/office/drawing/2014/main" id="{EDE9B93F-6041-4B0A-8B70-BC57B78E4BE3}"/>
              </a:ext>
            </a:extLst>
          </p:cNvPr>
          <p:cNvSpPr txBox="1"/>
          <p:nvPr/>
        </p:nvSpPr>
        <p:spPr>
          <a:xfrm>
            <a:off x="512475" y="72510"/>
            <a:ext cx="1323717" cy="1298377"/>
          </a:xfrm>
          <a:prstGeom prst="flowChartConnector">
            <a:avLst/>
          </a:prstGeom>
          <a:noFill/>
          <a:ln w="38100">
            <a:solidFill>
              <a:schemeClr val="accent6">
                <a:lumMod val="40000"/>
                <a:lumOff val="60000"/>
              </a:schemeClr>
            </a:solidFill>
          </a:ln>
          <a:effectLst>
            <a:outerShdw blurRad="50800" dist="38100" dir="2700000" algn="tl" rotWithShape="0">
              <a:prstClr val="black">
                <a:alpha val="40000"/>
              </a:prstClr>
            </a:outerShdw>
          </a:effectLst>
        </p:spPr>
        <p:txBody>
          <a:bodyPr wrap="square" rtlCol="0">
            <a:spAutoFit/>
          </a:bodyPr>
          <a:lstStyle/>
          <a:p>
            <a:pPr algn="ctr"/>
            <a:r>
              <a:rPr lang="fr-BE" sz="1350" b="1" dirty="0">
                <a:solidFill>
                  <a:schemeClr val="accent6">
                    <a:lumMod val="40000"/>
                    <a:lumOff val="60000"/>
                  </a:schemeClr>
                </a:solidFill>
                <a:latin typeface="Calibri" panose="020F0502020204030204" pitchFamily="34" charset="0"/>
              </a:rPr>
              <a:t>IPALLE: </a:t>
            </a:r>
            <a:r>
              <a:rPr lang="fr-BE" sz="1350" dirty="0">
                <a:solidFill>
                  <a:schemeClr val="accent6">
                    <a:lumMod val="40000"/>
                    <a:lumOff val="60000"/>
                  </a:schemeClr>
                </a:solidFill>
                <a:latin typeface="Calibri" panose="020F0502020204030204" pitchFamily="34" charset="0"/>
              </a:rPr>
              <a:t>Wallonie picarde</a:t>
            </a:r>
            <a:endParaRPr lang="fr-BE" sz="1350" dirty="0">
              <a:solidFill>
                <a:schemeClr val="accent6">
                  <a:lumMod val="40000"/>
                  <a:lumOff val="60000"/>
                </a:schemeClr>
              </a:solidFill>
            </a:endParaRPr>
          </a:p>
          <a:p>
            <a:endParaRPr lang="fr-BE" sz="1350" dirty="0">
              <a:solidFill>
                <a:schemeClr val="accent6">
                  <a:lumMod val="40000"/>
                  <a:lumOff val="60000"/>
                </a:schemeClr>
              </a:solidFill>
            </a:endParaRPr>
          </a:p>
        </p:txBody>
      </p:sp>
      <p:sp>
        <p:nvSpPr>
          <p:cNvPr id="17" name="ZoneTexte 16">
            <a:extLst>
              <a:ext uri="{FF2B5EF4-FFF2-40B4-BE49-F238E27FC236}">
                <a16:creationId xmlns:a16="http://schemas.microsoft.com/office/drawing/2014/main" id="{143936CE-43B5-4B06-B0F7-BF53DB3C915E}"/>
              </a:ext>
            </a:extLst>
          </p:cNvPr>
          <p:cNvSpPr txBox="1"/>
          <p:nvPr/>
        </p:nvSpPr>
        <p:spPr>
          <a:xfrm>
            <a:off x="1917839" y="824813"/>
            <a:ext cx="1476660" cy="1298377"/>
          </a:xfrm>
          <a:prstGeom prst="flowChartConnector">
            <a:avLst/>
          </a:prstGeom>
          <a:noFill/>
          <a:ln w="38100">
            <a:solidFill>
              <a:schemeClr val="accent6">
                <a:lumMod val="75000"/>
              </a:schemeClr>
            </a:solidFill>
          </a:ln>
          <a:effectLst>
            <a:outerShdw blurRad="50800" dist="38100" dir="2700000" algn="tl" rotWithShape="0">
              <a:prstClr val="black">
                <a:alpha val="40000"/>
              </a:prstClr>
            </a:outerShdw>
          </a:effectLst>
        </p:spPr>
        <p:txBody>
          <a:bodyPr wrap="square" rtlCol="0">
            <a:spAutoFit/>
          </a:bodyPr>
          <a:lstStyle/>
          <a:p>
            <a:pPr algn="ctr"/>
            <a:r>
              <a:rPr lang="fr-BE" sz="1350" b="1" dirty="0">
                <a:solidFill>
                  <a:schemeClr val="accent6">
                    <a:lumMod val="75000"/>
                  </a:schemeClr>
                </a:solidFill>
                <a:latin typeface="Calibri" panose="020F0502020204030204" pitchFamily="34" charset="0"/>
              </a:rPr>
              <a:t>Ville de CHARLEROI :</a:t>
            </a:r>
            <a:r>
              <a:rPr lang="fr-BE" sz="1350" dirty="0">
                <a:solidFill>
                  <a:schemeClr val="accent6">
                    <a:lumMod val="75000"/>
                  </a:schemeClr>
                </a:solidFill>
                <a:latin typeface="Calibri" panose="020F0502020204030204" pitchFamily="34" charset="0"/>
              </a:rPr>
              <a:t> Charleroi</a:t>
            </a:r>
            <a:r>
              <a:rPr lang="fr-BE" sz="1350" dirty="0">
                <a:solidFill>
                  <a:schemeClr val="accent6">
                    <a:lumMod val="75000"/>
                  </a:schemeClr>
                </a:solidFill>
              </a:rPr>
              <a:t> </a:t>
            </a:r>
          </a:p>
          <a:p>
            <a:endParaRPr lang="fr-BE" sz="1350" dirty="0"/>
          </a:p>
        </p:txBody>
      </p:sp>
      <p:sp>
        <p:nvSpPr>
          <p:cNvPr id="3" name="ZoneTexte 2">
            <a:extLst>
              <a:ext uri="{FF2B5EF4-FFF2-40B4-BE49-F238E27FC236}">
                <a16:creationId xmlns:a16="http://schemas.microsoft.com/office/drawing/2014/main" id="{6B826669-4EE5-45D6-9A16-32326B3EFE83}"/>
              </a:ext>
            </a:extLst>
          </p:cNvPr>
          <p:cNvSpPr txBox="1"/>
          <p:nvPr/>
        </p:nvSpPr>
        <p:spPr>
          <a:xfrm>
            <a:off x="1242452" y="3493080"/>
            <a:ext cx="3075548" cy="1338828"/>
          </a:xfrm>
          <a:prstGeom prst="rect">
            <a:avLst/>
          </a:prstGeom>
          <a:noFill/>
        </p:spPr>
        <p:txBody>
          <a:bodyPr wrap="square" rtlCol="0">
            <a:spAutoFit/>
          </a:bodyPr>
          <a:lstStyle/>
          <a:p>
            <a:r>
              <a:rPr lang="fr-BE" sz="1350" b="1" dirty="0">
                <a:solidFill>
                  <a:srgbClr val="823E91"/>
                </a:solidFill>
                <a:latin typeface="Raleway" pitchFamily="2" charset="0"/>
                <a:ea typeface="Times New Roman" panose="02020603050405020304" pitchFamily="18" charset="0"/>
                <a:cs typeface="Calibri" panose="020F0502020204030204" pitchFamily="34" charset="0"/>
              </a:rPr>
              <a:t>6 plateformes</a:t>
            </a:r>
          </a:p>
          <a:p>
            <a:r>
              <a:rPr lang="fr-BE" sz="1350" b="1" dirty="0">
                <a:solidFill>
                  <a:srgbClr val="823E91"/>
                </a:solidFill>
                <a:latin typeface="Raleway" pitchFamily="2" charset="0"/>
                <a:ea typeface="Times New Roman" panose="02020603050405020304" pitchFamily="18" charset="0"/>
                <a:cs typeface="Calibri" panose="020F0502020204030204" pitchFamily="34" charset="0"/>
              </a:rPr>
              <a:t>Subside total de </a:t>
            </a:r>
            <a:r>
              <a:rPr lang="fr-BE" sz="1350" b="1" dirty="0">
                <a:solidFill>
                  <a:srgbClr val="823E91"/>
                </a:solidFill>
                <a:latin typeface="Raleway" pitchFamily="2" charset="0"/>
              </a:rPr>
              <a:t> 2.931.965 € </a:t>
            </a:r>
            <a:r>
              <a:rPr lang="fr-BE" sz="1350" b="1" dirty="0">
                <a:solidFill>
                  <a:srgbClr val="823E91"/>
                </a:solidFill>
                <a:latin typeface="Raleway" pitchFamily="2" charset="0"/>
                <a:ea typeface="Times New Roman" panose="02020603050405020304" pitchFamily="18" charset="0"/>
                <a:cs typeface="Calibri" panose="020F0502020204030204" pitchFamily="34" charset="0"/>
              </a:rPr>
              <a:t> </a:t>
            </a:r>
          </a:p>
          <a:p>
            <a:r>
              <a:rPr lang="fr-BE" sz="1350" b="1" dirty="0">
                <a:solidFill>
                  <a:srgbClr val="823E91"/>
                </a:solidFill>
                <a:latin typeface="Raleway" pitchFamily="2" charset="0"/>
                <a:ea typeface="Times New Roman" panose="02020603050405020304" pitchFamily="18" charset="0"/>
                <a:cs typeface="Calibri" panose="020F0502020204030204" pitchFamily="34" charset="0"/>
              </a:rPr>
              <a:t>33 communes</a:t>
            </a:r>
          </a:p>
          <a:p>
            <a:r>
              <a:rPr lang="fr-FR" sz="1350" b="1" dirty="0">
                <a:solidFill>
                  <a:srgbClr val="823E91"/>
                </a:solidFill>
                <a:latin typeface="Raleway" pitchFamily="2" charset="0"/>
                <a:ea typeface="Times New Roman" panose="02020603050405020304" pitchFamily="18" charset="0"/>
              </a:rPr>
              <a:t>919.420 habitants concernés</a:t>
            </a:r>
          </a:p>
          <a:p>
            <a:r>
              <a:rPr lang="fr-FR" sz="1350" b="1" dirty="0">
                <a:solidFill>
                  <a:srgbClr val="823E91"/>
                </a:solidFill>
                <a:latin typeface="Raleway" pitchFamily="2" charset="0"/>
                <a:ea typeface="Times New Roman" panose="02020603050405020304" pitchFamily="18" charset="0"/>
              </a:rPr>
              <a:t>25% (+-) de la population wallonne</a:t>
            </a:r>
            <a:endParaRPr lang="fr-BE" sz="1350" b="1" dirty="0">
              <a:solidFill>
                <a:srgbClr val="823E91"/>
              </a:solidFill>
              <a:latin typeface="Raleway" pitchFamily="2" charset="0"/>
              <a:ea typeface="Times New Roman" panose="02020603050405020304" pitchFamily="18" charset="0"/>
            </a:endParaRPr>
          </a:p>
          <a:p>
            <a:endParaRPr lang="fr-BE" sz="1350" dirty="0"/>
          </a:p>
        </p:txBody>
      </p:sp>
    </p:spTree>
    <p:extLst>
      <p:ext uri="{BB962C8B-B14F-4D97-AF65-F5344CB8AC3E}">
        <p14:creationId xmlns:p14="http://schemas.microsoft.com/office/powerpoint/2010/main" val="3709591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B79B168-7752-FAA4-64C4-E7C922E6B6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Flèche : droite rayée 7">
            <a:extLst>
              <a:ext uri="{FF2B5EF4-FFF2-40B4-BE49-F238E27FC236}">
                <a16:creationId xmlns:a16="http://schemas.microsoft.com/office/drawing/2014/main" id="{04FBCE84-A741-43A1-8526-2163D3A8FE03}"/>
              </a:ext>
            </a:extLst>
          </p:cNvPr>
          <p:cNvSpPr/>
          <p:nvPr/>
        </p:nvSpPr>
        <p:spPr>
          <a:xfrm>
            <a:off x="336178" y="2140100"/>
            <a:ext cx="8471644" cy="863301"/>
          </a:xfrm>
          <a:prstGeom prst="stripedRightArrow">
            <a:avLst/>
          </a:prstGeom>
          <a:solidFill>
            <a:srgbClr val="8F5796"/>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sp>
        <p:nvSpPr>
          <p:cNvPr id="2" name="ZoneTexte 1">
            <a:extLst>
              <a:ext uri="{FF2B5EF4-FFF2-40B4-BE49-F238E27FC236}">
                <a16:creationId xmlns:a16="http://schemas.microsoft.com/office/drawing/2014/main" id="{19ACF60F-1CAA-440E-9525-F11A63766C92}"/>
              </a:ext>
            </a:extLst>
          </p:cNvPr>
          <p:cNvSpPr txBox="1"/>
          <p:nvPr/>
        </p:nvSpPr>
        <p:spPr>
          <a:xfrm>
            <a:off x="1441003" y="2406217"/>
            <a:ext cx="487830" cy="507831"/>
          </a:xfrm>
          <a:prstGeom prst="rect">
            <a:avLst/>
          </a:prstGeom>
          <a:noFill/>
        </p:spPr>
        <p:txBody>
          <a:bodyPr wrap="square" rtlCol="0">
            <a:spAutoFit/>
          </a:bodyPr>
          <a:lstStyle/>
          <a:p>
            <a:r>
              <a:rPr lang="fr-BE" sz="1350" b="1" dirty="0">
                <a:solidFill>
                  <a:schemeClr val="bg1"/>
                </a:solidFill>
              </a:rPr>
              <a:t>2022</a:t>
            </a:r>
          </a:p>
        </p:txBody>
      </p:sp>
      <p:sp>
        <p:nvSpPr>
          <p:cNvPr id="6" name="ZoneTexte 5">
            <a:extLst>
              <a:ext uri="{FF2B5EF4-FFF2-40B4-BE49-F238E27FC236}">
                <a16:creationId xmlns:a16="http://schemas.microsoft.com/office/drawing/2014/main" id="{97F983E2-577C-4BFE-8AC6-04510B72ED7D}"/>
              </a:ext>
            </a:extLst>
          </p:cNvPr>
          <p:cNvSpPr txBox="1"/>
          <p:nvPr/>
        </p:nvSpPr>
        <p:spPr>
          <a:xfrm>
            <a:off x="5500868" y="282583"/>
            <a:ext cx="3064397" cy="300082"/>
          </a:xfrm>
          <a:prstGeom prst="rect">
            <a:avLst/>
          </a:prstGeom>
          <a:noFill/>
        </p:spPr>
        <p:txBody>
          <a:bodyPr wrap="square" rtlCol="0">
            <a:spAutoFit/>
          </a:bodyPr>
          <a:lstStyle/>
          <a:p>
            <a:r>
              <a:rPr lang="fr-BE" sz="1350" dirty="0">
                <a:latin typeface="Calibri" panose="020F0502020204030204" pitchFamily="34" charset="0"/>
                <a:ea typeface="Calibri" panose="020F0502020204030204" pitchFamily="34" charset="0"/>
              </a:rPr>
              <a:t> </a:t>
            </a:r>
            <a:endParaRPr lang="fr-BE" sz="1350" dirty="0"/>
          </a:p>
        </p:txBody>
      </p:sp>
      <p:cxnSp>
        <p:nvCxnSpPr>
          <p:cNvPr id="7" name="Connecteur droit 6">
            <a:extLst>
              <a:ext uri="{FF2B5EF4-FFF2-40B4-BE49-F238E27FC236}">
                <a16:creationId xmlns:a16="http://schemas.microsoft.com/office/drawing/2014/main" id="{A3341ED4-4EA3-4F6B-BF43-22BF7A20DAD7}"/>
              </a:ext>
            </a:extLst>
          </p:cNvPr>
          <p:cNvCxnSpPr/>
          <p:nvPr/>
        </p:nvCxnSpPr>
        <p:spPr>
          <a:xfrm>
            <a:off x="3033657" y="2387766"/>
            <a:ext cx="0" cy="367968"/>
          </a:xfrm>
          <a:prstGeom prst="line">
            <a:avLst/>
          </a:prstGeom>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9" name="Connecteur droit 8">
            <a:extLst>
              <a:ext uri="{FF2B5EF4-FFF2-40B4-BE49-F238E27FC236}">
                <a16:creationId xmlns:a16="http://schemas.microsoft.com/office/drawing/2014/main" id="{C5380D7D-C420-43E6-B23D-7627EDE1FECC}"/>
              </a:ext>
            </a:extLst>
          </p:cNvPr>
          <p:cNvCxnSpPr/>
          <p:nvPr/>
        </p:nvCxnSpPr>
        <p:spPr>
          <a:xfrm>
            <a:off x="6020249" y="2406217"/>
            <a:ext cx="0" cy="367968"/>
          </a:xfrm>
          <a:prstGeom prst="line">
            <a:avLst/>
          </a:prstGeom>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10" name="ZoneTexte 9">
            <a:extLst>
              <a:ext uri="{FF2B5EF4-FFF2-40B4-BE49-F238E27FC236}">
                <a16:creationId xmlns:a16="http://schemas.microsoft.com/office/drawing/2014/main" id="{94701CF0-7C6B-442F-936D-F4945B8E212C}"/>
              </a:ext>
            </a:extLst>
          </p:cNvPr>
          <p:cNvSpPr txBox="1"/>
          <p:nvPr/>
        </p:nvSpPr>
        <p:spPr>
          <a:xfrm>
            <a:off x="4328084" y="2417507"/>
            <a:ext cx="487830" cy="507831"/>
          </a:xfrm>
          <a:prstGeom prst="rect">
            <a:avLst/>
          </a:prstGeom>
          <a:noFill/>
        </p:spPr>
        <p:txBody>
          <a:bodyPr wrap="square" rtlCol="0">
            <a:spAutoFit/>
          </a:bodyPr>
          <a:lstStyle/>
          <a:p>
            <a:r>
              <a:rPr lang="fr-BE" sz="1350" b="1" dirty="0">
                <a:solidFill>
                  <a:schemeClr val="bg1"/>
                </a:solidFill>
              </a:rPr>
              <a:t>2023</a:t>
            </a:r>
          </a:p>
        </p:txBody>
      </p:sp>
      <p:sp>
        <p:nvSpPr>
          <p:cNvPr id="11" name="ZoneTexte 10">
            <a:extLst>
              <a:ext uri="{FF2B5EF4-FFF2-40B4-BE49-F238E27FC236}">
                <a16:creationId xmlns:a16="http://schemas.microsoft.com/office/drawing/2014/main" id="{AE7C9580-75E7-48BF-8DE5-C468360DD03B}"/>
              </a:ext>
            </a:extLst>
          </p:cNvPr>
          <p:cNvSpPr txBox="1"/>
          <p:nvPr/>
        </p:nvSpPr>
        <p:spPr>
          <a:xfrm>
            <a:off x="7033066" y="2433250"/>
            <a:ext cx="487830" cy="507831"/>
          </a:xfrm>
          <a:prstGeom prst="rect">
            <a:avLst/>
          </a:prstGeom>
          <a:noFill/>
        </p:spPr>
        <p:txBody>
          <a:bodyPr wrap="square" rtlCol="0">
            <a:spAutoFit/>
          </a:bodyPr>
          <a:lstStyle/>
          <a:p>
            <a:r>
              <a:rPr lang="fr-BE" sz="1350" b="1" dirty="0">
                <a:solidFill>
                  <a:schemeClr val="bg1"/>
                </a:solidFill>
              </a:rPr>
              <a:t>2024</a:t>
            </a:r>
          </a:p>
        </p:txBody>
      </p:sp>
      <p:sp>
        <p:nvSpPr>
          <p:cNvPr id="12" name="Ellipse 11">
            <a:extLst>
              <a:ext uri="{FF2B5EF4-FFF2-40B4-BE49-F238E27FC236}">
                <a16:creationId xmlns:a16="http://schemas.microsoft.com/office/drawing/2014/main" id="{9831FCAD-E9F2-401B-BABC-967BD428DD28}"/>
              </a:ext>
            </a:extLst>
          </p:cNvPr>
          <p:cNvSpPr/>
          <p:nvPr/>
        </p:nvSpPr>
        <p:spPr>
          <a:xfrm>
            <a:off x="592084" y="2612389"/>
            <a:ext cx="129092" cy="1385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sp>
        <p:nvSpPr>
          <p:cNvPr id="13" name="Ellipse 12">
            <a:extLst>
              <a:ext uri="{FF2B5EF4-FFF2-40B4-BE49-F238E27FC236}">
                <a16:creationId xmlns:a16="http://schemas.microsoft.com/office/drawing/2014/main" id="{DB203F64-AC23-4ED9-8864-C98582EC2EEE}"/>
              </a:ext>
            </a:extLst>
          </p:cNvPr>
          <p:cNvSpPr/>
          <p:nvPr/>
        </p:nvSpPr>
        <p:spPr>
          <a:xfrm>
            <a:off x="974366" y="2336967"/>
            <a:ext cx="129092" cy="1385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sp>
        <p:nvSpPr>
          <p:cNvPr id="14" name="Ellipse 13">
            <a:extLst>
              <a:ext uri="{FF2B5EF4-FFF2-40B4-BE49-F238E27FC236}">
                <a16:creationId xmlns:a16="http://schemas.microsoft.com/office/drawing/2014/main" id="{2525610A-863F-4D6E-96A8-66ED81FE28A1}"/>
              </a:ext>
            </a:extLst>
          </p:cNvPr>
          <p:cNvSpPr/>
          <p:nvPr/>
        </p:nvSpPr>
        <p:spPr>
          <a:xfrm>
            <a:off x="1669445" y="2641000"/>
            <a:ext cx="129092" cy="1385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sp>
        <p:nvSpPr>
          <p:cNvPr id="15" name="Ellipse 14">
            <a:extLst>
              <a:ext uri="{FF2B5EF4-FFF2-40B4-BE49-F238E27FC236}">
                <a16:creationId xmlns:a16="http://schemas.microsoft.com/office/drawing/2014/main" id="{535B214B-62BE-44A7-AC58-EB601B4B1334}"/>
              </a:ext>
            </a:extLst>
          </p:cNvPr>
          <p:cNvSpPr/>
          <p:nvPr/>
        </p:nvSpPr>
        <p:spPr>
          <a:xfrm>
            <a:off x="2899473" y="2348257"/>
            <a:ext cx="129092" cy="1385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sp>
        <p:nvSpPr>
          <p:cNvPr id="16" name="ZoneTexte 15">
            <a:extLst>
              <a:ext uri="{FF2B5EF4-FFF2-40B4-BE49-F238E27FC236}">
                <a16:creationId xmlns:a16="http://schemas.microsoft.com/office/drawing/2014/main" id="{C7FE555D-7A28-4808-974B-5863A639DF6B}"/>
              </a:ext>
            </a:extLst>
          </p:cNvPr>
          <p:cNvSpPr txBox="1"/>
          <p:nvPr/>
        </p:nvSpPr>
        <p:spPr>
          <a:xfrm>
            <a:off x="7730159" y="3036244"/>
            <a:ext cx="1550558" cy="507831"/>
          </a:xfrm>
          <a:prstGeom prst="rect">
            <a:avLst/>
          </a:prstGeom>
          <a:noFill/>
        </p:spPr>
        <p:txBody>
          <a:bodyPr wrap="square" rtlCol="0">
            <a:spAutoFit/>
          </a:bodyPr>
          <a:lstStyle/>
          <a:p>
            <a:r>
              <a:rPr lang="fr-BE" sz="1350" b="1" dirty="0">
                <a:solidFill>
                  <a:srgbClr val="823E91"/>
                </a:solidFill>
              </a:rPr>
              <a:t>Fin du projet </a:t>
            </a:r>
          </a:p>
          <a:p>
            <a:r>
              <a:rPr lang="fr-BE" sz="1350" b="1" dirty="0">
                <a:solidFill>
                  <a:srgbClr val="823E91"/>
                </a:solidFill>
              </a:rPr>
              <a:t>31 décembre 2024</a:t>
            </a:r>
          </a:p>
        </p:txBody>
      </p:sp>
      <p:sp>
        <p:nvSpPr>
          <p:cNvPr id="18" name="ZoneTexte 17">
            <a:extLst>
              <a:ext uri="{FF2B5EF4-FFF2-40B4-BE49-F238E27FC236}">
                <a16:creationId xmlns:a16="http://schemas.microsoft.com/office/drawing/2014/main" id="{E8FCF5CA-27A0-4A9A-B0F6-0A8B3BF2C093}"/>
              </a:ext>
            </a:extLst>
          </p:cNvPr>
          <p:cNvSpPr txBox="1"/>
          <p:nvPr/>
        </p:nvSpPr>
        <p:spPr>
          <a:xfrm>
            <a:off x="0" y="3066361"/>
            <a:ext cx="1550558" cy="507831"/>
          </a:xfrm>
          <a:prstGeom prst="rect">
            <a:avLst/>
          </a:prstGeom>
          <a:noFill/>
        </p:spPr>
        <p:txBody>
          <a:bodyPr wrap="square" rtlCol="0">
            <a:spAutoFit/>
          </a:bodyPr>
          <a:lstStyle/>
          <a:p>
            <a:r>
              <a:rPr lang="fr-BE" sz="1350" b="1" dirty="0">
                <a:solidFill>
                  <a:srgbClr val="823E91"/>
                </a:solidFill>
              </a:rPr>
              <a:t>Début du projet </a:t>
            </a:r>
          </a:p>
          <a:p>
            <a:r>
              <a:rPr lang="fr-BE" sz="1350" b="1" dirty="0">
                <a:solidFill>
                  <a:srgbClr val="823E91"/>
                </a:solidFill>
              </a:rPr>
              <a:t>1 janvier 2022</a:t>
            </a:r>
          </a:p>
        </p:txBody>
      </p:sp>
      <p:sp>
        <p:nvSpPr>
          <p:cNvPr id="19" name="ZoneTexte 18">
            <a:extLst>
              <a:ext uri="{FF2B5EF4-FFF2-40B4-BE49-F238E27FC236}">
                <a16:creationId xmlns:a16="http://schemas.microsoft.com/office/drawing/2014/main" id="{77CE0ED9-CDE8-4C8B-A083-C91A2EDDA3A2}"/>
              </a:ext>
            </a:extLst>
          </p:cNvPr>
          <p:cNvSpPr txBox="1"/>
          <p:nvPr/>
        </p:nvSpPr>
        <p:spPr>
          <a:xfrm>
            <a:off x="336178" y="1671699"/>
            <a:ext cx="1550558" cy="507831"/>
          </a:xfrm>
          <a:prstGeom prst="rect">
            <a:avLst/>
          </a:prstGeom>
          <a:noFill/>
        </p:spPr>
        <p:txBody>
          <a:bodyPr wrap="square" rtlCol="0">
            <a:spAutoFit/>
          </a:bodyPr>
          <a:lstStyle/>
          <a:p>
            <a:r>
              <a:rPr lang="fr-BE" sz="1350" dirty="0">
                <a:solidFill>
                  <a:srgbClr val="328250"/>
                </a:solidFill>
              </a:rPr>
              <a:t>Réunion démarrage</a:t>
            </a:r>
          </a:p>
        </p:txBody>
      </p:sp>
      <p:sp>
        <p:nvSpPr>
          <p:cNvPr id="20" name="ZoneTexte 19">
            <a:extLst>
              <a:ext uri="{FF2B5EF4-FFF2-40B4-BE49-F238E27FC236}">
                <a16:creationId xmlns:a16="http://schemas.microsoft.com/office/drawing/2014/main" id="{C6F16E70-A8E5-498C-80C5-171148E75B58}"/>
              </a:ext>
            </a:extLst>
          </p:cNvPr>
          <p:cNvSpPr txBox="1"/>
          <p:nvPr/>
        </p:nvSpPr>
        <p:spPr>
          <a:xfrm>
            <a:off x="1441003" y="3158592"/>
            <a:ext cx="1550558" cy="715581"/>
          </a:xfrm>
          <a:prstGeom prst="rect">
            <a:avLst/>
          </a:prstGeom>
          <a:noFill/>
        </p:spPr>
        <p:txBody>
          <a:bodyPr wrap="square" rtlCol="0">
            <a:spAutoFit/>
          </a:bodyPr>
          <a:lstStyle/>
          <a:p>
            <a:r>
              <a:rPr lang="fr-BE" sz="1350" dirty="0">
                <a:solidFill>
                  <a:srgbClr val="328250"/>
                </a:solidFill>
              </a:rPr>
              <a:t>Comité d’accompagnement (CA)</a:t>
            </a:r>
          </a:p>
        </p:txBody>
      </p:sp>
      <p:cxnSp>
        <p:nvCxnSpPr>
          <p:cNvPr id="23" name="Connecteur droit 22">
            <a:extLst>
              <a:ext uri="{FF2B5EF4-FFF2-40B4-BE49-F238E27FC236}">
                <a16:creationId xmlns:a16="http://schemas.microsoft.com/office/drawing/2014/main" id="{0D55631C-B894-418E-A145-F37F52BB28A7}"/>
              </a:ext>
            </a:extLst>
          </p:cNvPr>
          <p:cNvCxnSpPr>
            <a:cxnSpLocks/>
          </p:cNvCxnSpPr>
          <p:nvPr/>
        </p:nvCxnSpPr>
        <p:spPr>
          <a:xfrm flipV="1">
            <a:off x="1038912" y="1957030"/>
            <a:ext cx="0" cy="379937"/>
          </a:xfrm>
          <a:prstGeom prst="line">
            <a:avLst/>
          </a:prstGeom>
        </p:spPr>
        <p:style>
          <a:lnRef idx="3">
            <a:schemeClr val="accent1"/>
          </a:lnRef>
          <a:fillRef idx="0">
            <a:schemeClr val="accent1"/>
          </a:fillRef>
          <a:effectRef idx="2">
            <a:schemeClr val="accent1"/>
          </a:effectRef>
          <a:fontRef idx="minor">
            <a:schemeClr val="tx1"/>
          </a:fontRef>
        </p:style>
      </p:cxnSp>
      <p:cxnSp>
        <p:nvCxnSpPr>
          <p:cNvPr id="26" name="Connecteur droit 25">
            <a:extLst>
              <a:ext uri="{FF2B5EF4-FFF2-40B4-BE49-F238E27FC236}">
                <a16:creationId xmlns:a16="http://schemas.microsoft.com/office/drawing/2014/main" id="{D4C5B8C6-E78C-44FA-8F50-A02D3BAAB961}"/>
              </a:ext>
            </a:extLst>
          </p:cNvPr>
          <p:cNvCxnSpPr>
            <a:cxnSpLocks/>
          </p:cNvCxnSpPr>
          <p:nvPr/>
        </p:nvCxnSpPr>
        <p:spPr>
          <a:xfrm flipV="1">
            <a:off x="1733991" y="2768236"/>
            <a:ext cx="0" cy="379937"/>
          </a:xfrm>
          <a:prstGeom prst="line">
            <a:avLst/>
          </a:prstGeom>
        </p:spPr>
        <p:style>
          <a:lnRef idx="3">
            <a:schemeClr val="accent1"/>
          </a:lnRef>
          <a:fillRef idx="0">
            <a:schemeClr val="accent1"/>
          </a:fillRef>
          <a:effectRef idx="2">
            <a:schemeClr val="accent1"/>
          </a:effectRef>
          <a:fontRef idx="minor">
            <a:schemeClr val="tx1"/>
          </a:fontRef>
        </p:style>
      </p:cxnSp>
      <p:cxnSp>
        <p:nvCxnSpPr>
          <p:cNvPr id="27" name="Connecteur droit 26">
            <a:extLst>
              <a:ext uri="{FF2B5EF4-FFF2-40B4-BE49-F238E27FC236}">
                <a16:creationId xmlns:a16="http://schemas.microsoft.com/office/drawing/2014/main" id="{E40966C2-D978-48DE-86AE-AE33357ED305}"/>
              </a:ext>
            </a:extLst>
          </p:cNvPr>
          <p:cNvCxnSpPr>
            <a:cxnSpLocks/>
          </p:cNvCxnSpPr>
          <p:nvPr/>
        </p:nvCxnSpPr>
        <p:spPr>
          <a:xfrm flipV="1">
            <a:off x="2964019" y="1968321"/>
            <a:ext cx="0" cy="379937"/>
          </a:xfrm>
          <a:prstGeom prst="line">
            <a:avLst/>
          </a:prstGeom>
        </p:spPr>
        <p:style>
          <a:lnRef idx="3">
            <a:schemeClr val="accent1"/>
          </a:lnRef>
          <a:fillRef idx="0">
            <a:schemeClr val="accent1"/>
          </a:fillRef>
          <a:effectRef idx="2">
            <a:schemeClr val="accent1"/>
          </a:effectRef>
          <a:fontRef idx="minor">
            <a:schemeClr val="tx1"/>
          </a:fontRef>
        </p:style>
      </p:cxnSp>
      <p:sp>
        <p:nvSpPr>
          <p:cNvPr id="29" name="ZoneTexte 28">
            <a:extLst>
              <a:ext uri="{FF2B5EF4-FFF2-40B4-BE49-F238E27FC236}">
                <a16:creationId xmlns:a16="http://schemas.microsoft.com/office/drawing/2014/main" id="{8091BC2C-F028-4CEC-9CEE-AD2ACE6B7662}"/>
              </a:ext>
            </a:extLst>
          </p:cNvPr>
          <p:cNvSpPr txBox="1"/>
          <p:nvPr/>
        </p:nvSpPr>
        <p:spPr>
          <a:xfrm>
            <a:off x="4318482" y="3154121"/>
            <a:ext cx="1550558" cy="300082"/>
          </a:xfrm>
          <a:prstGeom prst="rect">
            <a:avLst/>
          </a:prstGeom>
          <a:noFill/>
        </p:spPr>
        <p:txBody>
          <a:bodyPr wrap="square" rtlCol="0">
            <a:spAutoFit/>
          </a:bodyPr>
          <a:lstStyle/>
          <a:p>
            <a:r>
              <a:rPr lang="fr-BE" sz="1350" dirty="0">
                <a:solidFill>
                  <a:srgbClr val="328250"/>
                </a:solidFill>
              </a:rPr>
              <a:t>CA 3 </a:t>
            </a:r>
          </a:p>
        </p:txBody>
      </p:sp>
      <p:sp>
        <p:nvSpPr>
          <p:cNvPr id="30" name="Ellipse 29">
            <a:extLst>
              <a:ext uri="{FF2B5EF4-FFF2-40B4-BE49-F238E27FC236}">
                <a16:creationId xmlns:a16="http://schemas.microsoft.com/office/drawing/2014/main" id="{19CB439B-DA6B-4EAD-ADF5-CF29F4BCA606}"/>
              </a:ext>
            </a:extLst>
          </p:cNvPr>
          <p:cNvSpPr/>
          <p:nvPr/>
        </p:nvSpPr>
        <p:spPr>
          <a:xfrm>
            <a:off x="5852161" y="2342086"/>
            <a:ext cx="129092" cy="1385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cxnSp>
        <p:nvCxnSpPr>
          <p:cNvPr id="31" name="Connecteur droit 30">
            <a:extLst>
              <a:ext uri="{FF2B5EF4-FFF2-40B4-BE49-F238E27FC236}">
                <a16:creationId xmlns:a16="http://schemas.microsoft.com/office/drawing/2014/main" id="{700D2292-E107-4E3F-A353-7D61244BE922}"/>
              </a:ext>
            </a:extLst>
          </p:cNvPr>
          <p:cNvCxnSpPr>
            <a:cxnSpLocks/>
          </p:cNvCxnSpPr>
          <p:nvPr/>
        </p:nvCxnSpPr>
        <p:spPr>
          <a:xfrm flipV="1">
            <a:off x="5916707" y="1962149"/>
            <a:ext cx="0" cy="379937"/>
          </a:xfrm>
          <a:prstGeom prst="line">
            <a:avLst/>
          </a:prstGeom>
        </p:spPr>
        <p:style>
          <a:lnRef idx="3">
            <a:schemeClr val="accent1"/>
          </a:lnRef>
          <a:fillRef idx="0">
            <a:schemeClr val="accent1"/>
          </a:fillRef>
          <a:effectRef idx="2">
            <a:schemeClr val="accent1"/>
          </a:effectRef>
          <a:fontRef idx="minor">
            <a:schemeClr val="tx1"/>
          </a:fontRef>
        </p:style>
      </p:cxnSp>
      <p:sp>
        <p:nvSpPr>
          <p:cNvPr id="32" name="ZoneTexte 31">
            <a:extLst>
              <a:ext uri="{FF2B5EF4-FFF2-40B4-BE49-F238E27FC236}">
                <a16:creationId xmlns:a16="http://schemas.microsoft.com/office/drawing/2014/main" id="{96A9789F-2DEB-4483-88A2-9D81111C8BF8}"/>
              </a:ext>
            </a:extLst>
          </p:cNvPr>
          <p:cNvSpPr txBox="1"/>
          <p:nvPr/>
        </p:nvSpPr>
        <p:spPr>
          <a:xfrm>
            <a:off x="5404703" y="1667932"/>
            <a:ext cx="1550558" cy="300082"/>
          </a:xfrm>
          <a:prstGeom prst="rect">
            <a:avLst/>
          </a:prstGeom>
          <a:noFill/>
        </p:spPr>
        <p:txBody>
          <a:bodyPr wrap="square" rtlCol="0">
            <a:spAutoFit/>
          </a:bodyPr>
          <a:lstStyle/>
          <a:p>
            <a:r>
              <a:rPr lang="fr-BE" sz="1350" dirty="0">
                <a:solidFill>
                  <a:srgbClr val="328250"/>
                </a:solidFill>
              </a:rPr>
              <a:t>CA 4 + DC2</a:t>
            </a:r>
          </a:p>
        </p:txBody>
      </p:sp>
      <p:sp>
        <p:nvSpPr>
          <p:cNvPr id="33" name="ZoneTexte 32">
            <a:extLst>
              <a:ext uri="{FF2B5EF4-FFF2-40B4-BE49-F238E27FC236}">
                <a16:creationId xmlns:a16="http://schemas.microsoft.com/office/drawing/2014/main" id="{404CA21E-556A-4657-B4E3-F174FB7BB104}"/>
              </a:ext>
            </a:extLst>
          </p:cNvPr>
          <p:cNvSpPr txBox="1"/>
          <p:nvPr/>
        </p:nvSpPr>
        <p:spPr>
          <a:xfrm>
            <a:off x="2551523" y="1679607"/>
            <a:ext cx="1550558" cy="300082"/>
          </a:xfrm>
          <a:prstGeom prst="rect">
            <a:avLst/>
          </a:prstGeom>
          <a:noFill/>
        </p:spPr>
        <p:txBody>
          <a:bodyPr wrap="square" rtlCol="0">
            <a:spAutoFit/>
          </a:bodyPr>
          <a:lstStyle/>
          <a:p>
            <a:r>
              <a:rPr lang="fr-BE" sz="1350" dirty="0">
                <a:solidFill>
                  <a:srgbClr val="328250"/>
                </a:solidFill>
              </a:rPr>
              <a:t>CA 2 + DC1</a:t>
            </a:r>
          </a:p>
        </p:txBody>
      </p:sp>
      <p:cxnSp>
        <p:nvCxnSpPr>
          <p:cNvPr id="34" name="Connecteur droit 33">
            <a:extLst>
              <a:ext uri="{FF2B5EF4-FFF2-40B4-BE49-F238E27FC236}">
                <a16:creationId xmlns:a16="http://schemas.microsoft.com/office/drawing/2014/main" id="{AABC47A0-6794-4074-A726-15B911EE4274}"/>
              </a:ext>
            </a:extLst>
          </p:cNvPr>
          <p:cNvCxnSpPr>
            <a:cxnSpLocks/>
          </p:cNvCxnSpPr>
          <p:nvPr/>
        </p:nvCxnSpPr>
        <p:spPr>
          <a:xfrm flipV="1">
            <a:off x="4571999" y="2774185"/>
            <a:ext cx="0" cy="379937"/>
          </a:xfrm>
          <a:prstGeom prst="line">
            <a:avLst/>
          </a:prstGeom>
        </p:spPr>
        <p:style>
          <a:lnRef idx="3">
            <a:schemeClr val="accent1"/>
          </a:lnRef>
          <a:fillRef idx="0">
            <a:schemeClr val="accent1"/>
          </a:fillRef>
          <a:effectRef idx="2">
            <a:schemeClr val="accent1"/>
          </a:effectRef>
          <a:fontRef idx="minor">
            <a:schemeClr val="tx1"/>
          </a:fontRef>
        </p:style>
      </p:cxnSp>
      <p:sp>
        <p:nvSpPr>
          <p:cNvPr id="35" name="Ellipse 34">
            <a:extLst>
              <a:ext uri="{FF2B5EF4-FFF2-40B4-BE49-F238E27FC236}">
                <a16:creationId xmlns:a16="http://schemas.microsoft.com/office/drawing/2014/main" id="{3B8FC8D8-54D1-427F-961C-67986B4ED7BB}"/>
              </a:ext>
            </a:extLst>
          </p:cNvPr>
          <p:cNvSpPr/>
          <p:nvPr/>
        </p:nvSpPr>
        <p:spPr>
          <a:xfrm>
            <a:off x="4507453" y="2635685"/>
            <a:ext cx="129092" cy="1385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sp>
        <p:nvSpPr>
          <p:cNvPr id="36" name="ZoneTexte 35">
            <a:extLst>
              <a:ext uri="{FF2B5EF4-FFF2-40B4-BE49-F238E27FC236}">
                <a16:creationId xmlns:a16="http://schemas.microsoft.com/office/drawing/2014/main" id="{D7B4AC45-33A9-4D84-88D8-FE2CD31547AB}"/>
              </a:ext>
            </a:extLst>
          </p:cNvPr>
          <p:cNvSpPr txBox="1"/>
          <p:nvPr/>
        </p:nvSpPr>
        <p:spPr>
          <a:xfrm>
            <a:off x="7014707" y="3181132"/>
            <a:ext cx="1550558" cy="300082"/>
          </a:xfrm>
          <a:prstGeom prst="rect">
            <a:avLst/>
          </a:prstGeom>
          <a:noFill/>
        </p:spPr>
        <p:txBody>
          <a:bodyPr wrap="square" rtlCol="0">
            <a:spAutoFit/>
          </a:bodyPr>
          <a:lstStyle/>
          <a:p>
            <a:r>
              <a:rPr lang="fr-BE" sz="1350" dirty="0">
                <a:solidFill>
                  <a:srgbClr val="328250"/>
                </a:solidFill>
              </a:rPr>
              <a:t>CA 5 </a:t>
            </a:r>
          </a:p>
        </p:txBody>
      </p:sp>
      <p:cxnSp>
        <p:nvCxnSpPr>
          <p:cNvPr id="37" name="Connecteur droit 36">
            <a:extLst>
              <a:ext uri="{FF2B5EF4-FFF2-40B4-BE49-F238E27FC236}">
                <a16:creationId xmlns:a16="http://schemas.microsoft.com/office/drawing/2014/main" id="{98FE1E7F-B370-4A44-8D6F-1C106BC821C6}"/>
              </a:ext>
            </a:extLst>
          </p:cNvPr>
          <p:cNvCxnSpPr>
            <a:cxnSpLocks/>
          </p:cNvCxnSpPr>
          <p:nvPr/>
        </p:nvCxnSpPr>
        <p:spPr>
          <a:xfrm flipV="1">
            <a:off x="7249196" y="2797950"/>
            <a:ext cx="0" cy="379937"/>
          </a:xfrm>
          <a:prstGeom prst="line">
            <a:avLst/>
          </a:prstGeom>
        </p:spPr>
        <p:style>
          <a:lnRef idx="3">
            <a:schemeClr val="accent1"/>
          </a:lnRef>
          <a:fillRef idx="0">
            <a:schemeClr val="accent1"/>
          </a:fillRef>
          <a:effectRef idx="2">
            <a:schemeClr val="accent1"/>
          </a:effectRef>
          <a:fontRef idx="minor">
            <a:schemeClr val="tx1"/>
          </a:fontRef>
        </p:style>
      </p:cxnSp>
      <p:sp>
        <p:nvSpPr>
          <p:cNvPr id="38" name="Ellipse 37">
            <a:extLst>
              <a:ext uri="{FF2B5EF4-FFF2-40B4-BE49-F238E27FC236}">
                <a16:creationId xmlns:a16="http://schemas.microsoft.com/office/drawing/2014/main" id="{FED11597-ABD1-403C-B31F-2C08F5AAA2BA}"/>
              </a:ext>
            </a:extLst>
          </p:cNvPr>
          <p:cNvSpPr/>
          <p:nvPr/>
        </p:nvSpPr>
        <p:spPr>
          <a:xfrm>
            <a:off x="7184650" y="2670121"/>
            <a:ext cx="129092" cy="1385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sp>
        <p:nvSpPr>
          <p:cNvPr id="39" name="Ellipse 38">
            <a:extLst>
              <a:ext uri="{FF2B5EF4-FFF2-40B4-BE49-F238E27FC236}">
                <a16:creationId xmlns:a16="http://schemas.microsoft.com/office/drawing/2014/main" id="{F14ACBC1-0F58-441E-B7FA-726736145490}"/>
              </a:ext>
            </a:extLst>
          </p:cNvPr>
          <p:cNvSpPr/>
          <p:nvPr/>
        </p:nvSpPr>
        <p:spPr>
          <a:xfrm>
            <a:off x="8234283" y="2625256"/>
            <a:ext cx="129092" cy="1385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sp>
        <p:nvSpPr>
          <p:cNvPr id="40" name="Ellipse 39">
            <a:extLst>
              <a:ext uri="{FF2B5EF4-FFF2-40B4-BE49-F238E27FC236}">
                <a16:creationId xmlns:a16="http://schemas.microsoft.com/office/drawing/2014/main" id="{99470C02-A472-43D3-9A64-DD71D34FE3CF}"/>
              </a:ext>
            </a:extLst>
          </p:cNvPr>
          <p:cNvSpPr/>
          <p:nvPr/>
        </p:nvSpPr>
        <p:spPr>
          <a:xfrm>
            <a:off x="8184556" y="2334453"/>
            <a:ext cx="129092" cy="1385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cxnSp>
        <p:nvCxnSpPr>
          <p:cNvPr id="41" name="Connecteur droit 40">
            <a:extLst>
              <a:ext uri="{FF2B5EF4-FFF2-40B4-BE49-F238E27FC236}">
                <a16:creationId xmlns:a16="http://schemas.microsoft.com/office/drawing/2014/main" id="{4B4C1553-3063-494F-9F42-BC21084E2503}"/>
              </a:ext>
            </a:extLst>
          </p:cNvPr>
          <p:cNvCxnSpPr>
            <a:cxnSpLocks/>
          </p:cNvCxnSpPr>
          <p:nvPr/>
        </p:nvCxnSpPr>
        <p:spPr>
          <a:xfrm flipV="1">
            <a:off x="8249102" y="1961380"/>
            <a:ext cx="0" cy="379937"/>
          </a:xfrm>
          <a:prstGeom prst="line">
            <a:avLst/>
          </a:prstGeom>
        </p:spPr>
        <p:style>
          <a:lnRef idx="3">
            <a:schemeClr val="accent1"/>
          </a:lnRef>
          <a:fillRef idx="0">
            <a:schemeClr val="accent1"/>
          </a:fillRef>
          <a:effectRef idx="2">
            <a:schemeClr val="accent1"/>
          </a:effectRef>
          <a:fontRef idx="minor">
            <a:schemeClr val="tx1"/>
          </a:fontRef>
        </p:style>
      </p:cxnSp>
      <p:sp>
        <p:nvSpPr>
          <p:cNvPr id="42" name="ZoneTexte 41">
            <a:extLst>
              <a:ext uri="{FF2B5EF4-FFF2-40B4-BE49-F238E27FC236}">
                <a16:creationId xmlns:a16="http://schemas.microsoft.com/office/drawing/2014/main" id="{1229918C-0A1C-4C98-B610-D9F9FC0D1B27}"/>
              </a:ext>
            </a:extLst>
          </p:cNvPr>
          <p:cNvSpPr txBox="1"/>
          <p:nvPr/>
        </p:nvSpPr>
        <p:spPr>
          <a:xfrm>
            <a:off x="7750978" y="1676376"/>
            <a:ext cx="1550558" cy="300082"/>
          </a:xfrm>
          <a:prstGeom prst="rect">
            <a:avLst/>
          </a:prstGeom>
          <a:noFill/>
        </p:spPr>
        <p:txBody>
          <a:bodyPr wrap="square" rtlCol="0">
            <a:spAutoFit/>
          </a:bodyPr>
          <a:lstStyle/>
          <a:p>
            <a:r>
              <a:rPr lang="fr-BE" sz="1350" dirty="0">
                <a:solidFill>
                  <a:srgbClr val="328250"/>
                </a:solidFill>
              </a:rPr>
              <a:t>CA 6 + DC3</a:t>
            </a:r>
          </a:p>
        </p:txBody>
      </p:sp>
      <p:sp>
        <p:nvSpPr>
          <p:cNvPr id="43" name="ZoneTexte 42">
            <a:extLst>
              <a:ext uri="{FF2B5EF4-FFF2-40B4-BE49-F238E27FC236}">
                <a16:creationId xmlns:a16="http://schemas.microsoft.com/office/drawing/2014/main" id="{555F9407-86C5-442D-A3A0-7FE6ADF29F22}"/>
              </a:ext>
            </a:extLst>
          </p:cNvPr>
          <p:cNvSpPr txBox="1"/>
          <p:nvPr/>
        </p:nvSpPr>
        <p:spPr>
          <a:xfrm>
            <a:off x="4301603" y="3431120"/>
            <a:ext cx="1550558" cy="507831"/>
          </a:xfrm>
          <a:prstGeom prst="rect">
            <a:avLst/>
          </a:prstGeom>
          <a:noFill/>
        </p:spPr>
        <p:txBody>
          <a:bodyPr wrap="square" rtlCol="0">
            <a:spAutoFit/>
          </a:bodyPr>
          <a:lstStyle/>
          <a:p>
            <a:r>
              <a:rPr lang="fr-BE" sz="1350" dirty="0">
                <a:solidFill>
                  <a:srgbClr val="328250"/>
                </a:solidFill>
              </a:rPr>
              <a:t>Évaluation des objectifs</a:t>
            </a:r>
          </a:p>
        </p:txBody>
      </p:sp>
      <p:sp>
        <p:nvSpPr>
          <p:cNvPr id="44" name="ZoneTexte 43">
            <a:extLst>
              <a:ext uri="{FF2B5EF4-FFF2-40B4-BE49-F238E27FC236}">
                <a16:creationId xmlns:a16="http://schemas.microsoft.com/office/drawing/2014/main" id="{A16F4EF4-8B95-4E57-AB49-B54A4F063CFF}"/>
              </a:ext>
            </a:extLst>
          </p:cNvPr>
          <p:cNvSpPr txBox="1"/>
          <p:nvPr/>
        </p:nvSpPr>
        <p:spPr>
          <a:xfrm>
            <a:off x="7726774" y="1182840"/>
            <a:ext cx="1550558" cy="507831"/>
          </a:xfrm>
          <a:prstGeom prst="rect">
            <a:avLst/>
          </a:prstGeom>
          <a:noFill/>
        </p:spPr>
        <p:txBody>
          <a:bodyPr wrap="square" rtlCol="0">
            <a:spAutoFit/>
          </a:bodyPr>
          <a:lstStyle/>
          <a:p>
            <a:r>
              <a:rPr lang="fr-BE" sz="1350" dirty="0">
                <a:solidFill>
                  <a:srgbClr val="328250"/>
                </a:solidFill>
              </a:rPr>
              <a:t>Évaluation des objectifs</a:t>
            </a:r>
          </a:p>
        </p:txBody>
      </p:sp>
      <p:sp>
        <p:nvSpPr>
          <p:cNvPr id="45" name="Titre 1">
            <a:extLst>
              <a:ext uri="{FF2B5EF4-FFF2-40B4-BE49-F238E27FC236}">
                <a16:creationId xmlns:a16="http://schemas.microsoft.com/office/drawing/2014/main" id="{44A507F8-9B12-4650-B743-2A9C01A02D5B}"/>
              </a:ext>
            </a:extLst>
          </p:cNvPr>
          <p:cNvSpPr>
            <a:spLocks noGrp="1"/>
          </p:cNvSpPr>
          <p:nvPr>
            <p:ph type="title"/>
          </p:nvPr>
        </p:nvSpPr>
        <p:spPr>
          <a:xfrm>
            <a:off x="0" y="0"/>
            <a:ext cx="9144000" cy="1083662"/>
          </a:xfrm>
        </p:spPr>
        <p:txBody>
          <a:bodyPr/>
          <a:lstStyle/>
          <a:p>
            <a:pPr algn="ctr"/>
            <a:r>
              <a:rPr lang="fr-BE" dirty="0"/>
              <a:t>Planning</a:t>
            </a:r>
          </a:p>
        </p:txBody>
      </p:sp>
    </p:spTree>
    <p:extLst>
      <p:ext uri="{BB962C8B-B14F-4D97-AF65-F5344CB8AC3E}">
        <p14:creationId xmlns:p14="http://schemas.microsoft.com/office/powerpoint/2010/main" val="32203552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Espace réservé du contenu 3">
            <a:extLst>
              <a:ext uri="{FF2B5EF4-FFF2-40B4-BE49-F238E27FC236}">
                <a16:creationId xmlns:a16="http://schemas.microsoft.com/office/drawing/2014/main" id="{182A1A59-331C-43F5-974F-DF43D4D78BDD}"/>
              </a:ext>
            </a:extLst>
          </p:cNvPr>
          <p:cNvGraphicFramePr>
            <a:graphicFrameLocks noGrp="1"/>
          </p:cNvGraphicFramePr>
          <p:nvPr>
            <p:ph idx="1"/>
          </p:nvPr>
        </p:nvGraphicFramePr>
        <p:xfrm>
          <a:off x="0" y="540571"/>
          <a:ext cx="8661924" cy="3753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53632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DD7696E-E0F0-3CA6-074A-539922C579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Espace réservé du contenu 2">
            <a:extLst>
              <a:ext uri="{FF2B5EF4-FFF2-40B4-BE49-F238E27FC236}">
                <a16:creationId xmlns:a16="http://schemas.microsoft.com/office/drawing/2014/main" id="{D16F5A56-FEF9-421E-A621-B1B5A8D4B2E9}"/>
              </a:ext>
            </a:extLst>
          </p:cNvPr>
          <p:cNvSpPr>
            <a:spLocks noGrp="1"/>
          </p:cNvSpPr>
          <p:nvPr>
            <p:ph idx="1"/>
          </p:nvPr>
        </p:nvSpPr>
        <p:spPr>
          <a:xfrm>
            <a:off x="96564" y="1295697"/>
            <a:ext cx="8950872" cy="3658616"/>
          </a:xfrm>
        </p:spPr>
        <p:txBody>
          <a:bodyPr>
            <a:normAutofit/>
          </a:bodyPr>
          <a:lstStyle/>
          <a:p>
            <a:pPr marL="257175" indent="-257175" algn="just">
              <a:spcAft>
                <a:spcPts val="450"/>
              </a:spcAft>
              <a:buSzPts val="1200"/>
              <a:buFont typeface="Symbol" panose="05050102010706020507" pitchFamily="18" charset="2"/>
              <a:buChar char=""/>
            </a:pPr>
            <a:r>
              <a:rPr lang="fr-FR" sz="1400" dirty="0">
                <a:latin typeface="Trebuchet MS" panose="020B0603020202020204" pitchFamily="34" charset="0"/>
                <a:ea typeface="Times New Roman" panose="02020603050405020304" pitchFamily="18" charset="0"/>
                <a:cs typeface="Calibri" panose="020F0502020204030204" pitchFamily="34" charset="0"/>
              </a:rPr>
              <a:t>Sensibiliser aux bénéfices des travaux de rénovation énergétique et communiquer autour du projet.</a:t>
            </a:r>
            <a:endParaRPr lang="fr-BE" sz="1400" dirty="0">
              <a:latin typeface="Times New Roman" panose="02020603050405020304" pitchFamily="18" charset="0"/>
              <a:ea typeface="Times New Roman" panose="02020603050405020304" pitchFamily="18" charset="0"/>
              <a:cs typeface="Symbol" panose="05050102010706020507" pitchFamily="18" charset="2"/>
            </a:endParaRPr>
          </a:p>
          <a:p>
            <a:pPr marL="257175" indent="-257175" algn="just">
              <a:spcAft>
                <a:spcPts val="450"/>
              </a:spcAft>
              <a:buSzPts val="1200"/>
              <a:buFont typeface="Symbol" panose="05050102010706020507" pitchFamily="18" charset="2"/>
              <a:buChar char=""/>
            </a:pPr>
            <a:r>
              <a:rPr lang="fr-FR" sz="1400" dirty="0">
                <a:latin typeface="Trebuchet MS" panose="020B0603020202020204" pitchFamily="34" charset="0"/>
                <a:ea typeface="Times New Roman" panose="02020603050405020304" pitchFamily="18" charset="0"/>
                <a:cs typeface="Calibri" panose="020F0502020204030204" pitchFamily="34" charset="0"/>
              </a:rPr>
              <a:t>Accompagner les citoyens et les informer dans les différentes étapes préalables à la rénovation énergétique.</a:t>
            </a:r>
            <a:endParaRPr lang="fr-BE" sz="1400" dirty="0">
              <a:latin typeface="Times New Roman" panose="02020603050405020304" pitchFamily="18" charset="0"/>
              <a:ea typeface="Times New Roman" panose="02020603050405020304" pitchFamily="18" charset="0"/>
              <a:cs typeface="Symbol" panose="05050102010706020507" pitchFamily="18" charset="2"/>
            </a:endParaRPr>
          </a:p>
          <a:p>
            <a:pPr marL="257175" indent="-257175" algn="just">
              <a:buSzPts val="1200"/>
              <a:buFont typeface="Symbol" panose="05050102010706020507" pitchFamily="18" charset="2"/>
              <a:buChar char=""/>
            </a:pPr>
            <a:r>
              <a:rPr lang="fr-FR" sz="1400" dirty="0">
                <a:latin typeface="Trebuchet MS" panose="020B0603020202020204" pitchFamily="34" charset="0"/>
                <a:ea typeface="Times New Roman" panose="02020603050405020304" pitchFamily="18" charset="0"/>
                <a:cs typeface="Calibri" panose="020F0502020204030204" pitchFamily="34" charset="0"/>
              </a:rPr>
              <a:t>Mobiliser des professionnels et des entrepreneurs qui pourront concevoir et réaliser le projet et les travaux.</a:t>
            </a:r>
            <a:endParaRPr lang="fr-BE" sz="1400" dirty="0">
              <a:latin typeface="Times New Roman" panose="02020603050405020304" pitchFamily="18" charset="0"/>
              <a:ea typeface="Times New Roman" panose="02020603050405020304" pitchFamily="18" charset="0"/>
              <a:cs typeface="Symbol" panose="05050102010706020507" pitchFamily="18" charset="2"/>
            </a:endParaRPr>
          </a:p>
          <a:p>
            <a:pPr marL="257175" indent="-257175" algn="just">
              <a:buSzPts val="1200"/>
              <a:buFont typeface="Symbol" panose="05050102010706020507" pitchFamily="18" charset="2"/>
              <a:buChar char=""/>
            </a:pPr>
            <a:r>
              <a:rPr lang="fr-FR" sz="1400" dirty="0">
                <a:latin typeface="Trebuchet MS" panose="020B0603020202020204" pitchFamily="34" charset="0"/>
                <a:ea typeface="Times New Roman" panose="02020603050405020304" pitchFamily="18" charset="0"/>
                <a:cs typeface="Calibri" panose="020F0502020204030204" pitchFamily="34" charset="0"/>
              </a:rPr>
              <a:t>Renseigner sur les aspects financiers de ces travaux (prêts bancaires, primes, subsides et avantages fiscaux) et, si besoin est, diriger les demandeurs vers les intermédiaires financiers agréés.</a:t>
            </a:r>
            <a:endParaRPr lang="fr-BE" sz="1400" dirty="0">
              <a:latin typeface="Times New Roman" panose="02020603050405020304" pitchFamily="18" charset="0"/>
              <a:ea typeface="Times New Roman" panose="02020603050405020304" pitchFamily="18" charset="0"/>
              <a:cs typeface="Calibri" panose="020F0502020204030204" pitchFamily="34" charset="0"/>
            </a:endParaRPr>
          </a:p>
          <a:p>
            <a:pPr marL="257175" indent="-257175" algn="just">
              <a:buSzPts val="1200"/>
              <a:buFont typeface="Symbol" panose="05050102010706020507" pitchFamily="18" charset="2"/>
              <a:buChar char=""/>
            </a:pPr>
            <a:r>
              <a:rPr lang="fr-FR" sz="1400" dirty="0">
                <a:latin typeface="Trebuchet MS" panose="020B0603020202020204" pitchFamily="34" charset="0"/>
                <a:cs typeface="Calibri" panose="020F0502020204030204" pitchFamily="34" charset="0"/>
              </a:rPr>
              <a:t>Accompagner les citoyens dans le suivi des travaux. En s’assurant notamment que les rénovations réalisées </a:t>
            </a:r>
            <a:r>
              <a:rPr lang="fr-FR" sz="1400" dirty="0">
                <a:latin typeface="Trebuchet MS" panose="020B0603020202020204" pitchFamily="34" charset="0"/>
                <a:ea typeface="Times New Roman" panose="02020603050405020304" pitchFamily="18" charset="0"/>
                <a:cs typeface="Calibri" panose="020F0502020204030204" pitchFamily="34" charset="0"/>
              </a:rPr>
              <a:t>répondent aux prescrits de l’audit Logement.</a:t>
            </a:r>
            <a:endParaRPr lang="fr-BE" sz="1400" dirty="0">
              <a:latin typeface="Times New Roman" panose="02020603050405020304" pitchFamily="18" charset="0"/>
              <a:ea typeface="Times New Roman" panose="02020603050405020304" pitchFamily="18" charset="0"/>
              <a:cs typeface="Symbol" panose="05050102010706020507" pitchFamily="18" charset="2"/>
            </a:endParaRPr>
          </a:p>
          <a:p>
            <a:pPr marL="257175" indent="-257175" algn="just">
              <a:buSzPts val="1200"/>
              <a:buFont typeface="Symbol" panose="05050102010706020507" pitchFamily="18" charset="2"/>
              <a:buChar char=""/>
            </a:pPr>
            <a:r>
              <a:rPr lang="fr-FR" sz="1400" dirty="0">
                <a:latin typeface="Trebuchet MS" panose="020B0603020202020204" pitchFamily="34" charset="0"/>
                <a:ea typeface="Times New Roman" panose="02020603050405020304" pitchFamily="18" charset="0"/>
                <a:cs typeface="Calibri" panose="020F0502020204030204" pitchFamily="34" charset="0"/>
              </a:rPr>
              <a:t>Recueillir et partager les résultats, les expériences acquises et s’assurer ainsi de la montée en compétences des acteurs de la rénovation énergétique en Wallonie. </a:t>
            </a:r>
            <a:endParaRPr lang="fr-BE" sz="1400" dirty="0">
              <a:latin typeface="Times New Roman" panose="02020603050405020304" pitchFamily="18" charset="0"/>
              <a:ea typeface="Times New Roman" panose="02020603050405020304" pitchFamily="18" charset="0"/>
              <a:cs typeface="Symbol" panose="05050102010706020507" pitchFamily="18" charset="2"/>
            </a:endParaRPr>
          </a:p>
          <a:p>
            <a:endParaRPr lang="fr-BE" dirty="0"/>
          </a:p>
        </p:txBody>
      </p:sp>
    </p:spTree>
    <p:extLst>
      <p:ext uri="{BB962C8B-B14F-4D97-AF65-F5344CB8AC3E}">
        <p14:creationId xmlns:p14="http://schemas.microsoft.com/office/powerpoint/2010/main" val="17797736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467980C-AA4F-3ED0-FA87-F4B6E4B5F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Flèche : courbe vers la droite 3">
            <a:extLst>
              <a:ext uri="{FF2B5EF4-FFF2-40B4-BE49-F238E27FC236}">
                <a16:creationId xmlns:a16="http://schemas.microsoft.com/office/drawing/2014/main" id="{73752B95-5263-45A9-963D-DF94CE52B689}"/>
              </a:ext>
            </a:extLst>
          </p:cNvPr>
          <p:cNvSpPr/>
          <p:nvPr/>
        </p:nvSpPr>
        <p:spPr>
          <a:xfrm rot="19965791">
            <a:off x="3215679" y="2057632"/>
            <a:ext cx="475445" cy="813023"/>
          </a:xfrm>
          <a:prstGeom prst="curvedRightArrow">
            <a:avLst/>
          </a:prstGeom>
          <a:solidFill>
            <a:schemeClr val="bg1"/>
          </a:solidFill>
          <a:ln>
            <a:solidFill>
              <a:srgbClr val="823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BE" sz="1350">
              <a:solidFill>
                <a:prstClr val="black"/>
              </a:solidFill>
              <a:latin typeface="Calibri" panose="020F0502020204030204"/>
            </a:endParaRPr>
          </a:p>
        </p:txBody>
      </p:sp>
      <p:sp>
        <p:nvSpPr>
          <p:cNvPr id="2" name="ZoneTexte 1">
            <a:extLst>
              <a:ext uri="{FF2B5EF4-FFF2-40B4-BE49-F238E27FC236}">
                <a16:creationId xmlns:a16="http://schemas.microsoft.com/office/drawing/2014/main" id="{19ACF60F-1CAA-440E-9525-F11A63766C92}"/>
              </a:ext>
            </a:extLst>
          </p:cNvPr>
          <p:cNvSpPr txBox="1"/>
          <p:nvPr/>
        </p:nvSpPr>
        <p:spPr>
          <a:xfrm>
            <a:off x="1441003" y="2406217"/>
            <a:ext cx="487830" cy="507831"/>
          </a:xfrm>
          <a:prstGeom prst="rect">
            <a:avLst/>
          </a:prstGeom>
          <a:noFill/>
        </p:spPr>
        <p:txBody>
          <a:bodyPr wrap="square" rtlCol="0">
            <a:spAutoFit/>
          </a:bodyPr>
          <a:lstStyle/>
          <a:p>
            <a:pPr defTabSz="685800">
              <a:defRPr/>
            </a:pPr>
            <a:r>
              <a:rPr lang="fr-BE" sz="1350" b="1" dirty="0">
                <a:solidFill>
                  <a:prstClr val="white"/>
                </a:solidFill>
                <a:latin typeface="Calibri" panose="020F0502020204030204"/>
              </a:rPr>
              <a:t>2022</a:t>
            </a:r>
          </a:p>
        </p:txBody>
      </p:sp>
      <p:sp>
        <p:nvSpPr>
          <p:cNvPr id="45" name="Titre 1">
            <a:extLst>
              <a:ext uri="{FF2B5EF4-FFF2-40B4-BE49-F238E27FC236}">
                <a16:creationId xmlns:a16="http://schemas.microsoft.com/office/drawing/2014/main" id="{44A507F8-9B12-4650-B743-2A9C01A02D5B}"/>
              </a:ext>
            </a:extLst>
          </p:cNvPr>
          <p:cNvSpPr>
            <a:spLocks noGrp="1"/>
          </p:cNvSpPr>
          <p:nvPr>
            <p:ph type="title"/>
          </p:nvPr>
        </p:nvSpPr>
        <p:spPr>
          <a:xfrm>
            <a:off x="0" y="0"/>
            <a:ext cx="9144000" cy="1083662"/>
          </a:xfrm>
        </p:spPr>
        <p:txBody>
          <a:bodyPr/>
          <a:lstStyle/>
          <a:p>
            <a:pPr algn="ctr"/>
            <a:r>
              <a:rPr lang="fr-BE" dirty="0"/>
              <a:t>Modèle d’accompagnement</a:t>
            </a:r>
          </a:p>
        </p:txBody>
      </p:sp>
      <p:sp>
        <p:nvSpPr>
          <p:cNvPr id="8" name="Ellipse 7">
            <a:extLst>
              <a:ext uri="{FF2B5EF4-FFF2-40B4-BE49-F238E27FC236}">
                <a16:creationId xmlns:a16="http://schemas.microsoft.com/office/drawing/2014/main" id="{52018605-08BE-49A8-A1B8-51A4504D5231}"/>
              </a:ext>
            </a:extLst>
          </p:cNvPr>
          <p:cNvSpPr/>
          <p:nvPr/>
        </p:nvSpPr>
        <p:spPr>
          <a:xfrm>
            <a:off x="251484" y="1457236"/>
            <a:ext cx="2725978" cy="2644819"/>
          </a:xfrm>
          <a:prstGeom prst="ellipse">
            <a:avLst/>
          </a:prstGeom>
          <a:solidFill>
            <a:srgbClr val="8F5796"/>
          </a:solidFill>
        </p:spPr>
        <p:style>
          <a:lnRef idx="2">
            <a:schemeClr val="accent1">
              <a:shade val="50000"/>
            </a:schemeClr>
          </a:lnRef>
          <a:fillRef idx="1">
            <a:schemeClr val="accent1"/>
          </a:fillRef>
          <a:effectRef idx="0">
            <a:schemeClr val="accent1"/>
          </a:effectRef>
          <a:fontRef idx="minor">
            <a:schemeClr val="lt1"/>
          </a:fontRef>
        </p:style>
        <p:txBody>
          <a:bodyPr bIns="0" rtlCol="0" anchor="b" anchorCtr="0"/>
          <a:lstStyle/>
          <a:p>
            <a:pPr algn="ctr" defTabSz="685800">
              <a:defRPr/>
            </a:pPr>
            <a:r>
              <a:rPr lang="fr-BE" sz="1350" dirty="0">
                <a:solidFill>
                  <a:prstClr val="white"/>
                </a:solidFill>
                <a:latin typeface="Calibri" panose="020F0502020204030204"/>
              </a:rPr>
              <a:t>Tous les profils de propriétaires privés</a:t>
            </a:r>
          </a:p>
        </p:txBody>
      </p:sp>
      <p:sp>
        <p:nvSpPr>
          <p:cNvPr id="9" name="Rectangle 8">
            <a:extLst>
              <a:ext uri="{FF2B5EF4-FFF2-40B4-BE49-F238E27FC236}">
                <a16:creationId xmlns:a16="http://schemas.microsoft.com/office/drawing/2014/main" id="{52D758A0-7F59-4196-AC93-C3D3D648EC72}"/>
              </a:ext>
            </a:extLst>
          </p:cNvPr>
          <p:cNvSpPr/>
          <p:nvPr/>
        </p:nvSpPr>
        <p:spPr>
          <a:xfrm>
            <a:off x="189310" y="1319420"/>
            <a:ext cx="2888696" cy="2697496"/>
          </a:xfrm>
          <a:prstGeom prst="rect">
            <a:avLst/>
          </a:prstGeom>
          <a:noFill/>
        </p:spPr>
        <p:txBody>
          <a:bodyPr spcFirstLastPara="1" wrap="none" lIns="68580" tIns="34290" rIns="68580" bIns="34290" numCol="1">
            <a:prstTxWarp prst="textArchUp">
              <a:avLst/>
            </a:prstTxWarp>
            <a:spAutoFit/>
          </a:bodyPr>
          <a:lstStyle/>
          <a:p>
            <a:pPr algn="ctr" defTabSz="685800">
              <a:defRPr/>
            </a:pPr>
            <a:r>
              <a:rPr lang="fr-FR" sz="4050" dirty="0">
                <a:ln w="0"/>
                <a:solidFill>
                  <a:srgbClr val="823E91"/>
                </a:solidFill>
                <a:effectLst>
                  <a:outerShdw blurRad="38100" dist="19050" dir="2700000" algn="tl" rotWithShape="0">
                    <a:prstClr val="black">
                      <a:alpha val="40000"/>
                    </a:prstClr>
                  </a:outerShdw>
                </a:effectLst>
                <a:latin typeface="Calibri" panose="020F0502020204030204"/>
              </a:rPr>
              <a:t>Sensibilisation et mobilisation</a:t>
            </a:r>
          </a:p>
        </p:txBody>
      </p:sp>
      <p:sp>
        <p:nvSpPr>
          <p:cNvPr id="13" name="Ellipse 12">
            <a:extLst>
              <a:ext uri="{FF2B5EF4-FFF2-40B4-BE49-F238E27FC236}">
                <a16:creationId xmlns:a16="http://schemas.microsoft.com/office/drawing/2014/main" id="{AB42823C-AAC6-4340-923F-48C9E1BA6EB1}"/>
              </a:ext>
            </a:extLst>
          </p:cNvPr>
          <p:cNvSpPr/>
          <p:nvPr/>
        </p:nvSpPr>
        <p:spPr>
          <a:xfrm>
            <a:off x="699551" y="1466198"/>
            <a:ext cx="1868214" cy="1880038"/>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BE" sz="1350">
              <a:solidFill>
                <a:prstClr val="white"/>
              </a:solidFill>
              <a:latin typeface="Calibri" panose="020F0502020204030204"/>
            </a:endParaRPr>
          </a:p>
        </p:txBody>
      </p:sp>
      <p:sp>
        <p:nvSpPr>
          <p:cNvPr id="14" name="Flèche : droite 13">
            <a:extLst>
              <a:ext uri="{FF2B5EF4-FFF2-40B4-BE49-F238E27FC236}">
                <a16:creationId xmlns:a16="http://schemas.microsoft.com/office/drawing/2014/main" id="{AD21689B-2847-4153-93E4-95B6FA9CBC4A}"/>
              </a:ext>
            </a:extLst>
          </p:cNvPr>
          <p:cNvSpPr/>
          <p:nvPr/>
        </p:nvSpPr>
        <p:spPr>
          <a:xfrm>
            <a:off x="2994976" y="2808073"/>
            <a:ext cx="928868" cy="532460"/>
          </a:xfrm>
          <a:prstGeom prst="rightArrow">
            <a:avLst/>
          </a:prstGeom>
          <a:solidFill>
            <a:schemeClr val="bg1"/>
          </a:solidFill>
          <a:ln>
            <a:solidFill>
              <a:srgbClr val="823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BE" sz="1350">
              <a:solidFill>
                <a:prstClr val="white"/>
              </a:solidFill>
              <a:latin typeface="Calibri" panose="020F0502020204030204"/>
            </a:endParaRPr>
          </a:p>
        </p:txBody>
      </p:sp>
      <p:sp>
        <p:nvSpPr>
          <p:cNvPr id="16" name="Ellipse 15">
            <a:extLst>
              <a:ext uri="{FF2B5EF4-FFF2-40B4-BE49-F238E27FC236}">
                <a16:creationId xmlns:a16="http://schemas.microsoft.com/office/drawing/2014/main" id="{A89518BF-25F1-4F44-A3A2-F1AF84D1F0F0}"/>
              </a:ext>
            </a:extLst>
          </p:cNvPr>
          <p:cNvSpPr/>
          <p:nvPr/>
        </p:nvSpPr>
        <p:spPr>
          <a:xfrm>
            <a:off x="4072955" y="1518616"/>
            <a:ext cx="2696569" cy="2611504"/>
          </a:xfrm>
          <a:prstGeom prst="ellipse">
            <a:avLst/>
          </a:prstGeom>
          <a:blipFill dpi="0" rotWithShape="1">
            <a:blip r:embed="rId4" cstate="email">
              <a:extLst>
                <a:ext uri="{28A0092B-C50C-407E-A947-70E740481C1C}">
                  <a14:useLocalDpi xmlns:a14="http://schemas.microsoft.com/office/drawing/2010/main"/>
                </a:ext>
              </a:extLst>
            </a:blip>
            <a:srcRect/>
            <a:tile tx="-6350" ty="482600" sx="57000" sy="57000" flip="none" algn="tl"/>
          </a:blipFill>
        </p:spPr>
        <p:style>
          <a:lnRef idx="2">
            <a:schemeClr val="accent1">
              <a:shade val="50000"/>
            </a:schemeClr>
          </a:lnRef>
          <a:fillRef idx="1">
            <a:schemeClr val="accent1"/>
          </a:fillRef>
          <a:effectRef idx="0">
            <a:schemeClr val="accent1"/>
          </a:effectRef>
          <a:fontRef idx="minor">
            <a:schemeClr val="lt1"/>
          </a:fontRef>
        </p:style>
        <p:txBody>
          <a:bodyPr rIns="1269000" bIns="0" rtlCol="0" anchor="b" anchorCtr="0"/>
          <a:lstStyle/>
          <a:p>
            <a:pPr algn="ctr" defTabSz="685800">
              <a:defRPr/>
            </a:pPr>
            <a:endParaRPr lang="fr-BE" sz="2400" dirty="0">
              <a:solidFill>
                <a:prstClr val="black">
                  <a:lumMod val="85000"/>
                  <a:lumOff val="15000"/>
                </a:prstClr>
              </a:solidFill>
              <a:latin typeface="Calibri" panose="020F0502020204030204"/>
            </a:endParaRPr>
          </a:p>
        </p:txBody>
      </p:sp>
      <p:sp>
        <p:nvSpPr>
          <p:cNvPr id="19" name="Rectangle 18">
            <a:extLst>
              <a:ext uri="{FF2B5EF4-FFF2-40B4-BE49-F238E27FC236}">
                <a16:creationId xmlns:a16="http://schemas.microsoft.com/office/drawing/2014/main" id="{18914998-26C6-4243-AF76-1C98D893458E}"/>
              </a:ext>
            </a:extLst>
          </p:cNvPr>
          <p:cNvSpPr/>
          <p:nvPr/>
        </p:nvSpPr>
        <p:spPr>
          <a:xfrm>
            <a:off x="3947362" y="1372097"/>
            <a:ext cx="2962819" cy="2852473"/>
          </a:xfrm>
          <a:prstGeom prst="rect">
            <a:avLst/>
          </a:prstGeom>
          <a:noFill/>
        </p:spPr>
        <p:txBody>
          <a:bodyPr spcFirstLastPara="1" wrap="none" lIns="68580" tIns="34290" rIns="68580" bIns="34290" numCol="1">
            <a:prstTxWarp prst="textArchUp">
              <a:avLst/>
            </a:prstTxWarp>
            <a:spAutoFit/>
          </a:bodyPr>
          <a:lstStyle/>
          <a:p>
            <a:pPr algn="ctr" defTabSz="685800">
              <a:defRPr/>
            </a:pPr>
            <a:r>
              <a:rPr lang="fr-FR" sz="4050" dirty="0">
                <a:ln w="0"/>
                <a:solidFill>
                  <a:srgbClr val="823E91"/>
                </a:solidFill>
                <a:effectLst>
                  <a:outerShdw blurRad="38100" dist="19050" dir="2700000" algn="tl" rotWithShape="0">
                    <a:prstClr val="black">
                      <a:alpha val="40000"/>
                    </a:prstClr>
                  </a:outerShdw>
                </a:effectLst>
                <a:latin typeface="Calibri" panose="020F0502020204030204"/>
              </a:rPr>
              <a:t>Plateformes locales de rénovation énergétique</a:t>
            </a:r>
          </a:p>
        </p:txBody>
      </p:sp>
      <p:sp>
        <p:nvSpPr>
          <p:cNvPr id="20" name="Flèche : droite 19">
            <a:extLst>
              <a:ext uri="{FF2B5EF4-FFF2-40B4-BE49-F238E27FC236}">
                <a16:creationId xmlns:a16="http://schemas.microsoft.com/office/drawing/2014/main" id="{3619052F-E589-4D3E-A0A7-47742CF3EF16}"/>
              </a:ext>
            </a:extLst>
          </p:cNvPr>
          <p:cNvSpPr/>
          <p:nvPr/>
        </p:nvSpPr>
        <p:spPr>
          <a:xfrm>
            <a:off x="6993493" y="2807710"/>
            <a:ext cx="928868" cy="532460"/>
          </a:xfrm>
          <a:prstGeom prst="rightArrow">
            <a:avLst/>
          </a:prstGeom>
          <a:solidFill>
            <a:schemeClr val="bg1"/>
          </a:solidFill>
          <a:ln>
            <a:solidFill>
              <a:srgbClr val="823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BE" sz="1350">
              <a:solidFill>
                <a:prstClr val="white"/>
              </a:solidFill>
              <a:latin typeface="Calibri" panose="020F0502020204030204"/>
            </a:endParaRPr>
          </a:p>
        </p:txBody>
      </p:sp>
      <p:sp>
        <p:nvSpPr>
          <p:cNvPr id="18" name="Rectangle 17">
            <a:extLst>
              <a:ext uri="{FF2B5EF4-FFF2-40B4-BE49-F238E27FC236}">
                <a16:creationId xmlns:a16="http://schemas.microsoft.com/office/drawing/2014/main" id="{9E2768F2-A1FB-4C22-8265-F7E2D867D286}"/>
              </a:ext>
            </a:extLst>
          </p:cNvPr>
          <p:cNvSpPr/>
          <p:nvPr/>
        </p:nvSpPr>
        <p:spPr>
          <a:xfrm>
            <a:off x="7964564" y="2160916"/>
            <a:ext cx="1123356" cy="1731243"/>
          </a:xfrm>
          <a:prstGeom prst="rect">
            <a:avLst/>
          </a:prstGeom>
          <a:noFill/>
          <a:ln>
            <a:solidFill>
              <a:srgbClr val="8F5796"/>
            </a:solidFill>
          </a:ln>
        </p:spPr>
        <p:txBody>
          <a:bodyPr wrap="square" lIns="68580" tIns="34290" rIns="68580" bIns="34290">
            <a:spAutoFit/>
          </a:bodyPr>
          <a:lstStyle/>
          <a:p>
            <a:pPr algn="ctr" defTabSz="685800">
              <a:defRPr/>
            </a:pPr>
            <a:r>
              <a:rPr lang="fr-FR" dirty="0">
                <a:ln w="0"/>
                <a:solidFill>
                  <a:srgbClr val="823E91"/>
                </a:solidFill>
                <a:effectLst>
                  <a:outerShdw blurRad="38100" dist="19050" dir="2700000" algn="tl" rotWithShape="0">
                    <a:prstClr val="black">
                      <a:alpha val="40000"/>
                    </a:prstClr>
                  </a:outerShdw>
                </a:effectLst>
                <a:latin typeface="Calibri" panose="020F0502020204030204"/>
              </a:rPr>
              <a:t>Accompagnement à la carte -</a:t>
            </a:r>
          </a:p>
          <a:p>
            <a:pPr algn="ctr" defTabSz="685800">
              <a:defRPr/>
            </a:pPr>
            <a:r>
              <a:rPr lang="fr-FR" dirty="0">
                <a:ln w="0"/>
                <a:solidFill>
                  <a:srgbClr val="823E91"/>
                </a:solidFill>
                <a:effectLst>
                  <a:outerShdw blurRad="38100" dist="19050" dir="2700000" algn="tl" rotWithShape="0">
                    <a:prstClr val="black">
                      <a:alpha val="40000"/>
                    </a:prstClr>
                  </a:outerShdw>
                </a:effectLst>
                <a:latin typeface="Calibri" panose="020F0502020204030204"/>
              </a:rPr>
              <a:t>Plusieurs parcours possibles</a:t>
            </a:r>
          </a:p>
        </p:txBody>
      </p:sp>
      <p:sp>
        <p:nvSpPr>
          <p:cNvPr id="17" name="Ellipse 16">
            <a:extLst>
              <a:ext uri="{FF2B5EF4-FFF2-40B4-BE49-F238E27FC236}">
                <a16:creationId xmlns:a16="http://schemas.microsoft.com/office/drawing/2014/main" id="{B043CB4C-6AA3-4112-B6D0-E2ACA90DC084}"/>
              </a:ext>
            </a:extLst>
          </p:cNvPr>
          <p:cNvSpPr/>
          <p:nvPr/>
        </p:nvSpPr>
        <p:spPr>
          <a:xfrm>
            <a:off x="3431055" y="4059840"/>
            <a:ext cx="1094297" cy="1061717"/>
          </a:xfrm>
          <a:prstGeom prst="ellipse">
            <a:avLst/>
          </a:prstGeom>
          <a:blipFill dpi="0" rotWithShape="1">
            <a:blip r:embed="rId5" cstate="email">
              <a:extLst>
                <a:ext uri="{28A0092B-C50C-407E-A947-70E740481C1C}">
                  <a14:useLocalDpi xmlns:a14="http://schemas.microsoft.com/office/drawing/2010/main"/>
                </a:ext>
              </a:extLst>
            </a:blip>
            <a:srcRect/>
            <a:tile tx="-12700" ty="5715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bIns="0" rtlCol="0" anchor="b" anchorCtr="0"/>
          <a:lstStyle/>
          <a:p>
            <a:pPr algn="ctr" defTabSz="685800">
              <a:defRPr/>
            </a:pPr>
            <a:endParaRPr lang="fr-BE" sz="1350" dirty="0">
              <a:solidFill>
                <a:prstClr val="white"/>
              </a:solidFill>
              <a:latin typeface="Calibri" panose="020F0502020204030204"/>
            </a:endParaRPr>
          </a:p>
        </p:txBody>
      </p:sp>
      <p:sp>
        <p:nvSpPr>
          <p:cNvPr id="15" name="Ellipse 14">
            <a:extLst>
              <a:ext uri="{FF2B5EF4-FFF2-40B4-BE49-F238E27FC236}">
                <a16:creationId xmlns:a16="http://schemas.microsoft.com/office/drawing/2014/main" id="{FCBC1400-3525-45B3-A568-C5FCB3EB78B8}"/>
              </a:ext>
            </a:extLst>
          </p:cNvPr>
          <p:cNvSpPr/>
          <p:nvPr/>
        </p:nvSpPr>
        <p:spPr>
          <a:xfrm>
            <a:off x="6165784" y="4002501"/>
            <a:ext cx="1094297" cy="1061717"/>
          </a:xfrm>
          <a:prstGeom prst="ellipse">
            <a:avLst/>
          </a:prstGeom>
          <a:blipFill dpi="0" rotWithShape="1">
            <a:blip r:embed="rId6" cstate="email">
              <a:extLst>
                <a:ext uri="{28A0092B-C50C-407E-A947-70E740481C1C}">
                  <a14:useLocalDpi xmlns:a14="http://schemas.microsoft.com/office/drawing/2010/main"/>
                </a:ext>
                <a:ext uri="{837473B0-CC2E-450A-ABE3-18F120FF3D39}">
                  <a1611:picAttrSrcUrl xmlns:a1611="http://schemas.microsoft.com/office/drawing/2016/11/main" r:id="rId7"/>
                </a:ext>
              </a:extLst>
            </a:blip>
            <a:srcRect/>
            <a:tile tx="-158750" ty="57150" sx="18000" sy="19000" flip="none" algn="tl"/>
          </a:blipFill>
        </p:spPr>
        <p:style>
          <a:lnRef idx="2">
            <a:schemeClr val="accent1">
              <a:shade val="50000"/>
            </a:schemeClr>
          </a:lnRef>
          <a:fillRef idx="1">
            <a:schemeClr val="accent1"/>
          </a:fillRef>
          <a:effectRef idx="0">
            <a:schemeClr val="accent1"/>
          </a:effectRef>
          <a:fontRef idx="minor">
            <a:schemeClr val="lt1"/>
          </a:fontRef>
        </p:style>
        <p:txBody>
          <a:bodyPr bIns="0" rtlCol="0" anchor="b" anchorCtr="0"/>
          <a:lstStyle/>
          <a:p>
            <a:pPr algn="ctr" defTabSz="685800">
              <a:defRPr/>
            </a:pPr>
            <a:endParaRPr lang="fr-BE" sz="1350" dirty="0">
              <a:solidFill>
                <a:prstClr val="white"/>
              </a:solidFill>
              <a:latin typeface="Calibri" panose="020F0502020204030204"/>
            </a:endParaRPr>
          </a:p>
        </p:txBody>
      </p:sp>
      <p:sp>
        <p:nvSpPr>
          <p:cNvPr id="23" name="Flèche : courbe vers la droite 22">
            <a:extLst>
              <a:ext uri="{FF2B5EF4-FFF2-40B4-BE49-F238E27FC236}">
                <a16:creationId xmlns:a16="http://schemas.microsoft.com/office/drawing/2014/main" id="{623441E8-54B7-4BF7-94C4-41609B585609}"/>
              </a:ext>
            </a:extLst>
          </p:cNvPr>
          <p:cNvSpPr/>
          <p:nvPr/>
        </p:nvSpPr>
        <p:spPr>
          <a:xfrm rot="12624417">
            <a:off x="5924960" y="3280014"/>
            <a:ext cx="580200" cy="868709"/>
          </a:xfrm>
          <a:prstGeom prst="curvedRightArrow">
            <a:avLst/>
          </a:prstGeom>
          <a:solidFill>
            <a:schemeClr val="bg1"/>
          </a:solidFill>
          <a:ln>
            <a:solidFill>
              <a:srgbClr val="823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BE" sz="1350">
              <a:solidFill>
                <a:prstClr val="black"/>
              </a:solidFill>
              <a:latin typeface="Calibri" panose="020F0502020204030204"/>
            </a:endParaRPr>
          </a:p>
        </p:txBody>
      </p:sp>
      <p:sp>
        <p:nvSpPr>
          <p:cNvPr id="24" name="Rectangle 23">
            <a:extLst>
              <a:ext uri="{FF2B5EF4-FFF2-40B4-BE49-F238E27FC236}">
                <a16:creationId xmlns:a16="http://schemas.microsoft.com/office/drawing/2014/main" id="{76DE6404-E21A-4A4F-8561-20E45D34029E}"/>
              </a:ext>
            </a:extLst>
          </p:cNvPr>
          <p:cNvSpPr/>
          <p:nvPr/>
        </p:nvSpPr>
        <p:spPr>
          <a:xfrm rot="4421746">
            <a:off x="6086150" y="3889376"/>
            <a:ext cx="1234130" cy="1298797"/>
          </a:xfrm>
          <a:prstGeom prst="rect">
            <a:avLst/>
          </a:prstGeom>
          <a:noFill/>
        </p:spPr>
        <p:txBody>
          <a:bodyPr spcFirstLastPara="1" wrap="none" lIns="68580" tIns="34290" rIns="68580" bIns="34290" numCol="1">
            <a:prstTxWarp prst="textArchUp">
              <a:avLst/>
            </a:prstTxWarp>
            <a:spAutoFit/>
          </a:bodyPr>
          <a:lstStyle/>
          <a:p>
            <a:pPr algn="ctr" defTabSz="685800">
              <a:defRPr/>
            </a:pPr>
            <a:r>
              <a:rPr lang="fr-FR" sz="4050" dirty="0">
                <a:ln w="0"/>
                <a:solidFill>
                  <a:srgbClr val="823E91"/>
                </a:solidFill>
                <a:effectLst>
                  <a:outerShdw blurRad="38100" dist="19050" dir="2700000" algn="tl" rotWithShape="0">
                    <a:prstClr val="black">
                      <a:alpha val="40000"/>
                    </a:prstClr>
                  </a:outerShdw>
                </a:effectLst>
                <a:latin typeface="Calibri" panose="020F0502020204030204"/>
              </a:rPr>
              <a:t>Passoires énergétiques F et G</a:t>
            </a:r>
          </a:p>
        </p:txBody>
      </p:sp>
      <p:sp>
        <p:nvSpPr>
          <p:cNvPr id="26" name="Rectangle 25">
            <a:extLst>
              <a:ext uri="{FF2B5EF4-FFF2-40B4-BE49-F238E27FC236}">
                <a16:creationId xmlns:a16="http://schemas.microsoft.com/office/drawing/2014/main" id="{81D0BE1E-B9C7-43EF-BAEF-1FA5D9203151}"/>
              </a:ext>
            </a:extLst>
          </p:cNvPr>
          <p:cNvSpPr/>
          <p:nvPr/>
        </p:nvSpPr>
        <p:spPr>
          <a:xfrm rot="18372371">
            <a:off x="3346757" y="3946473"/>
            <a:ext cx="1234130" cy="1298797"/>
          </a:xfrm>
          <a:prstGeom prst="rect">
            <a:avLst/>
          </a:prstGeom>
          <a:noFill/>
        </p:spPr>
        <p:txBody>
          <a:bodyPr spcFirstLastPara="1" wrap="none" lIns="68580" tIns="34290" rIns="68580" bIns="34290" numCol="1">
            <a:prstTxWarp prst="textArchUp">
              <a:avLst/>
            </a:prstTxWarp>
            <a:spAutoFit/>
          </a:bodyPr>
          <a:lstStyle/>
          <a:p>
            <a:pPr algn="ctr" defTabSz="685800">
              <a:defRPr/>
            </a:pPr>
            <a:r>
              <a:rPr lang="fr-FR" sz="4050" dirty="0">
                <a:ln w="0"/>
                <a:solidFill>
                  <a:srgbClr val="823E91"/>
                </a:solidFill>
                <a:effectLst>
                  <a:outerShdw blurRad="38100" dist="19050" dir="2700000" algn="tl" rotWithShape="0">
                    <a:prstClr val="black">
                      <a:alpha val="40000"/>
                    </a:prstClr>
                  </a:outerShdw>
                </a:effectLst>
                <a:latin typeface="Calibri" panose="020F0502020204030204"/>
              </a:rPr>
              <a:t>Ménages en difficulté</a:t>
            </a:r>
          </a:p>
        </p:txBody>
      </p:sp>
      <p:sp>
        <p:nvSpPr>
          <p:cNvPr id="27" name="Ellipse 26">
            <a:extLst>
              <a:ext uri="{FF2B5EF4-FFF2-40B4-BE49-F238E27FC236}">
                <a16:creationId xmlns:a16="http://schemas.microsoft.com/office/drawing/2014/main" id="{FE4BC0B1-5EE0-4A30-96CB-900F3AE10FA7}"/>
              </a:ext>
            </a:extLst>
          </p:cNvPr>
          <p:cNvSpPr/>
          <p:nvPr/>
        </p:nvSpPr>
        <p:spPr>
          <a:xfrm>
            <a:off x="6792376" y="926377"/>
            <a:ext cx="1094297" cy="1061717"/>
          </a:xfrm>
          <a:prstGeom prst="ellipse">
            <a:avLst/>
          </a:prstGeom>
          <a:blipFill dpi="0" rotWithShape="1">
            <a:blip r:embed="rId8" cstate="email">
              <a:extLst>
                <a:ext uri="{28A0092B-C50C-407E-A947-70E740481C1C}">
                  <a14:useLocalDpi xmlns:a14="http://schemas.microsoft.com/office/drawing/2010/main"/>
                </a:ext>
              </a:extLst>
            </a:blip>
            <a:srcRect/>
            <a:tile tx="-869950" ty="-133350" sx="5000" sy="5000" flip="none" algn="tl"/>
          </a:blipFill>
        </p:spPr>
        <p:style>
          <a:lnRef idx="2">
            <a:schemeClr val="accent1">
              <a:shade val="50000"/>
            </a:schemeClr>
          </a:lnRef>
          <a:fillRef idx="1">
            <a:schemeClr val="accent1"/>
          </a:fillRef>
          <a:effectRef idx="0">
            <a:schemeClr val="accent1"/>
          </a:effectRef>
          <a:fontRef idx="minor">
            <a:schemeClr val="lt1"/>
          </a:fontRef>
        </p:style>
        <p:txBody>
          <a:bodyPr bIns="0" rtlCol="0" anchor="b" anchorCtr="0"/>
          <a:lstStyle/>
          <a:p>
            <a:pPr algn="ctr" defTabSz="685800">
              <a:defRPr/>
            </a:pPr>
            <a:endParaRPr lang="fr-BE" sz="1350" dirty="0">
              <a:solidFill>
                <a:prstClr val="white"/>
              </a:solidFill>
              <a:latin typeface="Calibri" panose="020F0502020204030204"/>
            </a:endParaRPr>
          </a:p>
        </p:txBody>
      </p:sp>
      <p:sp>
        <p:nvSpPr>
          <p:cNvPr id="28" name="Rectangle 27">
            <a:extLst>
              <a:ext uri="{FF2B5EF4-FFF2-40B4-BE49-F238E27FC236}">
                <a16:creationId xmlns:a16="http://schemas.microsoft.com/office/drawing/2014/main" id="{CEB6FC49-E218-4830-AA83-2BBFFE5219DC}"/>
              </a:ext>
            </a:extLst>
          </p:cNvPr>
          <p:cNvSpPr/>
          <p:nvPr/>
        </p:nvSpPr>
        <p:spPr>
          <a:xfrm rot="4421746">
            <a:off x="6722458" y="818227"/>
            <a:ext cx="1234130" cy="1298797"/>
          </a:xfrm>
          <a:prstGeom prst="rect">
            <a:avLst/>
          </a:prstGeom>
          <a:noFill/>
        </p:spPr>
        <p:txBody>
          <a:bodyPr spcFirstLastPara="1" wrap="none" lIns="68580" tIns="34290" rIns="68580" bIns="34290" numCol="1">
            <a:prstTxWarp prst="textArchUp">
              <a:avLst/>
            </a:prstTxWarp>
            <a:spAutoFit/>
          </a:bodyPr>
          <a:lstStyle/>
          <a:p>
            <a:pPr algn="ctr" defTabSz="685800">
              <a:defRPr/>
            </a:pPr>
            <a:r>
              <a:rPr lang="fr-FR" sz="4050" dirty="0">
                <a:ln w="0"/>
                <a:solidFill>
                  <a:srgbClr val="823E91"/>
                </a:solidFill>
                <a:effectLst>
                  <a:outerShdw blurRad="38100" dist="19050" dir="2700000" algn="tl" rotWithShape="0">
                    <a:prstClr val="black">
                      <a:alpha val="40000"/>
                    </a:prstClr>
                  </a:outerShdw>
                </a:effectLst>
                <a:latin typeface="Calibri" panose="020F0502020204030204"/>
              </a:rPr>
              <a:t>Mobilisation de professionnels</a:t>
            </a:r>
          </a:p>
        </p:txBody>
      </p:sp>
      <p:sp>
        <p:nvSpPr>
          <p:cNvPr id="22" name="Ellipse 21">
            <a:extLst>
              <a:ext uri="{FF2B5EF4-FFF2-40B4-BE49-F238E27FC236}">
                <a16:creationId xmlns:a16="http://schemas.microsoft.com/office/drawing/2014/main" id="{36760585-61EA-49DE-9E08-459683F22C90}"/>
              </a:ext>
            </a:extLst>
          </p:cNvPr>
          <p:cNvSpPr/>
          <p:nvPr/>
        </p:nvSpPr>
        <p:spPr>
          <a:xfrm>
            <a:off x="3225468" y="876073"/>
            <a:ext cx="1080456" cy="1048289"/>
          </a:xfrm>
          <a:prstGeom prst="ellipse">
            <a:avLst/>
          </a:prstGeom>
          <a:blipFill dpi="0" rotWithShape="1">
            <a:blip r:embed="rId9" cstate="email">
              <a:extLst>
                <a:ext uri="{28A0092B-C50C-407E-A947-70E740481C1C}">
                  <a14:useLocalDpi xmlns:a14="http://schemas.microsoft.com/office/drawing/2010/main"/>
                </a:ext>
                <a:ext uri="{837473B0-CC2E-450A-ABE3-18F120FF3D39}">
                  <a1611:picAttrSrcUrl xmlns:a1611="http://schemas.microsoft.com/office/drawing/2016/11/main" r:id="rId10"/>
                </a:ext>
              </a:extLst>
            </a:blip>
            <a:srcRect/>
            <a:tile tx="-679450" ty="-6350" sx="35000" sy="35000" flip="none" algn="tl"/>
          </a:blipFill>
        </p:spPr>
        <p:style>
          <a:lnRef idx="2">
            <a:schemeClr val="accent1">
              <a:shade val="50000"/>
            </a:schemeClr>
          </a:lnRef>
          <a:fillRef idx="1">
            <a:schemeClr val="accent1"/>
          </a:fillRef>
          <a:effectRef idx="0">
            <a:schemeClr val="accent1"/>
          </a:effectRef>
          <a:fontRef idx="minor">
            <a:schemeClr val="lt1"/>
          </a:fontRef>
        </p:style>
        <p:txBody>
          <a:bodyPr bIns="0" rtlCol="0" anchor="ctr" anchorCtr="0"/>
          <a:lstStyle/>
          <a:p>
            <a:pPr algn="ctr" defTabSz="685800">
              <a:defRPr/>
            </a:pPr>
            <a:endParaRPr lang="fr-BE" sz="975" dirty="0">
              <a:solidFill>
                <a:prstClr val="white"/>
              </a:solidFill>
              <a:latin typeface="Calibri" panose="020F0502020204030204"/>
            </a:endParaRPr>
          </a:p>
        </p:txBody>
      </p:sp>
      <p:sp>
        <p:nvSpPr>
          <p:cNvPr id="25" name="Rectangle 24">
            <a:extLst>
              <a:ext uri="{FF2B5EF4-FFF2-40B4-BE49-F238E27FC236}">
                <a16:creationId xmlns:a16="http://schemas.microsoft.com/office/drawing/2014/main" id="{436160B6-B1AF-4307-BA29-A18EB5F8B931}"/>
              </a:ext>
            </a:extLst>
          </p:cNvPr>
          <p:cNvSpPr/>
          <p:nvPr/>
        </p:nvSpPr>
        <p:spPr>
          <a:xfrm rot="19510143">
            <a:off x="3152906" y="799259"/>
            <a:ext cx="1238910" cy="1298797"/>
          </a:xfrm>
          <a:prstGeom prst="rect">
            <a:avLst/>
          </a:prstGeom>
          <a:noFill/>
        </p:spPr>
        <p:txBody>
          <a:bodyPr spcFirstLastPara="1" wrap="none" lIns="68580" tIns="34290" rIns="68580" bIns="34290" numCol="1">
            <a:prstTxWarp prst="textArchUp">
              <a:avLst/>
            </a:prstTxWarp>
            <a:spAutoFit/>
          </a:bodyPr>
          <a:lstStyle/>
          <a:p>
            <a:pPr algn="ctr" defTabSz="685800">
              <a:defRPr/>
            </a:pPr>
            <a:r>
              <a:rPr lang="fr-FR" sz="4050" dirty="0">
                <a:ln w="0"/>
                <a:solidFill>
                  <a:srgbClr val="823E91"/>
                </a:solidFill>
                <a:effectLst>
                  <a:outerShdw blurRad="38100" dist="19050" dir="2700000" algn="tl" rotWithShape="0">
                    <a:prstClr val="black">
                      <a:alpha val="40000"/>
                    </a:prstClr>
                  </a:outerShdw>
                </a:effectLst>
                <a:latin typeface="Calibri" panose="020F0502020204030204"/>
              </a:rPr>
              <a:t>Solutions de massification</a:t>
            </a:r>
          </a:p>
        </p:txBody>
      </p:sp>
      <p:sp>
        <p:nvSpPr>
          <p:cNvPr id="3" name="Phylactère : pensées 2">
            <a:extLst>
              <a:ext uri="{FF2B5EF4-FFF2-40B4-BE49-F238E27FC236}">
                <a16:creationId xmlns:a16="http://schemas.microsoft.com/office/drawing/2014/main" id="{DD4A0FEC-811E-4CA5-A984-93FB188CA112}"/>
              </a:ext>
            </a:extLst>
          </p:cNvPr>
          <p:cNvSpPr/>
          <p:nvPr/>
        </p:nvSpPr>
        <p:spPr>
          <a:xfrm rot="20167280" flipH="1">
            <a:off x="3342253" y="1600929"/>
            <a:ext cx="739508" cy="449924"/>
          </a:xfrm>
          <a:prstGeom prst="cloudCallout">
            <a:avLst>
              <a:gd name="adj1" fmla="val -36853"/>
              <a:gd name="adj2" fmla="val 12316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BE" sz="1350">
              <a:solidFill>
                <a:prstClr val="white"/>
              </a:solidFill>
              <a:latin typeface="Calibri" panose="020F0502020204030204"/>
            </a:endParaRPr>
          </a:p>
        </p:txBody>
      </p:sp>
      <p:sp>
        <p:nvSpPr>
          <p:cNvPr id="29" name="Flèche : courbe vers la droite 28">
            <a:extLst>
              <a:ext uri="{FF2B5EF4-FFF2-40B4-BE49-F238E27FC236}">
                <a16:creationId xmlns:a16="http://schemas.microsoft.com/office/drawing/2014/main" id="{2186CFCF-5B1B-4A5B-AC94-A8D01F1D19BB}"/>
              </a:ext>
            </a:extLst>
          </p:cNvPr>
          <p:cNvSpPr/>
          <p:nvPr/>
        </p:nvSpPr>
        <p:spPr>
          <a:xfrm rot="19208704">
            <a:off x="4437556" y="3616336"/>
            <a:ext cx="580200" cy="868709"/>
          </a:xfrm>
          <a:prstGeom prst="curvedRightArrow">
            <a:avLst/>
          </a:prstGeom>
          <a:solidFill>
            <a:schemeClr val="bg1"/>
          </a:solidFill>
          <a:ln>
            <a:solidFill>
              <a:srgbClr val="823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BE" sz="1350">
              <a:solidFill>
                <a:prstClr val="black"/>
              </a:solidFill>
              <a:latin typeface="Calibri" panose="020F0502020204030204"/>
            </a:endParaRPr>
          </a:p>
        </p:txBody>
      </p:sp>
      <p:sp>
        <p:nvSpPr>
          <p:cNvPr id="30" name="Ellipse 29">
            <a:extLst>
              <a:ext uri="{FF2B5EF4-FFF2-40B4-BE49-F238E27FC236}">
                <a16:creationId xmlns:a16="http://schemas.microsoft.com/office/drawing/2014/main" id="{A4BB4328-9F92-4559-8C28-7A1D5B7D8CE3}"/>
              </a:ext>
            </a:extLst>
          </p:cNvPr>
          <p:cNvSpPr/>
          <p:nvPr/>
        </p:nvSpPr>
        <p:spPr>
          <a:xfrm>
            <a:off x="7499732" y="29356"/>
            <a:ext cx="727451" cy="6630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bIns="0" rtlCol="0" anchor="ctr" anchorCtr="0"/>
          <a:lstStyle/>
          <a:p>
            <a:pPr algn="ctr" defTabSz="685800">
              <a:defRPr/>
            </a:pPr>
            <a:r>
              <a:rPr lang="fr-BE" sz="825" dirty="0">
                <a:solidFill>
                  <a:srgbClr val="823E91"/>
                </a:solidFill>
                <a:latin typeface="Calibri" panose="020F0502020204030204"/>
              </a:rPr>
              <a:t>Charte</a:t>
            </a:r>
          </a:p>
        </p:txBody>
      </p:sp>
      <p:sp>
        <p:nvSpPr>
          <p:cNvPr id="31" name="Ellipse 30">
            <a:extLst>
              <a:ext uri="{FF2B5EF4-FFF2-40B4-BE49-F238E27FC236}">
                <a16:creationId xmlns:a16="http://schemas.microsoft.com/office/drawing/2014/main" id="{25374B6B-8A52-4F57-949C-18B6FE01299D}"/>
              </a:ext>
            </a:extLst>
          </p:cNvPr>
          <p:cNvSpPr/>
          <p:nvPr/>
        </p:nvSpPr>
        <p:spPr>
          <a:xfrm>
            <a:off x="7987190" y="372221"/>
            <a:ext cx="713873" cy="6630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0" rIns="27000" bIns="0" rtlCol="0" anchor="ctr" anchorCtr="0"/>
          <a:lstStyle/>
          <a:p>
            <a:pPr defTabSz="685800">
              <a:defRPr/>
            </a:pPr>
            <a:r>
              <a:rPr lang="fr-BE" sz="750" dirty="0">
                <a:solidFill>
                  <a:srgbClr val="823E91"/>
                </a:solidFill>
                <a:latin typeface="Calibri" panose="020F0502020204030204"/>
              </a:rPr>
              <a:t>Assurances</a:t>
            </a:r>
          </a:p>
        </p:txBody>
      </p:sp>
      <p:sp>
        <p:nvSpPr>
          <p:cNvPr id="32" name="Ellipse 31">
            <a:extLst>
              <a:ext uri="{FF2B5EF4-FFF2-40B4-BE49-F238E27FC236}">
                <a16:creationId xmlns:a16="http://schemas.microsoft.com/office/drawing/2014/main" id="{1A02005F-5233-4292-BE46-C9ECCDC23773}"/>
              </a:ext>
            </a:extLst>
          </p:cNvPr>
          <p:cNvSpPr/>
          <p:nvPr/>
        </p:nvSpPr>
        <p:spPr>
          <a:xfrm>
            <a:off x="8298065" y="859500"/>
            <a:ext cx="713873" cy="66265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54000" tIns="54000" rIns="54000" bIns="0" rtlCol="0" anchor="b" anchorCtr="0"/>
          <a:lstStyle/>
          <a:p>
            <a:pPr algn="ctr" defTabSz="685800">
              <a:defRPr/>
            </a:pPr>
            <a:r>
              <a:rPr lang="fr-BE" sz="825" dirty="0">
                <a:solidFill>
                  <a:srgbClr val="823E91"/>
                </a:solidFill>
                <a:latin typeface="Calibri" panose="020F0502020204030204"/>
              </a:rPr>
              <a:t>Dispositions légales</a:t>
            </a:r>
          </a:p>
        </p:txBody>
      </p:sp>
      <p:sp>
        <p:nvSpPr>
          <p:cNvPr id="33" name="Ellipse 32">
            <a:extLst>
              <a:ext uri="{FF2B5EF4-FFF2-40B4-BE49-F238E27FC236}">
                <a16:creationId xmlns:a16="http://schemas.microsoft.com/office/drawing/2014/main" id="{4441C8B2-0BFB-49C8-A23C-13EA90CD164E}"/>
              </a:ext>
            </a:extLst>
          </p:cNvPr>
          <p:cNvSpPr/>
          <p:nvPr/>
        </p:nvSpPr>
        <p:spPr>
          <a:xfrm>
            <a:off x="8270648" y="1450392"/>
            <a:ext cx="741290" cy="66265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0" bIns="0" rtlCol="0" anchor="ctr" anchorCtr="0"/>
          <a:lstStyle/>
          <a:p>
            <a:pPr algn="ctr" defTabSz="685800">
              <a:defRPr/>
            </a:pPr>
            <a:r>
              <a:rPr lang="fr-BE" sz="750" dirty="0">
                <a:solidFill>
                  <a:srgbClr val="823E91"/>
                </a:solidFill>
                <a:latin typeface="Calibri" panose="020F0502020204030204"/>
              </a:rPr>
              <a:t>formations</a:t>
            </a:r>
          </a:p>
        </p:txBody>
      </p:sp>
      <p:cxnSp>
        <p:nvCxnSpPr>
          <p:cNvPr id="7" name="Connecteur droit 6">
            <a:extLst>
              <a:ext uri="{FF2B5EF4-FFF2-40B4-BE49-F238E27FC236}">
                <a16:creationId xmlns:a16="http://schemas.microsoft.com/office/drawing/2014/main" id="{A17248FD-8FC4-4159-B62F-5D66D56314FC}"/>
              </a:ext>
            </a:extLst>
          </p:cNvPr>
          <p:cNvCxnSpPr>
            <a:cxnSpLocks/>
          </p:cNvCxnSpPr>
          <p:nvPr/>
        </p:nvCxnSpPr>
        <p:spPr>
          <a:xfrm flipV="1">
            <a:off x="7544723" y="682630"/>
            <a:ext cx="131592" cy="259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16744722-E3DE-4E85-A7DC-F609E4115923}"/>
              </a:ext>
            </a:extLst>
          </p:cNvPr>
          <p:cNvCxnSpPr>
            <a:cxnSpLocks/>
            <a:stCxn id="27" idx="7"/>
          </p:cNvCxnSpPr>
          <p:nvPr/>
        </p:nvCxnSpPr>
        <p:spPr>
          <a:xfrm flipV="1">
            <a:off x="7726417" y="937746"/>
            <a:ext cx="338968" cy="1441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56101D61-513B-42D9-8AAA-8925B0DE0349}"/>
              </a:ext>
            </a:extLst>
          </p:cNvPr>
          <p:cNvCxnSpPr>
            <a:cxnSpLocks/>
            <a:endCxn id="32" idx="2"/>
          </p:cNvCxnSpPr>
          <p:nvPr/>
        </p:nvCxnSpPr>
        <p:spPr>
          <a:xfrm flipV="1">
            <a:off x="7867954" y="1190829"/>
            <a:ext cx="430111" cy="1612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0B9B43C9-26C4-41B1-B963-2EF11E6FD958}"/>
              </a:ext>
            </a:extLst>
          </p:cNvPr>
          <p:cNvCxnSpPr>
            <a:cxnSpLocks/>
            <a:endCxn id="33" idx="2"/>
          </p:cNvCxnSpPr>
          <p:nvPr/>
        </p:nvCxnSpPr>
        <p:spPr>
          <a:xfrm>
            <a:off x="7874077" y="1619233"/>
            <a:ext cx="396571" cy="1624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529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0" nodeType="afterEffect">
                                  <p:stCondLst>
                                    <p:cond delay="500"/>
                                  </p:stCondLst>
                                  <p:childTnLst>
                                    <p:set>
                                      <p:cBhvr>
                                        <p:cTn id="41" dur="1" fill="hold">
                                          <p:stCondLst>
                                            <p:cond delay="0"/>
                                          </p:stCondLst>
                                        </p:cTn>
                                        <p:tgtEl>
                                          <p:spTgt spid="22"/>
                                        </p:tgtEl>
                                        <p:attrNameLst>
                                          <p:attrName>style.visibility</p:attrName>
                                        </p:attrNameLst>
                                      </p:cBhvr>
                                      <p:to>
                                        <p:strVal val="visible"/>
                                      </p:to>
                                    </p:set>
                                  </p:childTnLst>
                                </p:cTn>
                              </p:par>
                              <p:par>
                                <p:cTn id="42" presetID="1" presetClass="entr" presetSubtype="0" fill="hold" grpId="0" nodeType="withEffect">
                                  <p:stCondLst>
                                    <p:cond delay="500"/>
                                  </p:stCondLst>
                                  <p:childTnLst>
                                    <p:set>
                                      <p:cBhvr>
                                        <p:cTn id="43" dur="1" fill="hold">
                                          <p:stCondLst>
                                            <p:cond delay="0"/>
                                          </p:stCondLst>
                                        </p:cTn>
                                        <p:tgtEl>
                                          <p:spTgt spid="25"/>
                                        </p:tgtEl>
                                        <p:attrNameLst>
                                          <p:attrName>style.visibility</p:attrName>
                                        </p:attrNameLst>
                                      </p:cBhvr>
                                      <p:to>
                                        <p:strVal val="visible"/>
                                      </p:to>
                                    </p:set>
                                  </p:childTnLst>
                                </p:cTn>
                              </p:par>
                              <p:par>
                                <p:cTn id="44" presetID="1" presetClass="entr" presetSubtype="0" fill="hold" grpId="0" nodeType="withEffect">
                                  <p:stCondLst>
                                    <p:cond delay="500"/>
                                  </p:stCondLst>
                                  <p:childTnLst>
                                    <p:set>
                                      <p:cBhvr>
                                        <p:cTn id="45" dur="1" fill="hold">
                                          <p:stCondLst>
                                            <p:cond delay="0"/>
                                          </p:stCondLst>
                                        </p:cTn>
                                        <p:tgtEl>
                                          <p:spTgt spid="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nodeType="afterEffect">
                                  <p:stCondLst>
                                    <p:cond delay="1000"/>
                                  </p:stCondLst>
                                  <p:childTnLst>
                                    <p:set>
                                      <p:cBhvr>
                                        <p:cTn id="54" dur="1" fill="hold">
                                          <p:stCondLst>
                                            <p:cond delay="0"/>
                                          </p:stCondLst>
                                        </p:cTn>
                                        <p:tgtEl>
                                          <p:spTgt spid="7"/>
                                        </p:tgtEl>
                                        <p:attrNameLst>
                                          <p:attrName>style.visibility</p:attrName>
                                        </p:attrNameLst>
                                      </p:cBhvr>
                                      <p:to>
                                        <p:strVal val="visible"/>
                                      </p:to>
                                    </p:set>
                                  </p:childTnLst>
                                </p:cTn>
                              </p:par>
                              <p:par>
                                <p:cTn id="55" presetID="1" presetClass="entr" presetSubtype="0" fill="hold" grpId="0" nodeType="withEffect">
                                  <p:stCondLst>
                                    <p:cond delay="1000"/>
                                  </p:stCondLst>
                                  <p:childTnLst>
                                    <p:set>
                                      <p:cBhvr>
                                        <p:cTn id="56" dur="1" fill="hold">
                                          <p:stCondLst>
                                            <p:cond delay="0"/>
                                          </p:stCondLst>
                                        </p:cTn>
                                        <p:tgtEl>
                                          <p:spTgt spid="30"/>
                                        </p:tgtEl>
                                        <p:attrNameLst>
                                          <p:attrName>style.visibility</p:attrName>
                                        </p:attrNameLst>
                                      </p:cBhvr>
                                      <p:to>
                                        <p:strVal val="visible"/>
                                      </p:to>
                                    </p:set>
                                  </p:childTnLst>
                                </p:cTn>
                              </p:par>
                            </p:childTnLst>
                          </p:cTn>
                        </p:par>
                        <p:par>
                          <p:cTn id="57" fill="hold">
                            <p:stCondLst>
                              <p:cond delay="1000"/>
                            </p:stCondLst>
                            <p:childTnLst>
                              <p:par>
                                <p:cTn id="58" presetID="1" presetClass="entr" presetSubtype="0" fill="hold" nodeType="afterEffect">
                                  <p:stCondLst>
                                    <p:cond delay="500"/>
                                  </p:stCondLst>
                                  <p:childTnLst>
                                    <p:set>
                                      <p:cBhvr>
                                        <p:cTn id="59" dur="1" fill="hold">
                                          <p:stCondLst>
                                            <p:cond delay="0"/>
                                          </p:stCondLst>
                                        </p:cTn>
                                        <p:tgtEl>
                                          <p:spTgt spid="35"/>
                                        </p:tgtEl>
                                        <p:attrNameLst>
                                          <p:attrName>style.visibility</p:attrName>
                                        </p:attrNameLst>
                                      </p:cBhvr>
                                      <p:to>
                                        <p:strVal val="visible"/>
                                      </p:to>
                                    </p:set>
                                  </p:childTnLst>
                                </p:cTn>
                              </p:par>
                              <p:par>
                                <p:cTn id="60" presetID="1" presetClass="entr" presetSubtype="0" fill="hold" grpId="0" nodeType="withEffect">
                                  <p:stCondLst>
                                    <p:cond delay="500"/>
                                  </p:stCondLst>
                                  <p:childTnLst>
                                    <p:set>
                                      <p:cBhvr>
                                        <p:cTn id="61" dur="1" fill="hold">
                                          <p:stCondLst>
                                            <p:cond delay="0"/>
                                          </p:stCondLst>
                                        </p:cTn>
                                        <p:tgtEl>
                                          <p:spTgt spid="31"/>
                                        </p:tgtEl>
                                        <p:attrNameLst>
                                          <p:attrName>style.visibility</p:attrName>
                                        </p:attrNameLst>
                                      </p:cBhvr>
                                      <p:to>
                                        <p:strVal val="visible"/>
                                      </p:to>
                                    </p:set>
                                  </p:childTnLst>
                                </p:cTn>
                              </p:par>
                            </p:childTnLst>
                          </p:cTn>
                        </p:par>
                        <p:par>
                          <p:cTn id="62" fill="hold">
                            <p:stCondLst>
                              <p:cond delay="1500"/>
                            </p:stCondLst>
                            <p:childTnLst>
                              <p:par>
                                <p:cTn id="63" presetID="1" presetClass="entr" presetSubtype="0" fill="hold" grpId="0" nodeType="afterEffect">
                                  <p:stCondLst>
                                    <p:cond delay="50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nodeType="withEffect">
                                  <p:stCondLst>
                                    <p:cond delay="500"/>
                                  </p:stCondLst>
                                  <p:childTnLst>
                                    <p:set>
                                      <p:cBhvr>
                                        <p:cTn id="66" dur="1" fill="hold">
                                          <p:stCondLst>
                                            <p:cond delay="0"/>
                                          </p:stCondLst>
                                        </p:cTn>
                                        <p:tgtEl>
                                          <p:spTgt spid="37"/>
                                        </p:tgtEl>
                                        <p:attrNameLst>
                                          <p:attrName>style.visibility</p:attrName>
                                        </p:attrNameLst>
                                      </p:cBhvr>
                                      <p:to>
                                        <p:strVal val="visible"/>
                                      </p:to>
                                    </p:set>
                                  </p:childTnLst>
                                </p:cTn>
                              </p:par>
                            </p:childTnLst>
                          </p:cTn>
                        </p:par>
                        <p:par>
                          <p:cTn id="67" fill="hold">
                            <p:stCondLst>
                              <p:cond delay="2000"/>
                            </p:stCondLst>
                            <p:childTnLst>
                              <p:par>
                                <p:cTn id="68" presetID="1" presetClass="entr" presetSubtype="0" fill="hold" grpId="0" nodeType="afterEffect">
                                  <p:stCondLst>
                                    <p:cond delay="500"/>
                                  </p:stCondLst>
                                  <p:childTnLst>
                                    <p:set>
                                      <p:cBhvr>
                                        <p:cTn id="69" dur="1" fill="hold">
                                          <p:stCondLst>
                                            <p:cond delay="0"/>
                                          </p:stCondLst>
                                        </p:cTn>
                                        <p:tgtEl>
                                          <p:spTgt spid="33"/>
                                        </p:tgtEl>
                                        <p:attrNameLst>
                                          <p:attrName>style.visibility</p:attrName>
                                        </p:attrNameLst>
                                      </p:cBhvr>
                                      <p:to>
                                        <p:strVal val="visible"/>
                                      </p:to>
                                    </p:set>
                                  </p:childTnLst>
                                </p:cTn>
                              </p:par>
                              <p:par>
                                <p:cTn id="70" presetID="1" presetClass="entr" presetSubtype="0" fill="hold" nodeType="withEffect">
                                  <p:stCondLst>
                                    <p:cond delay="500"/>
                                  </p:stCondLst>
                                  <p:childTnLst>
                                    <p:set>
                                      <p:cBhvr>
                                        <p:cTn id="71" dur="1" fill="hold">
                                          <p:stCondLst>
                                            <p:cond delay="0"/>
                                          </p:stCondLst>
                                        </p:cTn>
                                        <p:tgtEl>
                                          <p:spTgt spid="39"/>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p:bldP spid="13" grpId="0" animBg="1"/>
      <p:bldP spid="14" grpId="0" animBg="1"/>
      <p:bldP spid="16" grpId="0" animBg="1"/>
      <p:bldP spid="19" grpId="0"/>
      <p:bldP spid="20" grpId="0" animBg="1"/>
      <p:bldP spid="18" grpId="0" animBg="1"/>
      <p:bldP spid="17" grpId="0" animBg="1"/>
      <p:bldP spid="15" grpId="0" animBg="1"/>
      <p:bldP spid="23" grpId="0" animBg="1"/>
      <p:bldP spid="24" grpId="0"/>
      <p:bldP spid="26" grpId="0"/>
      <p:bldP spid="27" grpId="0" animBg="1"/>
      <p:bldP spid="28" grpId="0"/>
      <p:bldP spid="22" grpId="0" animBg="1"/>
      <p:bldP spid="25" grpId="0"/>
      <p:bldP spid="3" grpId="0" animBg="1"/>
      <p:bldP spid="29" grpId="0" animBg="1"/>
      <p:bldP spid="30" grpId="0" animBg="1"/>
      <p:bldP spid="31" grpId="0" animBg="1"/>
      <p:bldP spid="32" grpId="0" animBg="1"/>
      <p:bldP spid="3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CA0F5DF-DD6D-9072-B658-2DDE3CC325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60"/>
            <a:ext cx="9144000" cy="5143500"/>
          </a:xfrm>
          <a:prstGeom prst="rect">
            <a:avLst/>
          </a:prstGeom>
        </p:spPr>
      </p:pic>
      <p:pic>
        <p:nvPicPr>
          <p:cNvPr id="2" name="Image 1">
            <a:extLst>
              <a:ext uri="{FF2B5EF4-FFF2-40B4-BE49-F238E27FC236}">
                <a16:creationId xmlns:a16="http://schemas.microsoft.com/office/drawing/2014/main" id="{33778F11-BA29-D760-4B61-621EDD63FC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378BEC1D-0377-485B-8E4F-E7442ABA1B3F}"/>
              </a:ext>
            </a:extLst>
          </p:cNvPr>
          <p:cNvSpPr/>
          <p:nvPr/>
        </p:nvSpPr>
        <p:spPr>
          <a:xfrm>
            <a:off x="76861" y="1412682"/>
            <a:ext cx="1316347" cy="1731243"/>
          </a:xfrm>
          <a:prstGeom prst="rect">
            <a:avLst/>
          </a:prstGeom>
          <a:noFill/>
          <a:ln>
            <a:solidFill>
              <a:srgbClr val="8F5796"/>
            </a:solidFill>
          </a:ln>
        </p:spPr>
        <p:txBody>
          <a:bodyPr wrap="square" lIns="68580" tIns="34290" rIns="68580" bIns="34290">
            <a:spAutoFit/>
          </a:bodyPr>
          <a:lstStyle/>
          <a:p>
            <a:pPr algn="ctr" defTabSz="685800">
              <a:defRPr/>
            </a:pPr>
            <a:r>
              <a:rPr lang="fr-FR" dirty="0">
                <a:ln w="0"/>
                <a:solidFill>
                  <a:srgbClr val="823E91"/>
                </a:solidFill>
                <a:effectLst>
                  <a:outerShdw blurRad="38100" dist="19050" dir="2700000" algn="tl" rotWithShape="0">
                    <a:prstClr val="black">
                      <a:alpha val="40000"/>
                    </a:prstClr>
                  </a:outerShdw>
                </a:effectLst>
                <a:latin typeface="Calibri" panose="020F0502020204030204"/>
              </a:rPr>
              <a:t>Accompagnement à la carte :</a:t>
            </a:r>
          </a:p>
          <a:p>
            <a:pPr algn="ctr" defTabSz="685800">
              <a:defRPr/>
            </a:pPr>
            <a:r>
              <a:rPr lang="fr-FR" dirty="0">
                <a:ln w="0"/>
                <a:solidFill>
                  <a:srgbClr val="823E91"/>
                </a:solidFill>
                <a:effectLst>
                  <a:outerShdw blurRad="38100" dist="19050" dir="2700000" algn="tl" rotWithShape="0">
                    <a:prstClr val="black">
                      <a:alpha val="40000"/>
                    </a:prstClr>
                  </a:outerShdw>
                </a:effectLst>
                <a:latin typeface="Calibri" panose="020F0502020204030204"/>
              </a:rPr>
              <a:t>plusieurs parcours possibles</a:t>
            </a:r>
          </a:p>
        </p:txBody>
      </p:sp>
      <p:sp>
        <p:nvSpPr>
          <p:cNvPr id="6" name="Ellipse 5">
            <a:extLst>
              <a:ext uri="{FF2B5EF4-FFF2-40B4-BE49-F238E27FC236}">
                <a16:creationId xmlns:a16="http://schemas.microsoft.com/office/drawing/2014/main" id="{FC3DEA27-DCB4-4616-9A68-DD6563313425}"/>
              </a:ext>
            </a:extLst>
          </p:cNvPr>
          <p:cNvSpPr/>
          <p:nvPr/>
        </p:nvSpPr>
        <p:spPr>
          <a:xfrm>
            <a:off x="1575940" y="352241"/>
            <a:ext cx="1860515" cy="1805123"/>
          </a:xfrm>
          <a:prstGeom prst="ellipse">
            <a:avLst/>
          </a:prstGeom>
          <a:solidFill>
            <a:srgbClr val="8F5796"/>
          </a:solidFill>
        </p:spPr>
        <p:style>
          <a:lnRef idx="2">
            <a:schemeClr val="accent1">
              <a:shade val="50000"/>
            </a:schemeClr>
          </a:lnRef>
          <a:fillRef idx="1">
            <a:schemeClr val="accent1"/>
          </a:fillRef>
          <a:effectRef idx="0">
            <a:schemeClr val="accent1"/>
          </a:effectRef>
          <a:fontRef idx="minor">
            <a:schemeClr val="lt1"/>
          </a:fontRef>
        </p:style>
        <p:txBody>
          <a:bodyPr bIns="0" rtlCol="0" anchor="ctr" anchorCtr="0"/>
          <a:lstStyle/>
          <a:p>
            <a:pPr algn="ctr" defTabSz="685800">
              <a:defRPr/>
            </a:pPr>
            <a:r>
              <a:rPr lang="fr-BE" sz="1050" dirty="0">
                <a:solidFill>
                  <a:prstClr val="white"/>
                </a:solidFill>
                <a:latin typeface="Calibri" panose="020F0502020204030204"/>
              </a:rPr>
              <a:t>…souhaite recevoir des informations, mais veut gérer lui-même l’organisation et la mise en œuvre de ses travaux</a:t>
            </a:r>
          </a:p>
        </p:txBody>
      </p:sp>
      <p:sp>
        <p:nvSpPr>
          <p:cNvPr id="7" name="Ellipse 6">
            <a:extLst>
              <a:ext uri="{FF2B5EF4-FFF2-40B4-BE49-F238E27FC236}">
                <a16:creationId xmlns:a16="http://schemas.microsoft.com/office/drawing/2014/main" id="{25A4E8EE-A0A7-440F-A21B-9556E5BE1FE7}"/>
              </a:ext>
            </a:extLst>
          </p:cNvPr>
          <p:cNvSpPr/>
          <p:nvPr/>
        </p:nvSpPr>
        <p:spPr>
          <a:xfrm>
            <a:off x="1569958" y="2783319"/>
            <a:ext cx="1860515" cy="1805123"/>
          </a:xfrm>
          <a:prstGeom prst="ellipse">
            <a:avLst/>
          </a:prstGeom>
          <a:solidFill>
            <a:srgbClr val="8F5796"/>
          </a:solidFill>
        </p:spPr>
        <p:style>
          <a:lnRef idx="2">
            <a:schemeClr val="accent1">
              <a:shade val="50000"/>
            </a:schemeClr>
          </a:lnRef>
          <a:fillRef idx="1">
            <a:schemeClr val="accent1"/>
          </a:fillRef>
          <a:effectRef idx="0">
            <a:schemeClr val="accent1"/>
          </a:effectRef>
          <a:fontRef idx="minor">
            <a:schemeClr val="lt1"/>
          </a:fontRef>
        </p:style>
        <p:txBody>
          <a:bodyPr bIns="0" rtlCol="0" anchor="ctr" anchorCtr="0"/>
          <a:lstStyle/>
          <a:p>
            <a:pPr algn="ctr" defTabSz="685800">
              <a:defRPr/>
            </a:pPr>
            <a:r>
              <a:rPr lang="fr-BE" sz="1050" dirty="0">
                <a:solidFill>
                  <a:prstClr val="white"/>
                </a:solidFill>
                <a:latin typeface="Calibri" panose="020F0502020204030204"/>
              </a:rPr>
              <a:t>…a besoin d’assistance tout au long du processus de rénovation énergétique</a:t>
            </a:r>
          </a:p>
        </p:txBody>
      </p:sp>
      <p:sp>
        <p:nvSpPr>
          <p:cNvPr id="8" name="Flèche : droite 7">
            <a:extLst>
              <a:ext uri="{FF2B5EF4-FFF2-40B4-BE49-F238E27FC236}">
                <a16:creationId xmlns:a16="http://schemas.microsoft.com/office/drawing/2014/main" id="{8FD1F996-028A-4A84-BC3E-C22857B4F7EF}"/>
              </a:ext>
            </a:extLst>
          </p:cNvPr>
          <p:cNvSpPr/>
          <p:nvPr/>
        </p:nvSpPr>
        <p:spPr>
          <a:xfrm>
            <a:off x="3641678" y="1018734"/>
            <a:ext cx="687237" cy="393948"/>
          </a:xfrm>
          <a:prstGeom prst="rightArrow">
            <a:avLst/>
          </a:prstGeom>
          <a:solidFill>
            <a:schemeClr val="bg1"/>
          </a:solidFill>
          <a:ln>
            <a:solidFill>
              <a:srgbClr val="823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BE" sz="1350">
              <a:solidFill>
                <a:prstClr val="white"/>
              </a:solidFill>
              <a:latin typeface="Calibri" panose="020F0502020204030204"/>
            </a:endParaRPr>
          </a:p>
        </p:txBody>
      </p:sp>
      <p:sp>
        <p:nvSpPr>
          <p:cNvPr id="9" name="Flèche : droite 8">
            <a:extLst>
              <a:ext uri="{FF2B5EF4-FFF2-40B4-BE49-F238E27FC236}">
                <a16:creationId xmlns:a16="http://schemas.microsoft.com/office/drawing/2014/main" id="{2094BF01-AA07-4055-9C28-27CCE876D2CD}"/>
              </a:ext>
            </a:extLst>
          </p:cNvPr>
          <p:cNvSpPr/>
          <p:nvPr/>
        </p:nvSpPr>
        <p:spPr>
          <a:xfrm>
            <a:off x="3618236" y="3655691"/>
            <a:ext cx="687237" cy="393948"/>
          </a:xfrm>
          <a:prstGeom prst="rightArrow">
            <a:avLst/>
          </a:prstGeom>
          <a:solidFill>
            <a:schemeClr val="bg1"/>
          </a:solidFill>
          <a:ln>
            <a:solidFill>
              <a:srgbClr val="823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BE" sz="1350">
              <a:solidFill>
                <a:prstClr val="white"/>
              </a:solidFill>
              <a:latin typeface="Calibri" panose="020F0502020204030204"/>
            </a:endParaRPr>
          </a:p>
        </p:txBody>
      </p:sp>
      <p:sp>
        <p:nvSpPr>
          <p:cNvPr id="13" name="Rectangle 12">
            <a:extLst>
              <a:ext uri="{FF2B5EF4-FFF2-40B4-BE49-F238E27FC236}">
                <a16:creationId xmlns:a16="http://schemas.microsoft.com/office/drawing/2014/main" id="{E2CD7D55-9710-48E5-8F72-638C518154FB}"/>
              </a:ext>
            </a:extLst>
          </p:cNvPr>
          <p:cNvSpPr/>
          <p:nvPr/>
        </p:nvSpPr>
        <p:spPr>
          <a:xfrm>
            <a:off x="1446143" y="231085"/>
            <a:ext cx="2108145" cy="2005342"/>
          </a:xfrm>
          <a:prstGeom prst="rect">
            <a:avLst/>
          </a:prstGeom>
          <a:noFill/>
        </p:spPr>
        <p:txBody>
          <a:bodyPr spcFirstLastPara="1" wrap="none" lIns="68580" tIns="34290" rIns="68580" bIns="34290" numCol="1">
            <a:prstTxWarp prst="textArchUp">
              <a:avLst/>
            </a:prstTxWarp>
            <a:spAutoFit/>
          </a:bodyPr>
          <a:lstStyle/>
          <a:p>
            <a:pPr algn="ctr" defTabSz="685800">
              <a:defRPr/>
            </a:pPr>
            <a:r>
              <a:rPr lang="fr-FR" sz="2400" dirty="0">
                <a:ln w="0"/>
                <a:solidFill>
                  <a:srgbClr val="823E91"/>
                </a:solidFill>
                <a:effectLst>
                  <a:outerShdw blurRad="38100" dist="19050" dir="2700000" algn="tl" rotWithShape="0">
                    <a:prstClr val="black">
                      <a:alpha val="40000"/>
                    </a:prstClr>
                  </a:outerShdw>
                </a:effectLst>
                <a:latin typeface="Calibri" panose="020F0502020204030204"/>
              </a:rPr>
              <a:t>Le candidat rénovateur</a:t>
            </a:r>
          </a:p>
        </p:txBody>
      </p:sp>
      <p:sp>
        <p:nvSpPr>
          <p:cNvPr id="14" name="Rectangle 13">
            <a:extLst>
              <a:ext uri="{FF2B5EF4-FFF2-40B4-BE49-F238E27FC236}">
                <a16:creationId xmlns:a16="http://schemas.microsoft.com/office/drawing/2014/main" id="{30CAEB59-2B0D-4090-A569-78DF4A25F1D9}"/>
              </a:ext>
            </a:extLst>
          </p:cNvPr>
          <p:cNvSpPr/>
          <p:nvPr/>
        </p:nvSpPr>
        <p:spPr>
          <a:xfrm>
            <a:off x="1452125" y="2683209"/>
            <a:ext cx="2108145" cy="2005342"/>
          </a:xfrm>
          <a:prstGeom prst="rect">
            <a:avLst/>
          </a:prstGeom>
          <a:noFill/>
        </p:spPr>
        <p:txBody>
          <a:bodyPr spcFirstLastPara="1" wrap="none" lIns="68580" tIns="34290" rIns="68580" bIns="34290" numCol="1">
            <a:prstTxWarp prst="textArchUp">
              <a:avLst/>
            </a:prstTxWarp>
            <a:spAutoFit/>
          </a:bodyPr>
          <a:lstStyle/>
          <a:p>
            <a:pPr algn="ctr" defTabSz="685800">
              <a:defRPr/>
            </a:pPr>
            <a:r>
              <a:rPr lang="fr-FR" sz="2400" dirty="0">
                <a:ln w="0"/>
                <a:solidFill>
                  <a:srgbClr val="823E91"/>
                </a:solidFill>
                <a:effectLst>
                  <a:outerShdw blurRad="38100" dist="19050" dir="2700000" algn="tl" rotWithShape="0">
                    <a:prstClr val="black">
                      <a:alpha val="40000"/>
                    </a:prstClr>
                  </a:outerShdw>
                </a:effectLst>
                <a:latin typeface="Calibri" panose="020F0502020204030204"/>
              </a:rPr>
              <a:t>Le candidat rénovateur</a:t>
            </a:r>
          </a:p>
        </p:txBody>
      </p:sp>
      <p:sp>
        <p:nvSpPr>
          <p:cNvPr id="15" name="Ellipse 14">
            <a:extLst>
              <a:ext uri="{FF2B5EF4-FFF2-40B4-BE49-F238E27FC236}">
                <a16:creationId xmlns:a16="http://schemas.microsoft.com/office/drawing/2014/main" id="{5CD370E9-2438-4EA1-BD8F-28AF6A6A6589}"/>
              </a:ext>
            </a:extLst>
          </p:cNvPr>
          <p:cNvSpPr/>
          <p:nvPr/>
        </p:nvSpPr>
        <p:spPr>
          <a:xfrm>
            <a:off x="7116418" y="2783319"/>
            <a:ext cx="1860515" cy="1805123"/>
          </a:xfrm>
          <a:prstGeom prst="ellipse">
            <a:avLst/>
          </a:prstGeom>
          <a:blipFill dpi="0" rotWithShape="1">
            <a:blip r:embed="rId3"/>
            <a:srcRect/>
            <a:tile tx="196850" ty="-22860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bIns="0" rtlCol="0" anchor="b" anchorCtr="0"/>
          <a:lstStyle/>
          <a:p>
            <a:pPr algn="ctr" defTabSz="685800">
              <a:defRPr/>
            </a:pPr>
            <a:endParaRPr lang="fr-BE" sz="1050" dirty="0">
              <a:solidFill>
                <a:prstClr val="white"/>
              </a:solidFill>
              <a:latin typeface="Calibri" panose="020F0502020204030204"/>
            </a:endParaRPr>
          </a:p>
        </p:txBody>
      </p:sp>
      <p:sp>
        <p:nvSpPr>
          <p:cNvPr id="16" name="Flèche : droite 15">
            <a:extLst>
              <a:ext uri="{FF2B5EF4-FFF2-40B4-BE49-F238E27FC236}">
                <a16:creationId xmlns:a16="http://schemas.microsoft.com/office/drawing/2014/main" id="{36B91E1D-B062-495C-8707-91CFE4E1344B}"/>
              </a:ext>
            </a:extLst>
          </p:cNvPr>
          <p:cNvSpPr/>
          <p:nvPr/>
        </p:nvSpPr>
        <p:spPr>
          <a:xfrm>
            <a:off x="6369773" y="3685878"/>
            <a:ext cx="687237" cy="393948"/>
          </a:xfrm>
          <a:prstGeom prst="rightArrow">
            <a:avLst/>
          </a:prstGeom>
          <a:solidFill>
            <a:schemeClr val="bg1"/>
          </a:solidFill>
          <a:ln>
            <a:solidFill>
              <a:srgbClr val="823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BE" sz="1350">
              <a:solidFill>
                <a:prstClr val="white"/>
              </a:solidFill>
              <a:latin typeface="Calibri" panose="020F0502020204030204"/>
            </a:endParaRPr>
          </a:p>
        </p:txBody>
      </p:sp>
      <p:sp>
        <p:nvSpPr>
          <p:cNvPr id="17" name="Ellipse 16">
            <a:extLst>
              <a:ext uri="{FF2B5EF4-FFF2-40B4-BE49-F238E27FC236}">
                <a16:creationId xmlns:a16="http://schemas.microsoft.com/office/drawing/2014/main" id="{0161B5EE-1D12-471B-ACF7-124E0C0809CE}"/>
              </a:ext>
            </a:extLst>
          </p:cNvPr>
          <p:cNvSpPr/>
          <p:nvPr/>
        </p:nvSpPr>
        <p:spPr>
          <a:xfrm>
            <a:off x="4456328" y="2783318"/>
            <a:ext cx="1860515" cy="1805124"/>
          </a:xfrm>
          <a:prstGeom prst="ellipse">
            <a:avLst/>
          </a:prstGeom>
          <a:blipFill>
            <a:blip r:embed="rId4">
              <a:extLst>
                <a:ext uri="{96DAC541-7B7A-43D3-8B79-37D633B846F1}">
                  <asvg:svgBlip xmlns:asvg="http://schemas.microsoft.com/office/drawing/2016/SVG/main" r:embed="rId5"/>
                </a:ext>
              </a:extLst>
            </a:blip>
            <a:stretch>
              <a:fillRect/>
            </a:stretch>
          </a:blipFill>
          <a:ln>
            <a:solidFill>
              <a:schemeClr val="accent1">
                <a:shade val="50000"/>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nchorCtr="0"/>
          <a:lstStyle/>
          <a:p>
            <a:pPr algn="ctr" defTabSz="685800">
              <a:defRPr/>
            </a:pPr>
            <a:endParaRPr lang="fr-BE" sz="1050"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E6CA8D20-5B52-4E02-92D0-EB489998D0D7}"/>
              </a:ext>
            </a:extLst>
          </p:cNvPr>
          <p:cNvSpPr/>
          <p:nvPr/>
        </p:nvSpPr>
        <p:spPr>
          <a:xfrm>
            <a:off x="4328915" y="2683208"/>
            <a:ext cx="2108145" cy="2005342"/>
          </a:xfrm>
          <a:prstGeom prst="rect">
            <a:avLst/>
          </a:prstGeom>
          <a:noFill/>
        </p:spPr>
        <p:txBody>
          <a:bodyPr spcFirstLastPara="1" wrap="none" lIns="68580" tIns="34290" rIns="68580" bIns="34290" numCol="1">
            <a:prstTxWarp prst="textArchUp">
              <a:avLst/>
            </a:prstTxWarp>
            <a:spAutoFit/>
          </a:bodyPr>
          <a:lstStyle/>
          <a:p>
            <a:pPr algn="ctr" defTabSz="685800">
              <a:defRPr/>
            </a:pPr>
            <a:r>
              <a:rPr lang="fr-FR" sz="2400" dirty="0">
                <a:ln w="0"/>
                <a:solidFill>
                  <a:srgbClr val="823E91"/>
                </a:solidFill>
                <a:effectLst>
                  <a:outerShdw blurRad="38100" dist="19050" dir="2700000" algn="tl" rotWithShape="0">
                    <a:prstClr val="black">
                      <a:alpha val="40000"/>
                    </a:prstClr>
                  </a:outerShdw>
                </a:effectLst>
                <a:latin typeface="Calibri" panose="020F0502020204030204"/>
              </a:rPr>
              <a:t>Interlocuteur privilégié PLRE</a:t>
            </a:r>
          </a:p>
        </p:txBody>
      </p:sp>
      <p:sp>
        <p:nvSpPr>
          <p:cNvPr id="19" name="Ellipse 18">
            <a:extLst>
              <a:ext uri="{FF2B5EF4-FFF2-40B4-BE49-F238E27FC236}">
                <a16:creationId xmlns:a16="http://schemas.microsoft.com/office/drawing/2014/main" id="{233D1BE3-20F0-4F7D-8CE8-50C7F98A2FA8}"/>
              </a:ext>
            </a:extLst>
          </p:cNvPr>
          <p:cNvSpPr/>
          <p:nvPr/>
        </p:nvSpPr>
        <p:spPr>
          <a:xfrm>
            <a:off x="4829568" y="47320"/>
            <a:ext cx="1080456" cy="1048289"/>
          </a:xfrm>
          <a:prstGeom prst="ellipse">
            <a:avLst/>
          </a:prstGeom>
          <a:blipFill dpi="0" rotWithShape="1">
            <a:blip r:embed="rId6" cstate="email">
              <a:extLst>
                <a:ext uri="{28A0092B-C50C-407E-A947-70E740481C1C}">
                  <a14:useLocalDpi xmlns:a14="http://schemas.microsoft.com/office/drawing/2010/main"/>
                </a:ext>
              </a:extLst>
            </a:blip>
            <a:srcRect/>
            <a:tile tx="-387350" ty="-552450" sx="37000" sy="37000" flip="none" algn="tl"/>
          </a:blipFill>
        </p:spPr>
        <p:style>
          <a:lnRef idx="2">
            <a:schemeClr val="accent1">
              <a:shade val="50000"/>
            </a:schemeClr>
          </a:lnRef>
          <a:fillRef idx="1">
            <a:schemeClr val="accent1"/>
          </a:fillRef>
          <a:effectRef idx="0">
            <a:schemeClr val="accent1"/>
          </a:effectRef>
          <a:fontRef idx="minor">
            <a:schemeClr val="lt1"/>
          </a:fontRef>
        </p:style>
        <p:txBody>
          <a:bodyPr bIns="0" rtlCol="0" anchor="ctr" anchorCtr="0"/>
          <a:lstStyle/>
          <a:p>
            <a:pPr algn="ctr" defTabSz="685800">
              <a:defRPr/>
            </a:pPr>
            <a:r>
              <a:rPr lang="fr-BE" sz="1350" dirty="0">
                <a:solidFill>
                  <a:prstClr val="black"/>
                </a:solidFill>
                <a:latin typeface="Calibri" panose="020F0502020204030204"/>
              </a:rPr>
              <a:t>Guichet énergie</a:t>
            </a:r>
          </a:p>
        </p:txBody>
      </p:sp>
      <p:sp>
        <p:nvSpPr>
          <p:cNvPr id="21" name="Ellipse 20">
            <a:extLst>
              <a:ext uri="{FF2B5EF4-FFF2-40B4-BE49-F238E27FC236}">
                <a16:creationId xmlns:a16="http://schemas.microsoft.com/office/drawing/2014/main" id="{C2E3046C-7173-4C17-B96F-F0BE3CEC93E2}"/>
              </a:ext>
            </a:extLst>
          </p:cNvPr>
          <p:cNvSpPr/>
          <p:nvPr/>
        </p:nvSpPr>
        <p:spPr>
          <a:xfrm>
            <a:off x="4611776" y="1109075"/>
            <a:ext cx="1080456" cy="1048289"/>
          </a:xfrm>
          <a:prstGeom prst="ellipse">
            <a:avLst/>
          </a:prstGeom>
          <a:solidFill>
            <a:srgbClr val="8F5796">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bIns="0" rtlCol="0" anchor="ctr" anchorCtr="0"/>
          <a:lstStyle/>
          <a:p>
            <a:pPr algn="ctr" defTabSz="685800">
              <a:defRPr/>
            </a:pPr>
            <a:r>
              <a:rPr lang="fr-BE" sz="1050" dirty="0">
                <a:solidFill>
                  <a:prstClr val="white"/>
                </a:solidFill>
                <a:latin typeface="Calibri" panose="020F0502020204030204"/>
              </a:rPr>
              <a:t>Éventuellement accès aux entreprises partenaires</a:t>
            </a:r>
          </a:p>
        </p:txBody>
      </p:sp>
      <p:sp>
        <p:nvSpPr>
          <p:cNvPr id="22" name="Ellipse 21">
            <a:extLst>
              <a:ext uri="{FF2B5EF4-FFF2-40B4-BE49-F238E27FC236}">
                <a16:creationId xmlns:a16="http://schemas.microsoft.com/office/drawing/2014/main" id="{A5ECFDC8-F16E-4D0F-BF71-E08BAAACD2D1}"/>
              </a:ext>
            </a:extLst>
          </p:cNvPr>
          <p:cNvSpPr/>
          <p:nvPr/>
        </p:nvSpPr>
        <p:spPr>
          <a:xfrm>
            <a:off x="5692232" y="827211"/>
            <a:ext cx="1080456" cy="1048289"/>
          </a:xfrm>
          <a:prstGeom prst="ellipse">
            <a:avLst/>
          </a:prstGeom>
          <a:solidFill>
            <a:srgbClr val="8F5796">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bIns="0" rtlCol="0" anchor="ctr" anchorCtr="0"/>
          <a:lstStyle/>
          <a:p>
            <a:pPr algn="ctr" defTabSz="685800">
              <a:defRPr/>
            </a:pPr>
            <a:r>
              <a:rPr lang="fr-BE" sz="1050" dirty="0">
                <a:solidFill>
                  <a:prstClr val="white"/>
                </a:solidFill>
                <a:latin typeface="Calibri" panose="020F0502020204030204"/>
              </a:rPr>
              <a:t>Sensibiliser à l’ Audit Logement</a:t>
            </a:r>
          </a:p>
        </p:txBody>
      </p:sp>
    </p:spTree>
    <p:extLst>
      <p:ext uri="{BB962C8B-B14F-4D97-AF65-F5344CB8AC3E}">
        <p14:creationId xmlns:p14="http://schemas.microsoft.com/office/powerpoint/2010/main" val="329249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500"/>
                                  </p:stCondLst>
                                  <p:childTnLst>
                                    <p:set>
                                      <p:cBhvr>
                                        <p:cTn id="23" dur="1" fill="hold">
                                          <p:stCondLst>
                                            <p:cond delay="0"/>
                                          </p:stCondLst>
                                        </p:cTn>
                                        <p:tgtEl>
                                          <p:spTgt spid="21"/>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grpId="0" nodeType="afterEffect">
                                  <p:stCondLst>
                                    <p:cond delay="50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p:stCondLst>
                              <p:cond delay="1000"/>
                            </p:stCondLst>
                            <p:childTnLst>
                              <p:par>
                                <p:cTn id="28" presetID="1" presetClass="entr" presetSubtype="0" fill="hold" grpId="0" nodeType="afterEffect">
                                  <p:stCondLst>
                                    <p:cond delay="50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3" grpId="0"/>
      <p:bldP spid="14" grpId="0"/>
      <p:bldP spid="15" grpId="0" animBg="1"/>
      <p:bldP spid="16" grpId="0" animBg="1"/>
      <p:bldP spid="17" grpId="0" animBg="1"/>
      <p:bldP spid="18" grpId="0"/>
      <p:bldP spid="19" grpId="0" animBg="1"/>
      <p:bldP spid="21" grpId="0" animBg="1"/>
      <p:bldP spid="2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E45C4D4-8D7D-C6A8-B241-48AF3AC1BC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Flèche : droite 7">
            <a:extLst>
              <a:ext uri="{FF2B5EF4-FFF2-40B4-BE49-F238E27FC236}">
                <a16:creationId xmlns:a16="http://schemas.microsoft.com/office/drawing/2014/main" id="{8FD1F996-028A-4A84-BC3E-C22857B4F7EF}"/>
              </a:ext>
            </a:extLst>
          </p:cNvPr>
          <p:cNvSpPr/>
          <p:nvPr/>
        </p:nvSpPr>
        <p:spPr>
          <a:xfrm>
            <a:off x="3270048" y="1116743"/>
            <a:ext cx="468667" cy="268656"/>
          </a:xfrm>
          <a:prstGeom prst="rightArrow">
            <a:avLst/>
          </a:prstGeom>
          <a:solidFill>
            <a:schemeClr val="bg1"/>
          </a:solidFill>
          <a:ln>
            <a:solidFill>
              <a:srgbClr val="823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BE" sz="1350">
              <a:solidFill>
                <a:prstClr val="white"/>
              </a:solidFill>
              <a:latin typeface="Calibri" panose="020F0502020204030204"/>
            </a:endParaRPr>
          </a:p>
        </p:txBody>
      </p:sp>
      <p:sp>
        <p:nvSpPr>
          <p:cNvPr id="9" name="Flèche : droite 8">
            <a:extLst>
              <a:ext uri="{FF2B5EF4-FFF2-40B4-BE49-F238E27FC236}">
                <a16:creationId xmlns:a16="http://schemas.microsoft.com/office/drawing/2014/main" id="{2094BF01-AA07-4055-9C28-27CCE876D2CD}"/>
              </a:ext>
            </a:extLst>
          </p:cNvPr>
          <p:cNvSpPr/>
          <p:nvPr/>
        </p:nvSpPr>
        <p:spPr>
          <a:xfrm rot="8015274">
            <a:off x="1437471" y="2001236"/>
            <a:ext cx="437902" cy="251021"/>
          </a:xfrm>
          <a:prstGeom prst="rightArrow">
            <a:avLst/>
          </a:prstGeom>
          <a:solidFill>
            <a:schemeClr val="bg1"/>
          </a:solidFill>
          <a:ln>
            <a:solidFill>
              <a:srgbClr val="823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BE" sz="1350">
              <a:solidFill>
                <a:prstClr val="white"/>
              </a:solidFill>
              <a:latin typeface="Calibri" panose="020F0502020204030204"/>
            </a:endParaRPr>
          </a:p>
        </p:txBody>
      </p:sp>
      <p:sp>
        <p:nvSpPr>
          <p:cNvPr id="15" name="Ellipse 14">
            <a:extLst>
              <a:ext uri="{FF2B5EF4-FFF2-40B4-BE49-F238E27FC236}">
                <a16:creationId xmlns:a16="http://schemas.microsoft.com/office/drawing/2014/main" id="{5CD370E9-2438-4EA1-BD8F-28AF6A6A6589}"/>
              </a:ext>
            </a:extLst>
          </p:cNvPr>
          <p:cNvSpPr/>
          <p:nvPr/>
        </p:nvSpPr>
        <p:spPr>
          <a:xfrm>
            <a:off x="1386975" y="295648"/>
            <a:ext cx="1860515" cy="1805123"/>
          </a:xfrm>
          <a:prstGeom prst="ellipse">
            <a:avLst/>
          </a:prstGeom>
          <a:blipFill dpi="0" rotWithShape="1">
            <a:blip r:embed="rId3"/>
            <a:srcRect/>
            <a:tile tx="196850" ty="-22860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bIns="0" rtlCol="0" anchor="b" anchorCtr="0"/>
          <a:lstStyle/>
          <a:p>
            <a:pPr algn="ctr" defTabSz="685800">
              <a:defRPr/>
            </a:pPr>
            <a:endParaRPr lang="fr-BE" sz="1050" dirty="0">
              <a:solidFill>
                <a:prstClr val="white"/>
              </a:solidFill>
              <a:latin typeface="Calibri" panose="020F0502020204030204"/>
            </a:endParaRPr>
          </a:p>
        </p:txBody>
      </p:sp>
      <p:sp>
        <p:nvSpPr>
          <p:cNvPr id="17" name="Ellipse 16">
            <a:extLst>
              <a:ext uri="{FF2B5EF4-FFF2-40B4-BE49-F238E27FC236}">
                <a16:creationId xmlns:a16="http://schemas.microsoft.com/office/drawing/2014/main" id="{0161B5EE-1D12-471B-ACF7-124E0C0809CE}"/>
              </a:ext>
            </a:extLst>
          </p:cNvPr>
          <p:cNvSpPr/>
          <p:nvPr/>
        </p:nvSpPr>
        <p:spPr>
          <a:xfrm>
            <a:off x="35764" y="2120482"/>
            <a:ext cx="1860515" cy="1805124"/>
          </a:xfrm>
          <a:prstGeom prst="ellipse">
            <a:avLst/>
          </a:prstGeom>
          <a:blipFill dpi="0" rotWithShape="1">
            <a:blip r:embed="rId4" cstate="email">
              <a:extLst>
                <a:ext uri="{28A0092B-C50C-407E-A947-70E740481C1C}">
                  <a14:useLocalDpi xmlns:a14="http://schemas.microsoft.com/office/drawing/2010/main"/>
                </a:ext>
              </a:extLst>
            </a:blip>
            <a:srcRect/>
            <a:tile tx="-1574800" ty="165100" sx="83000" sy="100000" flip="none" algn="tl"/>
          </a:blipFill>
          <a:ln>
            <a:solidFill>
              <a:schemeClr val="accent1">
                <a:shade val="50000"/>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nchorCtr="0"/>
          <a:lstStyle/>
          <a:p>
            <a:pPr algn="ctr" defTabSz="685800">
              <a:defRPr/>
            </a:pPr>
            <a:endParaRPr lang="fr-BE" sz="1050" dirty="0">
              <a:solidFill>
                <a:prstClr val="white"/>
              </a:solidFill>
              <a:latin typeface="Calibri" panose="020F0502020204030204"/>
            </a:endParaRPr>
          </a:p>
        </p:txBody>
      </p:sp>
      <p:sp>
        <p:nvSpPr>
          <p:cNvPr id="2" name="ZoneTexte 1">
            <a:extLst>
              <a:ext uri="{FF2B5EF4-FFF2-40B4-BE49-F238E27FC236}">
                <a16:creationId xmlns:a16="http://schemas.microsoft.com/office/drawing/2014/main" id="{A4405BFF-3E71-4154-9032-832E4F6906C8}"/>
              </a:ext>
            </a:extLst>
          </p:cNvPr>
          <p:cNvSpPr txBox="1"/>
          <p:nvPr/>
        </p:nvSpPr>
        <p:spPr>
          <a:xfrm>
            <a:off x="5557" y="1698582"/>
            <a:ext cx="1522584" cy="415498"/>
          </a:xfrm>
          <a:prstGeom prst="rect">
            <a:avLst/>
          </a:prstGeom>
          <a:noFill/>
        </p:spPr>
        <p:txBody>
          <a:bodyPr wrap="square" rtlCol="0">
            <a:spAutoFit/>
          </a:bodyPr>
          <a:lstStyle/>
          <a:p>
            <a:pPr algn="r" defTabSz="685800">
              <a:defRPr/>
            </a:pPr>
            <a:r>
              <a:rPr lang="fr-BE" sz="1050" dirty="0">
                <a:solidFill>
                  <a:prstClr val="black"/>
                </a:solidFill>
                <a:latin typeface="Calibri" panose="020F0502020204030204"/>
              </a:rPr>
              <a:t>Systématiquement à privilégier</a:t>
            </a:r>
          </a:p>
        </p:txBody>
      </p:sp>
      <p:sp>
        <p:nvSpPr>
          <p:cNvPr id="19" name="ZoneTexte 18">
            <a:extLst>
              <a:ext uri="{FF2B5EF4-FFF2-40B4-BE49-F238E27FC236}">
                <a16:creationId xmlns:a16="http://schemas.microsoft.com/office/drawing/2014/main" id="{DB96C5FC-5535-4575-94D1-2D2797528278}"/>
              </a:ext>
            </a:extLst>
          </p:cNvPr>
          <p:cNvSpPr txBox="1"/>
          <p:nvPr/>
        </p:nvSpPr>
        <p:spPr>
          <a:xfrm>
            <a:off x="3131043" y="-49325"/>
            <a:ext cx="2884616" cy="900246"/>
          </a:xfrm>
          <a:prstGeom prst="rect">
            <a:avLst/>
          </a:prstGeom>
          <a:noFill/>
        </p:spPr>
        <p:txBody>
          <a:bodyPr wrap="square" rtlCol="0">
            <a:spAutoFit/>
          </a:bodyPr>
          <a:lstStyle/>
          <a:p>
            <a:pPr defTabSz="685800">
              <a:defRPr/>
            </a:pPr>
            <a:r>
              <a:rPr lang="fr-BE" sz="1050" dirty="0">
                <a:solidFill>
                  <a:prstClr val="black"/>
                </a:solidFill>
                <a:latin typeface="Calibri" panose="020F0502020204030204"/>
              </a:rPr>
              <a:t>Exceptionnellement:</a:t>
            </a:r>
          </a:p>
          <a:p>
            <a:pPr defTabSz="685800">
              <a:defRPr/>
            </a:pPr>
            <a:r>
              <a:rPr lang="fr-BE" sz="1050" dirty="0">
                <a:solidFill>
                  <a:prstClr val="black"/>
                </a:solidFill>
                <a:latin typeface="Calibri" panose="020F0502020204030204"/>
              </a:rPr>
              <a:t>-Si urgence technique, ou démarche financière impossible pour MEBAR</a:t>
            </a:r>
          </a:p>
          <a:p>
            <a:pPr defTabSz="685800">
              <a:defRPr/>
            </a:pPr>
            <a:r>
              <a:rPr lang="fr-BE" sz="1050" dirty="0">
                <a:solidFill>
                  <a:prstClr val="black"/>
                </a:solidFill>
                <a:latin typeface="Calibri" panose="020F0502020204030204"/>
              </a:rPr>
              <a:t>-Pour des travaux repris dans les primes « simplifiées » </a:t>
            </a:r>
          </a:p>
        </p:txBody>
      </p:sp>
      <p:sp>
        <p:nvSpPr>
          <p:cNvPr id="20" name="Ellipse 19">
            <a:extLst>
              <a:ext uri="{FF2B5EF4-FFF2-40B4-BE49-F238E27FC236}">
                <a16:creationId xmlns:a16="http://schemas.microsoft.com/office/drawing/2014/main" id="{4E4EEB71-63BC-44E0-916A-5B4B53C10967}"/>
              </a:ext>
            </a:extLst>
          </p:cNvPr>
          <p:cNvSpPr/>
          <p:nvPr/>
        </p:nvSpPr>
        <p:spPr>
          <a:xfrm>
            <a:off x="2324995" y="2566251"/>
            <a:ext cx="1505323" cy="1460506"/>
          </a:xfrm>
          <a:prstGeom prst="ellipse">
            <a:avLst/>
          </a:prstGeom>
          <a:solidFill>
            <a:srgbClr val="8F5796">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bIns="0" rtlCol="0" anchor="ctr" anchorCtr="0"/>
          <a:lstStyle/>
          <a:p>
            <a:pPr algn="ctr" defTabSz="685800">
              <a:defRPr/>
            </a:pPr>
            <a:r>
              <a:rPr lang="fr-BE" sz="1050" dirty="0">
                <a:solidFill>
                  <a:prstClr val="white"/>
                </a:solidFill>
                <a:latin typeface="Calibri" panose="020F0502020204030204"/>
              </a:rPr>
              <a:t>Accompagnement des travaux prescrits dans la feuille de route</a:t>
            </a:r>
          </a:p>
        </p:txBody>
      </p:sp>
      <p:sp>
        <p:nvSpPr>
          <p:cNvPr id="21" name="Ellipse 20">
            <a:extLst>
              <a:ext uri="{FF2B5EF4-FFF2-40B4-BE49-F238E27FC236}">
                <a16:creationId xmlns:a16="http://schemas.microsoft.com/office/drawing/2014/main" id="{87A282AA-9F64-4F61-A7F2-DC5C057A171B}"/>
              </a:ext>
            </a:extLst>
          </p:cNvPr>
          <p:cNvSpPr/>
          <p:nvPr/>
        </p:nvSpPr>
        <p:spPr>
          <a:xfrm>
            <a:off x="4234667" y="2485043"/>
            <a:ext cx="1406853" cy="1364968"/>
          </a:xfrm>
          <a:prstGeom prst="ellipse">
            <a:avLst/>
          </a:prstGeom>
          <a:solidFill>
            <a:srgbClr val="8F5796">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bIns="0" rtlCol="0" anchor="ctr" anchorCtr="0"/>
          <a:lstStyle/>
          <a:p>
            <a:pPr algn="ctr" defTabSz="685800">
              <a:defRPr/>
            </a:pPr>
            <a:r>
              <a:rPr lang="fr-BE" sz="1050" dirty="0">
                <a:solidFill>
                  <a:prstClr val="white"/>
                </a:solidFill>
                <a:latin typeface="Calibri" panose="020F0502020204030204"/>
              </a:rPr>
              <a:t>Accompagnement désintéressé dans l’identification des professionnels</a:t>
            </a:r>
          </a:p>
        </p:txBody>
      </p:sp>
      <p:sp>
        <p:nvSpPr>
          <p:cNvPr id="22" name="Ellipse 21">
            <a:extLst>
              <a:ext uri="{FF2B5EF4-FFF2-40B4-BE49-F238E27FC236}">
                <a16:creationId xmlns:a16="http://schemas.microsoft.com/office/drawing/2014/main" id="{BBF308C3-3CC0-406B-9B12-5116284B63A7}"/>
              </a:ext>
            </a:extLst>
          </p:cNvPr>
          <p:cNvSpPr/>
          <p:nvPr/>
        </p:nvSpPr>
        <p:spPr>
          <a:xfrm>
            <a:off x="5612653" y="3579802"/>
            <a:ext cx="1080456" cy="1048289"/>
          </a:xfrm>
          <a:prstGeom prst="ellipse">
            <a:avLst/>
          </a:prstGeom>
          <a:solidFill>
            <a:srgbClr val="8F5796">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bIns="0" rtlCol="0" anchor="ctr" anchorCtr="0"/>
          <a:lstStyle/>
          <a:p>
            <a:pPr algn="ctr" defTabSz="685800">
              <a:defRPr/>
            </a:pPr>
            <a:r>
              <a:rPr lang="fr-BE" sz="1050" dirty="0">
                <a:solidFill>
                  <a:prstClr val="white"/>
                </a:solidFill>
                <a:latin typeface="Calibri" panose="020F0502020204030204"/>
              </a:rPr>
              <a:t>Analyse des offres reçues</a:t>
            </a:r>
          </a:p>
        </p:txBody>
      </p:sp>
      <p:sp>
        <p:nvSpPr>
          <p:cNvPr id="23" name="Ellipse 22">
            <a:extLst>
              <a:ext uri="{FF2B5EF4-FFF2-40B4-BE49-F238E27FC236}">
                <a16:creationId xmlns:a16="http://schemas.microsoft.com/office/drawing/2014/main" id="{1DB0B4B0-66D2-42E5-B9AC-ED65C8693E88}"/>
              </a:ext>
            </a:extLst>
          </p:cNvPr>
          <p:cNvSpPr/>
          <p:nvPr/>
        </p:nvSpPr>
        <p:spPr>
          <a:xfrm>
            <a:off x="6829051" y="3579802"/>
            <a:ext cx="1080456" cy="1048289"/>
          </a:xfrm>
          <a:prstGeom prst="ellipse">
            <a:avLst/>
          </a:prstGeom>
          <a:solidFill>
            <a:srgbClr val="8F5796">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bIns="0" rtlCol="0" anchor="ctr" anchorCtr="0"/>
          <a:lstStyle/>
          <a:p>
            <a:pPr algn="ctr" defTabSz="685800">
              <a:defRPr/>
            </a:pPr>
            <a:r>
              <a:rPr lang="fr-BE" sz="1050" dirty="0">
                <a:solidFill>
                  <a:prstClr val="white"/>
                </a:solidFill>
                <a:latin typeface="Calibri" panose="020F0502020204030204"/>
              </a:rPr>
              <a:t>Suivi des travaux (minimum module suivi de l’auditeur)</a:t>
            </a:r>
          </a:p>
        </p:txBody>
      </p:sp>
      <p:sp>
        <p:nvSpPr>
          <p:cNvPr id="24" name="Ellipse 23">
            <a:extLst>
              <a:ext uri="{FF2B5EF4-FFF2-40B4-BE49-F238E27FC236}">
                <a16:creationId xmlns:a16="http://schemas.microsoft.com/office/drawing/2014/main" id="{CD92A313-692E-4578-9F90-B8D9763910C1}"/>
              </a:ext>
            </a:extLst>
          </p:cNvPr>
          <p:cNvSpPr/>
          <p:nvPr/>
        </p:nvSpPr>
        <p:spPr>
          <a:xfrm>
            <a:off x="8010341" y="3598642"/>
            <a:ext cx="1112343" cy="1048289"/>
          </a:xfrm>
          <a:prstGeom prst="ellipse">
            <a:avLst/>
          </a:prstGeom>
          <a:solidFill>
            <a:srgbClr val="8F5796">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bIns="0" rtlCol="0" anchor="ctr" anchorCtr="0"/>
          <a:lstStyle/>
          <a:p>
            <a:pPr algn="ctr" defTabSz="685800">
              <a:defRPr/>
            </a:pPr>
            <a:r>
              <a:rPr lang="fr-BE" sz="1050" dirty="0">
                <a:solidFill>
                  <a:prstClr val="white"/>
                </a:solidFill>
                <a:latin typeface="Calibri" panose="020F0502020204030204"/>
              </a:rPr>
              <a:t>Aide à l’obtention des primes</a:t>
            </a:r>
          </a:p>
        </p:txBody>
      </p:sp>
      <p:sp>
        <p:nvSpPr>
          <p:cNvPr id="25" name="Ellipse 24">
            <a:extLst>
              <a:ext uri="{FF2B5EF4-FFF2-40B4-BE49-F238E27FC236}">
                <a16:creationId xmlns:a16="http://schemas.microsoft.com/office/drawing/2014/main" id="{3035152E-A831-4A06-9572-7F8882CD3223}"/>
              </a:ext>
            </a:extLst>
          </p:cNvPr>
          <p:cNvSpPr/>
          <p:nvPr/>
        </p:nvSpPr>
        <p:spPr>
          <a:xfrm>
            <a:off x="7995893" y="2406461"/>
            <a:ext cx="1112343" cy="1048289"/>
          </a:xfrm>
          <a:prstGeom prst="ellipse">
            <a:avLst/>
          </a:prstGeom>
          <a:solidFill>
            <a:srgbClr val="8F5796">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bIns="0" rtlCol="0" anchor="ctr" anchorCtr="0"/>
          <a:lstStyle/>
          <a:p>
            <a:pPr algn="ctr" defTabSz="685800">
              <a:defRPr/>
            </a:pPr>
            <a:r>
              <a:rPr lang="fr-BE" sz="1050" dirty="0">
                <a:solidFill>
                  <a:prstClr val="white"/>
                </a:solidFill>
                <a:latin typeface="Calibri" panose="020F0502020204030204"/>
              </a:rPr>
              <a:t>Suivi après travaux/ monitoring…</a:t>
            </a:r>
          </a:p>
        </p:txBody>
      </p:sp>
      <p:sp>
        <p:nvSpPr>
          <p:cNvPr id="26" name="Ellipse 25">
            <a:extLst>
              <a:ext uri="{FF2B5EF4-FFF2-40B4-BE49-F238E27FC236}">
                <a16:creationId xmlns:a16="http://schemas.microsoft.com/office/drawing/2014/main" id="{4F68472F-8BA5-4E2C-B4C2-9FA9A0FC0E12}"/>
              </a:ext>
            </a:extLst>
          </p:cNvPr>
          <p:cNvSpPr/>
          <p:nvPr/>
        </p:nvSpPr>
        <p:spPr>
          <a:xfrm>
            <a:off x="7886165" y="23693"/>
            <a:ext cx="1080456" cy="1048289"/>
          </a:xfrm>
          <a:prstGeom prst="ellipse">
            <a:avLst/>
          </a:prstGeom>
          <a:solidFill>
            <a:schemeClr val="accent3">
              <a:lumMod val="60000"/>
              <a:lumOff val="40000"/>
              <a:alpha val="7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bIns="0" rtlCol="0" anchor="ctr" anchorCtr="0"/>
          <a:lstStyle/>
          <a:p>
            <a:pPr algn="ctr" defTabSz="685800">
              <a:defRPr/>
            </a:pPr>
            <a:r>
              <a:rPr lang="fr-BE" sz="975" dirty="0">
                <a:solidFill>
                  <a:prstClr val="white"/>
                </a:solidFill>
                <a:latin typeface="Calibri" panose="020F0502020204030204"/>
              </a:rPr>
              <a:t>Collecte et dissémination de l’expérience</a:t>
            </a:r>
          </a:p>
        </p:txBody>
      </p:sp>
      <p:sp>
        <p:nvSpPr>
          <p:cNvPr id="27" name="Ellipse 26">
            <a:extLst>
              <a:ext uri="{FF2B5EF4-FFF2-40B4-BE49-F238E27FC236}">
                <a16:creationId xmlns:a16="http://schemas.microsoft.com/office/drawing/2014/main" id="{C4259A7B-F62B-40AB-A840-8EB44E9818AE}"/>
              </a:ext>
            </a:extLst>
          </p:cNvPr>
          <p:cNvSpPr/>
          <p:nvPr/>
        </p:nvSpPr>
        <p:spPr>
          <a:xfrm>
            <a:off x="3733214" y="663265"/>
            <a:ext cx="1507420" cy="1437506"/>
          </a:xfrm>
          <a:prstGeom prst="ellipse">
            <a:avLst/>
          </a:prstGeom>
          <a:solidFill>
            <a:srgbClr val="8F5796">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bIns="0" rtlCol="0" anchor="ctr" anchorCtr="0"/>
          <a:lstStyle/>
          <a:p>
            <a:pPr algn="ctr" defTabSz="685800">
              <a:defRPr/>
            </a:pPr>
            <a:r>
              <a:rPr lang="fr-BE" sz="1050" dirty="0">
                <a:solidFill>
                  <a:prstClr val="white"/>
                </a:solidFill>
                <a:latin typeface="Calibri" panose="020F0502020204030204"/>
              </a:rPr>
              <a:t>Accompagnement travaux sans audit. Réflexion globale tenant compte de l’objectif final &gt; Label A ( effet Lock-in )</a:t>
            </a:r>
          </a:p>
        </p:txBody>
      </p:sp>
      <p:sp>
        <p:nvSpPr>
          <p:cNvPr id="28" name="Flèche : droite 27">
            <a:extLst>
              <a:ext uri="{FF2B5EF4-FFF2-40B4-BE49-F238E27FC236}">
                <a16:creationId xmlns:a16="http://schemas.microsoft.com/office/drawing/2014/main" id="{08DC4038-738C-43DD-A3A2-385CC5029215}"/>
              </a:ext>
            </a:extLst>
          </p:cNvPr>
          <p:cNvSpPr/>
          <p:nvPr/>
        </p:nvSpPr>
        <p:spPr>
          <a:xfrm rot="21204595">
            <a:off x="3818726" y="3103732"/>
            <a:ext cx="437902" cy="251021"/>
          </a:xfrm>
          <a:prstGeom prst="rightArrow">
            <a:avLst/>
          </a:prstGeom>
          <a:solidFill>
            <a:schemeClr val="bg1"/>
          </a:solidFill>
          <a:ln>
            <a:solidFill>
              <a:srgbClr val="823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BE" sz="1350">
              <a:solidFill>
                <a:prstClr val="white"/>
              </a:solidFill>
              <a:latin typeface="Calibri" panose="020F0502020204030204"/>
            </a:endParaRPr>
          </a:p>
        </p:txBody>
      </p:sp>
      <p:sp>
        <p:nvSpPr>
          <p:cNvPr id="29" name="Flèche : droite 28">
            <a:extLst>
              <a:ext uri="{FF2B5EF4-FFF2-40B4-BE49-F238E27FC236}">
                <a16:creationId xmlns:a16="http://schemas.microsoft.com/office/drawing/2014/main" id="{05484851-EE0F-4DB1-B207-9D095833E645}"/>
              </a:ext>
            </a:extLst>
          </p:cNvPr>
          <p:cNvSpPr/>
          <p:nvPr/>
        </p:nvSpPr>
        <p:spPr>
          <a:xfrm>
            <a:off x="1890129" y="3042730"/>
            <a:ext cx="437902" cy="251021"/>
          </a:xfrm>
          <a:prstGeom prst="rightArrow">
            <a:avLst/>
          </a:prstGeom>
          <a:solidFill>
            <a:schemeClr val="bg1"/>
          </a:solidFill>
          <a:ln>
            <a:solidFill>
              <a:srgbClr val="823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BE" sz="1350">
              <a:solidFill>
                <a:prstClr val="white"/>
              </a:solidFill>
              <a:latin typeface="Calibri" panose="020F0502020204030204"/>
            </a:endParaRPr>
          </a:p>
        </p:txBody>
      </p:sp>
      <p:sp>
        <p:nvSpPr>
          <p:cNvPr id="30" name="Flèche : droite 29">
            <a:extLst>
              <a:ext uri="{FF2B5EF4-FFF2-40B4-BE49-F238E27FC236}">
                <a16:creationId xmlns:a16="http://schemas.microsoft.com/office/drawing/2014/main" id="{FBAFB3CE-B0DE-4373-9495-CBD467F18987}"/>
              </a:ext>
            </a:extLst>
          </p:cNvPr>
          <p:cNvSpPr/>
          <p:nvPr/>
        </p:nvSpPr>
        <p:spPr>
          <a:xfrm rot="4435345">
            <a:off x="4499521" y="2174252"/>
            <a:ext cx="437902" cy="251021"/>
          </a:xfrm>
          <a:prstGeom prst="rightArrow">
            <a:avLst/>
          </a:prstGeom>
          <a:solidFill>
            <a:schemeClr val="bg1"/>
          </a:solidFill>
          <a:ln>
            <a:solidFill>
              <a:srgbClr val="823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BE" sz="1350">
              <a:solidFill>
                <a:prstClr val="white"/>
              </a:solidFill>
              <a:latin typeface="Calibri" panose="020F0502020204030204"/>
            </a:endParaRPr>
          </a:p>
        </p:txBody>
      </p:sp>
      <p:sp>
        <p:nvSpPr>
          <p:cNvPr id="31" name="Flèche : droite 30">
            <a:extLst>
              <a:ext uri="{FF2B5EF4-FFF2-40B4-BE49-F238E27FC236}">
                <a16:creationId xmlns:a16="http://schemas.microsoft.com/office/drawing/2014/main" id="{930B9DE9-63AC-4995-8DA9-5781E600682E}"/>
              </a:ext>
            </a:extLst>
          </p:cNvPr>
          <p:cNvSpPr/>
          <p:nvPr/>
        </p:nvSpPr>
        <p:spPr>
          <a:xfrm>
            <a:off x="6592546" y="3978436"/>
            <a:ext cx="437902" cy="251021"/>
          </a:xfrm>
          <a:prstGeom prst="rightArrow">
            <a:avLst/>
          </a:prstGeom>
          <a:solidFill>
            <a:schemeClr val="bg1"/>
          </a:solidFill>
          <a:ln>
            <a:solidFill>
              <a:srgbClr val="823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BE" sz="1350">
              <a:solidFill>
                <a:prstClr val="white"/>
              </a:solidFill>
              <a:latin typeface="Calibri" panose="020F0502020204030204"/>
            </a:endParaRPr>
          </a:p>
        </p:txBody>
      </p:sp>
      <p:sp>
        <p:nvSpPr>
          <p:cNvPr id="32" name="Ellipse 31">
            <a:extLst>
              <a:ext uri="{FF2B5EF4-FFF2-40B4-BE49-F238E27FC236}">
                <a16:creationId xmlns:a16="http://schemas.microsoft.com/office/drawing/2014/main" id="{2A9003E4-50C1-4F3F-AB4D-B3F412F0787A}"/>
              </a:ext>
            </a:extLst>
          </p:cNvPr>
          <p:cNvSpPr/>
          <p:nvPr/>
        </p:nvSpPr>
        <p:spPr>
          <a:xfrm>
            <a:off x="6173416" y="2106709"/>
            <a:ext cx="1119148" cy="1048289"/>
          </a:xfrm>
          <a:prstGeom prst="ellipse">
            <a:avLst/>
          </a:prstGeom>
          <a:solidFill>
            <a:srgbClr val="8F5796">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bIns="0" rtlCol="0" anchor="ctr" anchorCtr="0"/>
          <a:lstStyle/>
          <a:p>
            <a:pPr algn="ctr" defTabSz="685800">
              <a:defRPr/>
            </a:pPr>
            <a:r>
              <a:rPr lang="fr-BE" sz="900" dirty="0">
                <a:solidFill>
                  <a:prstClr val="white"/>
                </a:solidFill>
                <a:latin typeface="Calibri" panose="020F0502020204030204"/>
              </a:rPr>
              <a:t>Solution de financement</a:t>
            </a:r>
          </a:p>
        </p:txBody>
      </p:sp>
      <p:sp>
        <p:nvSpPr>
          <p:cNvPr id="33" name="Flèche : droite 32">
            <a:extLst>
              <a:ext uri="{FF2B5EF4-FFF2-40B4-BE49-F238E27FC236}">
                <a16:creationId xmlns:a16="http://schemas.microsoft.com/office/drawing/2014/main" id="{A2CB9226-559B-4AD1-90A7-419DCA9C0BB5}"/>
              </a:ext>
            </a:extLst>
          </p:cNvPr>
          <p:cNvSpPr/>
          <p:nvPr/>
        </p:nvSpPr>
        <p:spPr>
          <a:xfrm>
            <a:off x="7760202" y="4005052"/>
            <a:ext cx="437902" cy="251021"/>
          </a:xfrm>
          <a:prstGeom prst="rightArrow">
            <a:avLst/>
          </a:prstGeom>
          <a:solidFill>
            <a:schemeClr val="bg1"/>
          </a:solidFill>
          <a:ln>
            <a:solidFill>
              <a:srgbClr val="823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BE" sz="1350">
              <a:solidFill>
                <a:prstClr val="white"/>
              </a:solidFill>
              <a:latin typeface="Calibri" panose="020F0502020204030204"/>
            </a:endParaRPr>
          </a:p>
        </p:txBody>
      </p:sp>
      <p:sp>
        <p:nvSpPr>
          <p:cNvPr id="34" name="Flèche : droite 33">
            <a:extLst>
              <a:ext uri="{FF2B5EF4-FFF2-40B4-BE49-F238E27FC236}">
                <a16:creationId xmlns:a16="http://schemas.microsoft.com/office/drawing/2014/main" id="{D02B66A1-A2D9-4DF4-900C-8E3071F95659}"/>
              </a:ext>
            </a:extLst>
          </p:cNvPr>
          <p:cNvSpPr/>
          <p:nvPr/>
        </p:nvSpPr>
        <p:spPr>
          <a:xfrm rot="16200000">
            <a:off x="8363505" y="3405610"/>
            <a:ext cx="437902" cy="251021"/>
          </a:xfrm>
          <a:prstGeom prst="rightArrow">
            <a:avLst/>
          </a:prstGeom>
          <a:solidFill>
            <a:schemeClr val="bg1"/>
          </a:solidFill>
          <a:ln>
            <a:solidFill>
              <a:schemeClr val="accent1">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BE" sz="1350">
              <a:solidFill>
                <a:prstClr val="white"/>
              </a:solidFill>
              <a:latin typeface="Calibri" panose="020F0502020204030204"/>
            </a:endParaRPr>
          </a:p>
        </p:txBody>
      </p:sp>
      <p:sp>
        <p:nvSpPr>
          <p:cNvPr id="35" name="Flèche : droite 34">
            <a:extLst>
              <a:ext uri="{FF2B5EF4-FFF2-40B4-BE49-F238E27FC236}">
                <a16:creationId xmlns:a16="http://schemas.microsoft.com/office/drawing/2014/main" id="{B8D21A16-48D3-47B7-95D5-385C1A875076}"/>
              </a:ext>
            </a:extLst>
          </p:cNvPr>
          <p:cNvSpPr/>
          <p:nvPr/>
        </p:nvSpPr>
        <p:spPr>
          <a:xfrm rot="2720142">
            <a:off x="5371536" y="3602514"/>
            <a:ext cx="437902" cy="251021"/>
          </a:xfrm>
          <a:prstGeom prst="rightArrow">
            <a:avLst/>
          </a:prstGeom>
          <a:solidFill>
            <a:schemeClr val="bg1"/>
          </a:solidFill>
          <a:ln>
            <a:solidFill>
              <a:srgbClr val="823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BE" sz="1350">
              <a:solidFill>
                <a:prstClr val="white"/>
              </a:solidFill>
              <a:latin typeface="Calibri" panose="020F0502020204030204"/>
            </a:endParaRPr>
          </a:p>
        </p:txBody>
      </p:sp>
      <p:sp>
        <p:nvSpPr>
          <p:cNvPr id="4" name="Flèche : double flèche horizontale 3">
            <a:extLst>
              <a:ext uri="{FF2B5EF4-FFF2-40B4-BE49-F238E27FC236}">
                <a16:creationId xmlns:a16="http://schemas.microsoft.com/office/drawing/2014/main" id="{850F894A-3735-44EF-91E4-895C7BE0B706}"/>
              </a:ext>
            </a:extLst>
          </p:cNvPr>
          <p:cNvSpPr/>
          <p:nvPr/>
        </p:nvSpPr>
        <p:spPr>
          <a:xfrm rot="6697794">
            <a:off x="6200064" y="3261490"/>
            <a:ext cx="512961" cy="246416"/>
          </a:xfrm>
          <a:prstGeom prst="leftRightArrow">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BE" sz="1350">
              <a:solidFill>
                <a:prstClr val="white"/>
              </a:solidFill>
              <a:latin typeface="Calibri" panose="020F0502020204030204"/>
            </a:endParaRPr>
          </a:p>
        </p:txBody>
      </p:sp>
      <p:sp>
        <p:nvSpPr>
          <p:cNvPr id="12" name="Arc 11">
            <a:extLst>
              <a:ext uri="{FF2B5EF4-FFF2-40B4-BE49-F238E27FC236}">
                <a16:creationId xmlns:a16="http://schemas.microsoft.com/office/drawing/2014/main" id="{2491192A-9714-491C-AAE8-C62B701F51E0}"/>
              </a:ext>
            </a:extLst>
          </p:cNvPr>
          <p:cNvSpPr/>
          <p:nvPr/>
        </p:nvSpPr>
        <p:spPr>
          <a:xfrm rot="21138924">
            <a:off x="4268449" y="760663"/>
            <a:ext cx="4214624" cy="2927882"/>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fr-BE" sz="1350">
              <a:solidFill>
                <a:prstClr val="black"/>
              </a:solidFill>
              <a:latin typeface="Calibri" panose="020F0502020204030204"/>
            </a:endParaRPr>
          </a:p>
        </p:txBody>
      </p:sp>
      <p:sp>
        <p:nvSpPr>
          <p:cNvPr id="43" name="Forme libre : forme 42">
            <a:extLst>
              <a:ext uri="{FF2B5EF4-FFF2-40B4-BE49-F238E27FC236}">
                <a16:creationId xmlns:a16="http://schemas.microsoft.com/office/drawing/2014/main" id="{6F6BCC93-9D2C-4F11-9E7C-621A59E5AA0E}"/>
              </a:ext>
            </a:extLst>
          </p:cNvPr>
          <p:cNvSpPr/>
          <p:nvPr/>
        </p:nvSpPr>
        <p:spPr>
          <a:xfrm>
            <a:off x="1851436" y="1391864"/>
            <a:ext cx="6626915" cy="1186424"/>
          </a:xfrm>
          <a:custGeom>
            <a:avLst/>
            <a:gdLst>
              <a:gd name="connsiteX0" fmla="*/ 8835887 w 8835887"/>
              <a:gd name="connsiteY0" fmla="*/ 1353299 h 1581899"/>
              <a:gd name="connsiteX1" fmla="*/ 7732643 w 8835887"/>
              <a:gd name="connsiteY1" fmla="*/ 1577 h 1581899"/>
              <a:gd name="connsiteX2" fmla="*/ 4373217 w 8835887"/>
              <a:gd name="connsiteY2" fmla="*/ 1084943 h 1581899"/>
              <a:gd name="connsiteX3" fmla="*/ 1083365 w 8835887"/>
              <a:gd name="connsiteY3" fmla="*/ 1253908 h 1581899"/>
              <a:gd name="connsiteX4" fmla="*/ 0 w 8835887"/>
              <a:gd name="connsiteY4" fmla="*/ 1581899 h 1581899"/>
              <a:gd name="connsiteX5" fmla="*/ 0 w 8835887"/>
              <a:gd name="connsiteY5" fmla="*/ 1581899 h 158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5887" h="1581899">
                <a:moveTo>
                  <a:pt x="8835887" y="1353299"/>
                </a:moveTo>
                <a:cubicBezTo>
                  <a:pt x="8656154" y="699801"/>
                  <a:pt x="8476421" y="46303"/>
                  <a:pt x="7732643" y="1577"/>
                </a:cubicBezTo>
                <a:cubicBezTo>
                  <a:pt x="6988865" y="-43149"/>
                  <a:pt x="5481430" y="876221"/>
                  <a:pt x="4373217" y="1084943"/>
                </a:cubicBezTo>
                <a:cubicBezTo>
                  <a:pt x="3265004" y="1293665"/>
                  <a:pt x="1812234" y="1171082"/>
                  <a:pt x="1083365" y="1253908"/>
                </a:cubicBezTo>
                <a:cubicBezTo>
                  <a:pt x="354496" y="1336734"/>
                  <a:pt x="0" y="1581899"/>
                  <a:pt x="0" y="1581899"/>
                </a:cubicBezTo>
                <a:lnTo>
                  <a:pt x="0" y="1581899"/>
                </a:ln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defTabSz="685800">
              <a:defRPr/>
            </a:pPr>
            <a:endParaRPr lang="fr-BE" sz="1350" dirty="0">
              <a:solidFill>
                <a:srgbClr val="ED7D31"/>
              </a:solidFill>
              <a:latin typeface="Calibri" panose="020F0502020204030204"/>
            </a:endParaRPr>
          </a:p>
          <a:p>
            <a:pPr algn="ctr" defTabSz="685800">
              <a:defRPr/>
            </a:pPr>
            <a:r>
              <a:rPr lang="fr-BE" sz="1350" dirty="0">
                <a:solidFill>
                  <a:srgbClr val="ED7D31"/>
                </a:solidFill>
                <a:latin typeface="Calibri" panose="020F0502020204030204"/>
              </a:rPr>
              <a:t> </a:t>
            </a:r>
          </a:p>
        </p:txBody>
      </p:sp>
      <p:sp>
        <p:nvSpPr>
          <p:cNvPr id="44" name="Flèche : gauche 43">
            <a:extLst>
              <a:ext uri="{FF2B5EF4-FFF2-40B4-BE49-F238E27FC236}">
                <a16:creationId xmlns:a16="http://schemas.microsoft.com/office/drawing/2014/main" id="{082A5C2E-FB35-4B31-BC84-F20E09D98E42}"/>
              </a:ext>
            </a:extLst>
          </p:cNvPr>
          <p:cNvSpPr/>
          <p:nvPr/>
        </p:nvSpPr>
        <p:spPr>
          <a:xfrm rot="19696375">
            <a:off x="1806468" y="2492588"/>
            <a:ext cx="131573" cy="162973"/>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defRPr/>
            </a:pPr>
            <a:endParaRPr lang="fr-BE" sz="1350">
              <a:solidFill>
                <a:prstClr val="white"/>
              </a:solidFill>
              <a:latin typeface="Calibri" panose="020F0502020204030204"/>
            </a:endParaRPr>
          </a:p>
        </p:txBody>
      </p:sp>
      <p:sp>
        <p:nvSpPr>
          <p:cNvPr id="45" name="Flèche : gauche 44">
            <a:extLst>
              <a:ext uri="{FF2B5EF4-FFF2-40B4-BE49-F238E27FC236}">
                <a16:creationId xmlns:a16="http://schemas.microsoft.com/office/drawing/2014/main" id="{F0E23674-6E3F-467F-B5F0-4B4AEE332FA1}"/>
              </a:ext>
            </a:extLst>
          </p:cNvPr>
          <p:cNvSpPr/>
          <p:nvPr/>
        </p:nvSpPr>
        <p:spPr>
          <a:xfrm rot="20674489">
            <a:off x="5149558" y="2107515"/>
            <a:ext cx="131573" cy="162973"/>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defRPr/>
            </a:pPr>
            <a:endParaRPr lang="fr-BE" sz="1350">
              <a:solidFill>
                <a:prstClr val="white"/>
              </a:solidFill>
              <a:latin typeface="Calibri" panose="020F0502020204030204"/>
            </a:endParaRPr>
          </a:p>
        </p:txBody>
      </p:sp>
      <p:sp>
        <p:nvSpPr>
          <p:cNvPr id="46" name="Flèche : gauche 45">
            <a:extLst>
              <a:ext uri="{FF2B5EF4-FFF2-40B4-BE49-F238E27FC236}">
                <a16:creationId xmlns:a16="http://schemas.microsoft.com/office/drawing/2014/main" id="{405C6A5B-FAE2-4652-8802-B31051F10949}"/>
              </a:ext>
            </a:extLst>
          </p:cNvPr>
          <p:cNvSpPr/>
          <p:nvPr/>
        </p:nvSpPr>
        <p:spPr>
          <a:xfrm rot="291959">
            <a:off x="7637812" y="1322340"/>
            <a:ext cx="131573" cy="162973"/>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defRPr/>
            </a:pPr>
            <a:endParaRPr lang="fr-BE" sz="1350">
              <a:solidFill>
                <a:prstClr val="white"/>
              </a:solidFill>
              <a:latin typeface="Calibri" panose="020F0502020204030204"/>
            </a:endParaRPr>
          </a:p>
        </p:txBody>
      </p:sp>
      <p:sp>
        <p:nvSpPr>
          <p:cNvPr id="47" name="ZoneTexte 46">
            <a:extLst>
              <a:ext uri="{FF2B5EF4-FFF2-40B4-BE49-F238E27FC236}">
                <a16:creationId xmlns:a16="http://schemas.microsoft.com/office/drawing/2014/main" id="{C3F484D0-F4D7-45BD-B243-D82D4CA63D5E}"/>
              </a:ext>
            </a:extLst>
          </p:cNvPr>
          <p:cNvSpPr txBox="1"/>
          <p:nvPr/>
        </p:nvSpPr>
        <p:spPr>
          <a:xfrm rot="20337708">
            <a:off x="5236583" y="1606939"/>
            <a:ext cx="2305759" cy="577081"/>
          </a:xfrm>
          <a:prstGeom prst="rect">
            <a:avLst/>
          </a:prstGeom>
          <a:noFill/>
        </p:spPr>
        <p:txBody>
          <a:bodyPr wrap="none" rtlCol="0">
            <a:spAutoFit/>
          </a:bodyPr>
          <a:lstStyle/>
          <a:p>
            <a:pPr marL="214313" indent="-214313" defTabSz="685800">
              <a:buFontTx/>
              <a:buChar char="-"/>
              <a:defRPr/>
            </a:pPr>
            <a:r>
              <a:rPr lang="fr-BE" sz="900" dirty="0">
                <a:solidFill>
                  <a:srgbClr val="ED7D31"/>
                </a:solidFill>
                <a:latin typeface="Calibri" panose="020F0502020204030204"/>
              </a:rPr>
              <a:t>Travaux énergétiques supplémentaires ?</a:t>
            </a:r>
          </a:p>
          <a:p>
            <a:pPr marL="214313" indent="-214313" defTabSz="685800">
              <a:buFontTx/>
              <a:buChar char="-"/>
              <a:defRPr/>
            </a:pPr>
            <a:r>
              <a:rPr lang="fr-BE" sz="900" dirty="0">
                <a:solidFill>
                  <a:srgbClr val="ED7D31"/>
                </a:solidFill>
                <a:latin typeface="Calibri" panose="020F0502020204030204"/>
              </a:rPr>
              <a:t>audit si non réalisé ?</a:t>
            </a:r>
          </a:p>
          <a:p>
            <a:pPr defTabSz="685800">
              <a:defRPr/>
            </a:pPr>
            <a:endParaRPr lang="fr-BE" sz="1350" dirty="0">
              <a:solidFill>
                <a:prstClr val="black"/>
              </a:solidFill>
              <a:latin typeface="Calibri" panose="020F0502020204030204"/>
            </a:endParaRPr>
          </a:p>
        </p:txBody>
      </p:sp>
      <p:sp>
        <p:nvSpPr>
          <p:cNvPr id="48" name="Flèche : droite 47">
            <a:extLst>
              <a:ext uri="{FF2B5EF4-FFF2-40B4-BE49-F238E27FC236}">
                <a16:creationId xmlns:a16="http://schemas.microsoft.com/office/drawing/2014/main" id="{FD86A17A-77C7-40D3-B85D-D65C03846D01}"/>
              </a:ext>
            </a:extLst>
          </p:cNvPr>
          <p:cNvSpPr/>
          <p:nvPr/>
        </p:nvSpPr>
        <p:spPr>
          <a:xfrm rot="18511333">
            <a:off x="7897252" y="995767"/>
            <a:ext cx="158252" cy="1250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BE" sz="1350">
              <a:solidFill>
                <a:prstClr val="white"/>
              </a:solidFill>
              <a:latin typeface="Calibri" panose="020F0502020204030204"/>
            </a:endParaRPr>
          </a:p>
        </p:txBody>
      </p:sp>
    </p:spTree>
    <p:extLst>
      <p:ext uri="{BB962C8B-B14F-4D97-AF65-F5344CB8AC3E}">
        <p14:creationId xmlns:p14="http://schemas.microsoft.com/office/powerpoint/2010/main" val="310695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200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grpId="0" nodeType="afterEffect">
                                  <p:stCondLst>
                                    <p:cond delay="200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childTnLst>
                          </p:cTn>
                        </p:par>
                        <p:par>
                          <p:cTn id="81" fill="hold">
                            <p:stCondLst>
                              <p:cond delay="0"/>
                            </p:stCondLst>
                            <p:childTnLst>
                              <p:par>
                                <p:cTn id="82" presetID="1" presetClass="entr" presetSubtype="0" fill="hold" grpId="0" nodeType="afterEffect">
                                  <p:stCondLst>
                                    <p:cond delay="1500"/>
                                  </p:stCondLst>
                                  <p:childTnLst>
                                    <p:set>
                                      <p:cBhvr>
                                        <p:cTn id="83" dur="1" fill="hold">
                                          <p:stCondLst>
                                            <p:cond delay="0"/>
                                          </p:stCondLst>
                                        </p:cTn>
                                        <p:tgtEl>
                                          <p:spTgt spid="47"/>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12"/>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48"/>
                                        </p:tgtEl>
                                        <p:attrNameLst>
                                          <p:attrName>style.visibility</p:attrName>
                                        </p:attrNameLst>
                                      </p:cBhvr>
                                      <p:to>
                                        <p:strVal val="visible"/>
                                      </p:to>
                                    </p:set>
                                  </p:childTnLst>
                                </p:cTn>
                              </p:par>
                            </p:childTnLst>
                          </p:cTn>
                        </p:par>
                        <p:par>
                          <p:cTn id="90" fill="hold">
                            <p:stCondLst>
                              <p:cond delay="0"/>
                            </p:stCondLst>
                            <p:childTnLst>
                              <p:par>
                                <p:cTn id="91" presetID="1" presetClass="entr" presetSubtype="0" fill="hold" grpId="0" nodeType="afterEffect">
                                  <p:stCondLst>
                                    <p:cond delay="500"/>
                                  </p:stCondLst>
                                  <p:childTnLst>
                                    <p:set>
                                      <p:cBhvr>
                                        <p:cTn id="9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5" grpId="0" animBg="1"/>
      <p:bldP spid="17" grpId="0" animBg="1"/>
      <p:bldP spid="2" grpId="0"/>
      <p:bldP spid="19" grpId="0"/>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4" grpId="0" animBg="1"/>
      <p:bldP spid="12" grpId="0" animBg="1"/>
      <p:bldP spid="43" grpId="0" animBg="1"/>
      <p:bldP spid="44" grpId="0" animBg="1"/>
      <p:bldP spid="45" grpId="0" animBg="1"/>
      <p:bldP spid="46" grpId="0" animBg="1"/>
      <p:bldP spid="47" grpId="0"/>
      <p:bldP spid="4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EBAE1AC-FD55-969B-656F-3093C0BC3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Ellipse 3">
            <a:extLst>
              <a:ext uri="{FF2B5EF4-FFF2-40B4-BE49-F238E27FC236}">
                <a16:creationId xmlns:a16="http://schemas.microsoft.com/office/drawing/2014/main" id="{77276B4F-D80C-41B9-A1CA-B75655B821C6}"/>
              </a:ext>
            </a:extLst>
          </p:cNvPr>
          <p:cNvSpPr/>
          <p:nvPr/>
        </p:nvSpPr>
        <p:spPr>
          <a:xfrm>
            <a:off x="3253711" y="1408644"/>
            <a:ext cx="1774670" cy="1765350"/>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bIns="0" rtlCol="0" anchor="ctr" anchorCtr="0"/>
          <a:lstStyle/>
          <a:p>
            <a:pPr algn="ctr" defTabSz="685800">
              <a:defRPr/>
            </a:pPr>
            <a:r>
              <a:rPr lang="fr-BE" sz="1200" dirty="0">
                <a:solidFill>
                  <a:schemeClr val="tx1"/>
                </a:solidFill>
                <a:latin typeface="Calibri" panose="020F0502020204030204"/>
              </a:rPr>
              <a:t>Collecte et dissémination de l’expérience</a:t>
            </a:r>
          </a:p>
        </p:txBody>
      </p:sp>
      <p:sp>
        <p:nvSpPr>
          <p:cNvPr id="5" name="Flèche : droite 4">
            <a:extLst>
              <a:ext uri="{FF2B5EF4-FFF2-40B4-BE49-F238E27FC236}">
                <a16:creationId xmlns:a16="http://schemas.microsoft.com/office/drawing/2014/main" id="{2791DFE4-29D0-40A8-98DB-B9429C3F1D9F}"/>
              </a:ext>
            </a:extLst>
          </p:cNvPr>
          <p:cNvSpPr/>
          <p:nvPr/>
        </p:nvSpPr>
        <p:spPr>
          <a:xfrm rot="1372815">
            <a:off x="4886894" y="2980119"/>
            <a:ext cx="515993" cy="466348"/>
          </a:xfrm>
          <a:prstGeom prst="rightArrow">
            <a:avLst>
              <a:gd name="adj1" fmla="val 50000"/>
              <a:gd name="adj2" fmla="val 52648"/>
            </a:avLst>
          </a:prstGeom>
          <a:solidFill>
            <a:schemeClr val="bg1"/>
          </a:solidFill>
          <a:ln>
            <a:solidFill>
              <a:srgbClr val="823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BE" sz="1350">
              <a:solidFill>
                <a:prstClr val="white"/>
              </a:solidFill>
              <a:latin typeface="Calibri" panose="020F0502020204030204"/>
            </a:endParaRPr>
          </a:p>
        </p:txBody>
      </p:sp>
      <p:sp>
        <p:nvSpPr>
          <p:cNvPr id="6" name="Ellipse 5">
            <a:extLst>
              <a:ext uri="{FF2B5EF4-FFF2-40B4-BE49-F238E27FC236}">
                <a16:creationId xmlns:a16="http://schemas.microsoft.com/office/drawing/2014/main" id="{E312FE87-8CB8-4BA6-9FEC-7F2CA9A80EB6}"/>
              </a:ext>
            </a:extLst>
          </p:cNvPr>
          <p:cNvSpPr/>
          <p:nvPr/>
        </p:nvSpPr>
        <p:spPr>
          <a:xfrm>
            <a:off x="3348986" y="360355"/>
            <a:ext cx="1139166" cy="1048289"/>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bIns="0" rtlCol="0" anchor="ctr" anchorCtr="0"/>
          <a:lstStyle/>
          <a:p>
            <a:pPr algn="ctr" defTabSz="685800">
              <a:defRPr/>
            </a:pPr>
            <a:r>
              <a:rPr lang="fr-BE" sz="900" dirty="0">
                <a:solidFill>
                  <a:schemeClr val="tx1"/>
                </a:solidFill>
                <a:latin typeface="Calibri" panose="020F0502020204030204"/>
              </a:rPr>
              <a:t>Témoignages</a:t>
            </a:r>
          </a:p>
        </p:txBody>
      </p:sp>
      <p:sp>
        <p:nvSpPr>
          <p:cNvPr id="7" name="Ellipse 6">
            <a:extLst>
              <a:ext uri="{FF2B5EF4-FFF2-40B4-BE49-F238E27FC236}">
                <a16:creationId xmlns:a16="http://schemas.microsoft.com/office/drawing/2014/main" id="{4F8DA7B1-05D1-42E7-B251-116853338FEA}"/>
              </a:ext>
            </a:extLst>
          </p:cNvPr>
          <p:cNvSpPr/>
          <p:nvPr/>
        </p:nvSpPr>
        <p:spPr>
          <a:xfrm>
            <a:off x="2363806" y="1042872"/>
            <a:ext cx="1080456" cy="1048289"/>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bIns="0" rtlCol="0" anchor="ctr" anchorCtr="0"/>
          <a:lstStyle/>
          <a:p>
            <a:pPr algn="ctr" defTabSz="685800">
              <a:defRPr/>
            </a:pPr>
            <a:r>
              <a:rPr lang="fr-BE" sz="900" dirty="0">
                <a:solidFill>
                  <a:schemeClr val="tx1"/>
                </a:solidFill>
                <a:latin typeface="Calibri" panose="020F0502020204030204"/>
              </a:rPr>
              <a:t>Indicateurs de suivi</a:t>
            </a:r>
          </a:p>
        </p:txBody>
      </p:sp>
      <p:sp>
        <p:nvSpPr>
          <p:cNvPr id="8" name="Ellipse 7">
            <a:extLst>
              <a:ext uri="{FF2B5EF4-FFF2-40B4-BE49-F238E27FC236}">
                <a16:creationId xmlns:a16="http://schemas.microsoft.com/office/drawing/2014/main" id="{3961FF34-C777-4DCD-912B-D57360B03BEE}"/>
              </a:ext>
            </a:extLst>
          </p:cNvPr>
          <p:cNvSpPr/>
          <p:nvPr/>
        </p:nvSpPr>
        <p:spPr>
          <a:xfrm>
            <a:off x="2268530" y="2249533"/>
            <a:ext cx="1080456" cy="1048289"/>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bIns="0" rtlCol="0" anchor="ctr" anchorCtr="0"/>
          <a:lstStyle/>
          <a:p>
            <a:pPr algn="ctr" defTabSz="685800">
              <a:defRPr/>
            </a:pPr>
            <a:r>
              <a:rPr lang="fr-BE" sz="900" dirty="0">
                <a:solidFill>
                  <a:schemeClr val="tx1"/>
                </a:solidFill>
                <a:latin typeface="Calibri" panose="020F0502020204030204"/>
              </a:rPr>
              <a:t>Partage entre plateformes</a:t>
            </a:r>
          </a:p>
        </p:txBody>
      </p:sp>
      <p:sp>
        <p:nvSpPr>
          <p:cNvPr id="9" name="Ellipse 8">
            <a:extLst>
              <a:ext uri="{FF2B5EF4-FFF2-40B4-BE49-F238E27FC236}">
                <a16:creationId xmlns:a16="http://schemas.microsoft.com/office/drawing/2014/main" id="{F8AC227A-4BB4-4841-8E86-BDEC0044CD8A}"/>
              </a:ext>
            </a:extLst>
          </p:cNvPr>
          <p:cNvSpPr/>
          <p:nvPr/>
        </p:nvSpPr>
        <p:spPr>
          <a:xfrm>
            <a:off x="3060589" y="3067986"/>
            <a:ext cx="1080456" cy="1048289"/>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bIns="0" rtlCol="0" anchor="ctr" anchorCtr="0"/>
          <a:lstStyle/>
          <a:p>
            <a:pPr algn="ctr" defTabSz="685800">
              <a:defRPr/>
            </a:pPr>
            <a:r>
              <a:rPr lang="fr-BE" sz="900" dirty="0">
                <a:solidFill>
                  <a:schemeClr val="tx1"/>
                </a:solidFill>
                <a:latin typeface="Calibri" panose="020F0502020204030204"/>
              </a:rPr>
              <a:t>Enquêtes de satisfaction</a:t>
            </a:r>
          </a:p>
        </p:txBody>
      </p:sp>
      <p:sp>
        <p:nvSpPr>
          <p:cNvPr id="10" name="Ellipse 9">
            <a:extLst>
              <a:ext uri="{FF2B5EF4-FFF2-40B4-BE49-F238E27FC236}">
                <a16:creationId xmlns:a16="http://schemas.microsoft.com/office/drawing/2014/main" id="{56ABD17F-8C33-4BFE-909B-D71B4F1AD8B4}"/>
              </a:ext>
            </a:extLst>
          </p:cNvPr>
          <p:cNvSpPr/>
          <p:nvPr/>
        </p:nvSpPr>
        <p:spPr>
          <a:xfrm>
            <a:off x="5069197" y="1875277"/>
            <a:ext cx="1080456" cy="1048289"/>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bIns="0" rtlCol="0" anchor="ctr" anchorCtr="0"/>
          <a:lstStyle/>
          <a:p>
            <a:pPr algn="ctr" defTabSz="685800">
              <a:defRPr/>
            </a:pPr>
            <a:r>
              <a:rPr lang="fr-BE" sz="2000" dirty="0">
                <a:solidFill>
                  <a:schemeClr val="tx1"/>
                </a:solidFill>
                <a:latin typeface="Calibri" panose="020F0502020204030204"/>
              </a:rPr>
              <a:t>…</a:t>
            </a:r>
          </a:p>
        </p:txBody>
      </p:sp>
      <p:sp>
        <p:nvSpPr>
          <p:cNvPr id="11" name="Signe Plus 10">
            <a:extLst>
              <a:ext uri="{FF2B5EF4-FFF2-40B4-BE49-F238E27FC236}">
                <a16:creationId xmlns:a16="http://schemas.microsoft.com/office/drawing/2014/main" id="{893190CE-933A-483A-A207-6D480D5C2E59}"/>
              </a:ext>
            </a:extLst>
          </p:cNvPr>
          <p:cNvSpPr/>
          <p:nvPr/>
        </p:nvSpPr>
        <p:spPr>
          <a:xfrm rot="19592927">
            <a:off x="3134171" y="847347"/>
            <a:ext cx="228785" cy="23108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BE" sz="1350">
              <a:solidFill>
                <a:prstClr val="white"/>
              </a:solidFill>
              <a:latin typeface="Calibri" panose="020F0502020204030204"/>
            </a:endParaRPr>
          </a:p>
        </p:txBody>
      </p:sp>
      <p:sp>
        <p:nvSpPr>
          <p:cNvPr id="12" name="Signe Plus 11">
            <a:extLst>
              <a:ext uri="{FF2B5EF4-FFF2-40B4-BE49-F238E27FC236}">
                <a16:creationId xmlns:a16="http://schemas.microsoft.com/office/drawing/2014/main" id="{BEDDF1AC-4FD1-4204-BE55-CDB4F48EAE7A}"/>
              </a:ext>
            </a:extLst>
          </p:cNvPr>
          <p:cNvSpPr/>
          <p:nvPr/>
        </p:nvSpPr>
        <p:spPr>
          <a:xfrm rot="1210969">
            <a:off x="4527745" y="630817"/>
            <a:ext cx="228785" cy="23108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BE" sz="1350" dirty="0">
              <a:solidFill>
                <a:prstClr val="white"/>
              </a:solidFill>
              <a:latin typeface="Calibri" panose="020F0502020204030204"/>
            </a:endParaRPr>
          </a:p>
        </p:txBody>
      </p:sp>
      <p:sp>
        <p:nvSpPr>
          <p:cNvPr id="13" name="Signe Plus 12">
            <a:extLst>
              <a:ext uri="{FF2B5EF4-FFF2-40B4-BE49-F238E27FC236}">
                <a16:creationId xmlns:a16="http://schemas.microsoft.com/office/drawing/2014/main" id="{E47CE4AE-76F7-4EC1-9C3C-3C697782CCF1}"/>
              </a:ext>
            </a:extLst>
          </p:cNvPr>
          <p:cNvSpPr/>
          <p:nvPr/>
        </p:nvSpPr>
        <p:spPr>
          <a:xfrm rot="1210969">
            <a:off x="2352263" y="2028234"/>
            <a:ext cx="228785" cy="23108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BE" sz="1350" dirty="0">
              <a:solidFill>
                <a:prstClr val="white"/>
              </a:solidFill>
              <a:latin typeface="Calibri" panose="020F0502020204030204"/>
            </a:endParaRPr>
          </a:p>
        </p:txBody>
      </p:sp>
      <p:sp>
        <p:nvSpPr>
          <p:cNvPr id="14" name="Signe Plus 13">
            <a:extLst>
              <a:ext uri="{FF2B5EF4-FFF2-40B4-BE49-F238E27FC236}">
                <a16:creationId xmlns:a16="http://schemas.microsoft.com/office/drawing/2014/main" id="{26B5DD21-F97A-402C-9937-C8F42F1550FD}"/>
              </a:ext>
            </a:extLst>
          </p:cNvPr>
          <p:cNvSpPr/>
          <p:nvPr/>
        </p:nvSpPr>
        <p:spPr>
          <a:xfrm rot="1210969">
            <a:off x="2811285" y="3350877"/>
            <a:ext cx="228785" cy="23108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BE" sz="1350" dirty="0">
              <a:solidFill>
                <a:prstClr val="white"/>
              </a:solidFill>
              <a:latin typeface="Calibri" panose="020F0502020204030204"/>
            </a:endParaRPr>
          </a:p>
        </p:txBody>
      </p:sp>
      <p:sp>
        <p:nvSpPr>
          <p:cNvPr id="15" name="ZoneTexte 14">
            <a:extLst>
              <a:ext uri="{FF2B5EF4-FFF2-40B4-BE49-F238E27FC236}">
                <a16:creationId xmlns:a16="http://schemas.microsoft.com/office/drawing/2014/main" id="{408B314D-AD2A-41D9-95E9-F6EE18A5DB8F}"/>
              </a:ext>
            </a:extLst>
          </p:cNvPr>
          <p:cNvSpPr txBox="1"/>
          <p:nvPr/>
        </p:nvSpPr>
        <p:spPr>
          <a:xfrm>
            <a:off x="5726217" y="3144177"/>
            <a:ext cx="2904298" cy="1131079"/>
          </a:xfrm>
          <a:prstGeom prst="rect">
            <a:avLst/>
          </a:prstGeom>
          <a:noFill/>
        </p:spPr>
        <p:txBody>
          <a:bodyPr wrap="square" rtlCol="0">
            <a:spAutoFit/>
          </a:bodyPr>
          <a:lstStyle/>
          <a:p>
            <a:pPr defTabSz="685800">
              <a:defRPr/>
            </a:pPr>
            <a:r>
              <a:rPr lang="fr-BE" sz="1350" dirty="0">
                <a:solidFill>
                  <a:srgbClr val="823E91"/>
                </a:solidFill>
                <a:latin typeface="Calibri" panose="020F0502020204030204"/>
              </a:rPr>
              <a:t>Proposition de contenu pouvant être valorisé </a:t>
            </a:r>
          </a:p>
          <a:p>
            <a:pPr defTabSz="685800">
              <a:defRPr/>
            </a:pPr>
            <a:r>
              <a:rPr lang="fr-BE" sz="1350" dirty="0">
                <a:solidFill>
                  <a:srgbClr val="823E91"/>
                </a:solidFill>
                <a:latin typeface="Calibri" panose="020F0502020204030204"/>
              </a:rPr>
              <a:t>Diffusion des résultats vers le public cible, le SPW , les professionnels, les acteurs énergétiques</a:t>
            </a:r>
          </a:p>
        </p:txBody>
      </p:sp>
      <p:sp>
        <p:nvSpPr>
          <p:cNvPr id="16" name="Ellipse 15">
            <a:extLst>
              <a:ext uri="{FF2B5EF4-FFF2-40B4-BE49-F238E27FC236}">
                <a16:creationId xmlns:a16="http://schemas.microsoft.com/office/drawing/2014/main" id="{971ED281-465A-4203-90DB-23B7A9C2CD5E}"/>
              </a:ext>
            </a:extLst>
          </p:cNvPr>
          <p:cNvSpPr/>
          <p:nvPr/>
        </p:nvSpPr>
        <p:spPr>
          <a:xfrm>
            <a:off x="4572000" y="703162"/>
            <a:ext cx="1080456" cy="1048289"/>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bIns="0" rtlCol="0" anchor="ctr" anchorCtr="0"/>
          <a:lstStyle/>
          <a:p>
            <a:pPr algn="ctr" defTabSz="685800">
              <a:defRPr/>
            </a:pPr>
            <a:r>
              <a:rPr lang="fr-BE" sz="900" dirty="0">
                <a:solidFill>
                  <a:schemeClr val="tx1"/>
                </a:solidFill>
                <a:latin typeface="Calibri" panose="020F0502020204030204"/>
              </a:rPr>
              <a:t>Photos</a:t>
            </a:r>
          </a:p>
        </p:txBody>
      </p:sp>
      <p:sp>
        <p:nvSpPr>
          <p:cNvPr id="17" name="Signe Plus 16">
            <a:extLst>
              <a:ext uri="{FF2B5EF4-FFF2-40B4-BE49-F238E27FC236}">
                <a16:creationId xmlns:a16="http://schemas.microsoft.com/office/drawing/2014/main" id="{7110498C-D15F-45C5-952C-FD5528D838C7}"/>
              </a:ext>
            </a:extLst>
          </p:cNvPr>
          <p:cNvSpPr/>
          <p:nvPr/>
        </p:nvSpPr>
        <p:spPr>
          <a:xfrm rot="1210969">
            <a:off x="5306983" y="1663122"/>
            <a:ext cx="228785" cy="23108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BE" sz="1350" dirty="0">
              <a:solidFill>
                <a:prstClr val="white"/>
              </a:solidFill>
              <a:latin typeface="Calibri" panose="020F0502020204030204"/>
            </a:endParaRPr>
          </a:p>
        </p:txBody>
      </p:sp>
    </p:spTree>
    <p:extLst>
      <p:ext uri="{BB962C8B-B14F-4D97-AF65-F5344CB8AC3E}">
        <p14:creationId xmlns:p14="http://schemas.microsoft.com/office/powerpoint/2010/main" val="96987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500"/>
                                  </p:stCondLst>
                                  <p:childTnLst>
                                    <p:set>
                                      <p:cBhvr>
                                        <p:cTn id="13" dur="1" fill="hold">
                                          <p:stCondLst>
                                            <p:cond delay="0"/>
                                          </p:stCondLst>
                                        </p:cTn>
                                        <p:tgtEl>
                                          <p:spTgt spid="14"/>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500"/>
                                  </p:stCondLst>
                                  <p:childTnLst>
                                    <p:set>
                                      <p:cBhvr>
                                        <p:cTn id="16" dur="1" fill="hold">
                                          <p:stCondLst>
                                            <p:cond delay="0"/>
                                          </p:stCondLst>
                                        </p:cTn>
                                        <p:tgtEl>
                                          <p:spTgt spid="8"/>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grpId="0" nodeType="afterEffect">
                                  <p:stCondLst>
                                    <p:cond delay="500"/>
                                  </p:stCondLst>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1500"/>
                            </p:stCondLst>
                            <p:childTnLst>
                              <p:par>
                                <p:cTn id="21" presetID="1" presetClass="entr" presetSubtype="0" fill="hold" grpId="0" nodeType="afterEffect">
                                  <p:stCondLst>
                                    <p:cond delay="500"/>
                                  </p:stCondLst>
                                  <p:childTnLst>
                                    <p:set>
                                      <p:cBhvr>
                                        <p:cTn id="22" dur="1" fill="hold">
                                          <p:stCondLst>
                                            <p:cond delay="0"/>
                                          </p:stCondLst>
                                        </p:cTn>
                                        <p:tgtEl>
                                          <p:spTgt spid="7"/>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grpId="0" nodeType="afterEffect">
                                  <p:stCondLst>
                                    <p:cond delay="500"/>
                                  </p:stCondLst>
                                  <p:childTnLst>
                                    <p:set>
                                      <p:cBhvr>
                                        <p:cTn id="25" dur="1" fill="hold">
                                          <p:stCondLst>
                                            <p:cond delay="0"/>
                                          </p:stCondLst>
                                        </p:cTn>
                                        <p:tgtEl>
                                          <p:spTgt spid="11"/>
                                        </p:tgtEl>
                                        <p:attrNameLst>
                                          <p:attrName>style.visibility</p:attrName>
                                        </p:attrNameLst>
                                      </p:cBhvr>
                                      <p:to>
                                        <p:strVal val="visible"/>
                                      </p:to>
                                    </p:set>
                                  </p:childTnLst>
                                </p:cTn>
                              </p:par>
                            </p:childTnLst>
                          </p:cTn>
                        </p:par>
                        <p:par>
                          <p:cTn id="26" fill="hold">
                            <p:stCondLst>
                              <p:cond delay="2500"/>
                            </p:stCondLst>
                            <p:childTnLst>
                              <p:par>
                                <p:cTn id="27" presetID="1" presetClass="entr" presetSubtype="0" fill="hold" grpId="0" nodeType="afterEffect">
                                  <p:stCondLst>
                                    <p:cond delay="500"/>
                                  </p:stCondLst>
                                  <p:childTnLst>
                                    <p:set>
                                      <p:cBhvr>
                                        <p:cTn id="28" dur="1" fill="hold">
                                          <p:stCondLst>
                                            <p:cond delay="0"/>
                                          </p:stCondLst>
                                        </p:cTn>
                                        <p:tgtEl>
                                          <p:spTgt spid="6"/>
                                        </p:tgtEl>
                                        <p:attrNameLst>
                                          <p:attrName>style.visibility</p:attrName>
                                        </p:attrNameLst>
                                      </p:cBhvr>
                                      <p:to>
                                        <p:strVal val="visible"/>
                                      </p:to>
                                    </p:set>
                                  </p:childTnLst>
                                </p:cTn>
                              </p:par>
                            </p:childTnLst>
                          </p:cTn>
                        </p:par>
                        <p:par>
                          <p:cTn id="29" fill="hold">
                            <p:stCondLst>
                              <p:cond delay="3000"/>
                            </p:stCondLst>
                            <p:childTnLst>
                              <p:par>
                                <p:cTn id="30" presetID="1" presetClass="entr" presetSubtype="0" fill="hold" grpId="0" nodeType="afterEffect">
                                  <p:stCondLst>
                                    <p:cond delay="500"/>
                                  </p:stCondLst>
                                  <p:childTnLst>
                                    <p:set>
                                      <p:cBhvr>
                                        <p:cTn id="31" dur="1" fill="hold">
                                          <p:stCondLst>
                                            <p:cond delay="0"/>
                                          </p:stCondLst>
                                        </p:cTn>
                                        <p:tgtEl>
                                          <p:spTgt spid="12"/>
                                        </p:tgtEl>
                                        <p:attrNameLst>
                                          <p:attrName>style.visibility</p:attrName>
                                        </p:attrNameLst>
                                      </p:cBhvr>
                                      <p:to>
                                        <p:strVal val="visible"/>
                                      </p:to>
                                    </p:set>
                                  </p:childTnLst>
                                </p:cTn>
                              </p:par>
                            </p:childTnLst>
                          </p:cTn>
                        </p:par>
                        <p:par>
                          <p:cTn id="32" fill="hold">
                            <p:stCondLst>
                              <p:cond delay="3500"/>
                            </p:stCondLst>
                            <p:childTnLst>
                              <p:par>
                                <p:cTn id="33" presetID="1" presetClass="entr" presetSubtype="0" fill="hold" grpId="0" nodeType="afterEffect">
                                  <p:stCondLst>
                                    <p:cond delay="500"/>
                                  </p:stCondLst>
                                  <p:childTnLst>
                                    <p:set>
                                      <p:cBhvr>
                                        <p:cTn id="34" dur="1" fill="hold">
                                          <p:stCondLst>
                                            <p:cond delay="0"/>
                                          </p:stCondLst>
                                        </p:cTn>
                                        <p:tgtEl>
                                          <p:spTgt spid="16"/>
                                        </p:tgtEl>
                                        <p:attrNameLst>
                                          <p:attrName>style.visibility</p:attrName>
                                        </p:attrNameLst>
                                      </p:cBhvr>
                                      <p:to>
                                        <p:strVal val="visible"/>
                                      </p:to>
                                    </p:set>
                                  </p:childTnLst>
                                </p:cTn>
                              </p:par>
                            </p:childTnLst>
                          </p:cTn>
                        </p:par>
                        <p:par>
                          <p:cTn id="35" fill="hold">
                            <p:stCondLst>
                              <p:cond delay="4000"/>
                            </p:stCondLst>
                            <p:childTnLst>
                              <p:par>
                                <p:cTn id="36" presetID="1" presetClass="entr" presetSubtype="0" fill="hold" grpId="0" nodeType="afterEffect">
                                  <p:stCondLst>
                                    <p:cond delay="500"/>
                                  </p:stCondLst>
                                  <p:childTnLst>
                                    <p:set>
                                      <p:cBhvr>
                                        <p:cTn id="37" dur="1" fill="hold">
                                          <p:stCondLst>
                                            <p:cond delay="0"/>
                                          </p:stCondLst>
                                        </p:cTn>
                                        <p:tgtEl>
                                          <p:spTgt spid="17"/>
                                        </p:tgtEl>
                                        <p:attrNameLst>
                                          <p:attrName>style.visibility</p:attrName>
                                        </p:attrNameLst>
                                      </p:cBhvr>
                                      <p:to>
                                        <p:strVal val="visible"/>
                                      </p:to>
                                    </p:set>
                                  </p:childTnLst>
                                </p:cTn>
                              </p:par>
                            </p:childTnLst>
                          </p:cTn>
                        </p:par>
                        <p:par>
                          <p:cTn id="38" fill="hold">
                            <p:stCondLst>
                              <p:cond delay="4500"/>
                            </p:stCondLst>
                            <p:childTnLst>
                              <p:par>
                                <p:cTn id="39" presetID="1" presetClass="entr" presetSubtype="0" fill="hold" grpId="0" nodeType="afterEffect">
                                  <p:stCondLst>
                                    <p:cond delay="50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318FC6-2B0C-49AA-BE09-C0E9E8D836D4}"/>
              </a:ext>
            </a:extLst>
          </p:cNvPr>
          <p:cNvSpPr>
            <a:spLocks noGrp="1"/>
          </p:cNvSpPr>
          <p:nvPr>
            <p:ph type="title"/>
          </p:nvPr>
        </p:nvSpPr>
        <p:spPr/>
        <p:txBody>
          <a:bodyPr anchor="ctr">
            <a:normAutofit/>
          </a:bodyPr>
          <a:lstStyle/>
          <a:p>
            <a:r>
              <a:rPr lang="fr-BE" dirty="0"/>
              <a:t>Télédétection / observation de la terre</a:t>
            </a:r>
            <a:endParaRPr lang="fr-FR" dirty="0"/>
          </a:p>
        </p:txBody>
      </p:sp>
      <p:sp>
        <p:nvSpPr>
          <p:cNvPr id="12" name="Content Placeholder 2">
            <a:extLst>
              <a:ext uri="{FF2B5EF4-FFF2-40B4-BE49-F238E27FC236}">
                <a16:creationId xmlns:a16="http://schemas.microsoft.com/office/drawing/2014/main" id="{D4F7613C-66CE-AAA7-112A-6C40AF867001}"/>
              </a:ext>
            </a:extLst>
          </p:cNvPr>
          <p:cNvSpPr>
            <a:spLocks noGrp="1"/>
          </p:cNvSpPr>
          <p:nvPr>
            <p:ph idx="1"/>
          </p:nvPr>
        </p:nvSpPr>
        <p:spPr>
          <a:xfrm>
            <a:off x="668482" y="900112"/>
            <a:ext cx="4259118" cy="1371373"/>
          </a:xfrm>
        </p:spPr>
        <p:txBody>
          <a:bodyPr>
            <a:normAutofit fontScale="55000" lnSpcReduction="20000"/>
          </a:bodyPr>
          <a:lstStyle/>
          <a:p>
            <a:r>
              <a:rPr lang="fr-BE" dirty="0"/>
              <a:t>La Télédétection c’est « l’exploitation d’images prises par satellite, par avion ou encore par drone équipés de capteurs spécifiques. »</a:t>
            </a:r>
          </a:p>
          <a:p>
            <a:r>
              <a:rPr lang="fr-BE" dirty="0"/>
              <a:t>Le groupe de travail commun wallon – GTCOWAL - explore les opportunités de cette technologie : ensemble. </a:t>
            </a:r>
          </a:p>
          <a:p>
            <a:r>
              <a:rPr lang="fr-BE" dirty="0"/>
              <a:t>Voir la </a:t>
            </a:r>
            <a:r>
              <a:rPr lang="fr-BE" dirty="0" err="1"/>
              <a:t>video</a:t>
            </a:r>
            <a:r>
              <a:rPr lang="fr-BE" dirty="0"/>
              <a:t>, le flyer sur le </a:t>
            </a:r>
            <a:r>
              <a:rPr lang="fr-BE" dirty="0" err="1"/>
              <a:t>geoportail</a:t>
            </a:r>
            <a:endParaRPr lang="en-US" dirty="0"/>
          </a:p>
        </p:txBody>
      </p:sp>
      <p:pic>
        <p:nvPicPr>
          <p:cNvPr id="5" name="Image 4">
            <a:extLst>
              <a:ext uri="{FF2B5EF4-FFF2-40B4-BE49-F238E27FC236}">
                <a16:creationId xmlns:a16="http://schemas.microsoft.com/office/drawing/2014/main" id="{E052CFF2-3062-4B24-887E-99101065DDE3}"/>
              </a:ext>
            </a:extLst>
          </p:cNvPr>
          <p:cNvPicPr>
            <a:picLocks noChangeAspect="1"/>
          </p:cNvPicPr>
          <p:nvPr/>
        </p:nvPicPr>
        <p:blipFill>
          <a:blip r:embed="rId2"/>
          <a:stretch>
            <a:fillRect/>
          </a:stretch>
        </p:blipFill>
        <p:spPr>
          <a:xfrm>
            <a:off x="4998956" y="900113"/>
            <a:ext cx="3774102" cy="1698345"/>
          </a:xfrm>
          <a:prstGeom prst="rect">
            <a:avLst/>
          </a:prstGeom>
          <a:noFill/>
        </p:spPr>
      </p:pic>
      <p:pic>
        <p:nvPicPr>
          <p:cNvPr id="7" name="Image 6">
            <a:extLst>
              <a:ext uri="{FF2B5EF4-FFF2-40B4-BE49-F238E27FC236}">
                <a16:creationId xmlns:a16="http://schemas.microsoft.com/office/drawing/2014/main" id="{B77CC504-559E-4C9D-BBBF-4DF08470370F}"/>
              </a:ext>
            </a:extLst>
          </p:cNvPr>
          <p:cNvPicPr>
            <a:picLocks noChangeAspect="1"/>
          </p:cNvPicPr>
          <p:nvPr/>
        </p:nvPicPr>
        <p:blipFill>
          <a:blip r:embed="rId3"/>
          <a:stretch>
            <a:fillRect/>
          </a:stretch>
        </p:blipFill>
        <p:spPr>
          <a:xfrm>
            <a:off x="4998956" y="2598458"/>
            <a:ext cx="3774102" cy="2093937"/>
          </a:xfrm>
          <a:prstGeom prst="rect">
            <a:avLst/>
          </a:prstGeom>
        </p:spPr>
      </p:pic>
      <p:pic>
        <p:nvPicPr>
          <p:cNvPr id="13" name="Image 12">
            <a:extLst>
              <a:ext uri="{FF2B5EF4-FFF2-40B4-BE49-F238E27FC236}">
                <a16:creationId xmlns:a16="http://schemas.microsoft.com/office/drawing/2014/main" id="{80B64436-CFEB-470F-9F7C-814A6427E0FC}"/>
              </a:ext>
            </a:extLst>
          </p:cNvPr>
          <p:cNvPicPr>
            <a:picLocks noChangeAspect="1"/>
          </p:cNvPicPr>
          <p:nvPr/>
        </p:nvPicPr>
        <p:blipFill>
          <a:blip r:embed="rId4"/>
          <a:stretch>
            <a:fillRect/>
          </a:stretch>
        </p:blipFill>
        <p:spPr>
          <a:xfrm>
            <a:off x="1632628" y="2216836"/>
            <a:ext cx="3330650" cy="2475559"/>
          </a:xfrm>
          <a:prstGeom prst="rect">
            <a:avLst/>
          </a:prstGeom>
        </p:spPr>
      </p:pic>
      <p:grpSp>
        <p:nvGrpSpPr>
          <p:cNvPr id="14" name="Groupe 13">
            <a:extLst>
              <a:ext uri="{FF2B5EF4-FFF2-40B4-BE49-F238E27FC236}">
                <a16:creationId xmlns:a16="http://schemas.microsoft.com/office/drawing/2014/main" id="{64E2B46B-0916-418B-A42F-A89C033625EC}"/>
              </a:ext>
            </a:extLst>
          </p:cNvPr>
          <p:cNvGrpSpPr/>
          <p:nvPr/>
        </p:nvGrpSpPr>
        <p:grpSpPr>
          <a:xfrm>
            <a:off x="9331" y="846659"/>
            <a:ext cx="621070" cy="1180817"/>
            <a:chOff x="284843" y="3101"/>
            <a:chExt cx="621070" cy="1180817"/>
          </a:xfrm>
        </p:grpSpPr>
        <p:sp>
          <p:nvSpPr>
            <p:cNvPr id="15" name="Flèche : chevron 14">
              <a:extLst>
                <a:ext uri="{FF2B5EF4-FFF2-40B4-BE49-F238E27FC236}">
                  <a16:creationId xmlns:a16="http://schemas.microsoft.com/office/drawing/2014/main" id="{C50D9684-4F57-4918-9E3D-5C5F6162E583}"/>
                </a:ext>
              </a:extLst>
            </p:cNvPr>
            <p:cNvSpPr/>
            <p:nvPr/>
          </p:nvSpPr>
          <p:spPr>
            <a:xfrm rot="5400000">
              <a:off x="4969" y="282975"/>
              <a:ext cx="1180817" cy="621069"/>
            </a:xfrm>
            <a:prstGeom prst="chevron">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6" name="Flèche : chevron 4">
              <a:extLst>
                <a:ext uri="{FF2B5EF4-FFF2-40B4-BE49-F238E27FC236}">
                  <a16:creationId xmlns:a16="http://schemas.microsoft.com/office/drawing/2014/main" id="{AB26A32E-349D-4462-9B00-9A9CF47C51B9}"/>
                </a:ext>
              </a:extLst>
            </p:cNvPr>
            <p:cNvSpPr txBox="1"/>
            <p:nvPr/>
          </p:nvSpPr>
          <p:spPr>
            <a:xfrm>
              <a:off x="284844" y="313636"/>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kern="1200" dirty="0">
                  <a:solidFill>
                    <a:srgbClr val="FFFFFF"/>
                  </a:solidFill>
                  <a:latin typeface="Verdana"/>
                  <a:ea typeface="+mn-ea"/>
                  <a:cs typeface="+mn-cs"/>
                </a:rPr>
                <a:t>Definitions</a:t>
              </a:r>
            </a:p>
          </p:txBody>
        </p:sp>
      </p:grpSp>
      <p:grpSp>
        <p:nvGrpSpPr>
          <p:cNvPr id="17" name="Groupe 16">
            <a:extLst>
              <a:ext uri="{FF2B5EF4-FFF2-40B4-BE49-F238E27FC236}">
                <a16:creationId xmlns:a16="http://schemas.microsoft.com/office/drawing/2014/main" id="{58528227-BCB6-41F7-ABF0-218B5C7D72F4}"/>
              </a:ext>
            </a:extLst>
          </p:cNvPr>
          <p:cNvGrpSpPr/>
          <p:nvPr/>
        </p:nvGrpSpPr>
        <p:grpSpPr>
          <a:xfrm>
            <a:off x="9331" y="1603114"/>
            <a:ext cx="621070" cy="1180817"/>
            <a:chOff x="284843" y="759556"/>
            <a:chExt cx="621070" cy="1180817"/>
          </a:xfrm>
        </p:grpSpPr>
        <p:sp>
          <p:nvSpPr>
            <p:cNvPr id="18" name="Flèche : chevron 17">
              <a:extLst>
                <a:ext uri="{FF2B5EF4-FFF2-40B4-BE49-F238E27FC236}">
                  <a16:creationId xmlns:a16="http://schemas.microsoft.com/office/drawing/2014/main" id="{F06D90F3-4507-48CA-9B78-1157945ED1E8}"/>
                </a:ext>
              </a:extLst>
            </p:cNvPr>
            <p:cNvSpPr/>
            <p:nvPr/>
          </p:nvSpPr>
          <p:spPr>
            <a:xfrm rot="5400000">
              <a:off x="4969" y="1039430"/>
              <a:ext cx="1180817" cy="621069"/>
            </a:xfrm>
            <a:prstGeom prst="chevron">
              <a:avLst/>
            </a:prstGeom>
          </p:spPr>
          <p:style>
            <a:lnRef idx="2">
              <a:schemeClr val="accent4">
                <a:hueOff val="-1488257"/>
                <a:satOff val="8966"/>
                <a:lumOff val="719"/>
                <a:alphaOff val="0"/>
              </a:schemeClr>
            </a:lnRef>
            <a:fillRef idx="1">
              <a:schemeClr val="accent4">
                <a:hueOff val="-1488257"/>
                <a:satOff val="8966"/>
                <a:lumOff val="719"/>
                <a:alphaOff val="0"/>
              </a:schemeClr>
            </a:fillRef>
            <a:effectRef idx="0">
              <a:schemeClr val="accent4">
                <a:hueOff val="-1488257"/>
                <a:satOff val="8966"/>
                <a:lumOff val="719"/>
                <a:alphaOff val="0"/>
              </a:schemeClr>
            </a:effectRef>
            <a:fontRef idx="minor">
              <a:schemeClr val="lt1"/>
            </a:fontRef>
          </p:style>
        </p:sp>
        <p:sp>
          <p:nvSpPr>
            <p:cNvPr id="19" name="Flèche : chevron 6">
              <a:extLst>
                <a:ext uri="{FF2B5EF4-FFF2-40B4-BE49-F238E27FC236}">
                  <a16:creationId xmlns:a16="http://schemas.microsoft.com/office/drawing/2014/main" id="{3EF9C8DB-7152-41E2-9D88-7EFAC0C1B08A}"/>
                </a:ext>
              </a:extLst>
            </p:cNvPr>
            <p:cNvSpPr txBox="1"/>
            <p:nvPr/>
          </p:nvSpPr>
          <p:spPr>
            <a:xfrm>
              <a:off x="284844" y="1070091"/>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dirty="0">
                  <a:solidFill>
                    <a:schemeClr val="bg1"/>
                  </a:solidFill>
                  <a:latin typeface="Verdana"/>
                </a:rPr>
                <a:t>C</a:t>
              </a:r>
              <a:r>
                <a:rPr lang="fr-BE" sz="700" kern="1200" dirty="0">
                  <a:solidFill>
                    <a:schemeClr val="bg1"/>
                  </a:solidFill>
                  <a:latin typeface="Verdana"/>
                  <a:ea typeface="+mn-ea"/>
                  <a:cs typeface="+mn-cs"/>
                </a:rPr>
                <a:t>ontexte</a:t>
              </a:r>
              <a:r>
                <a:rPr lang="fr-BE" sz="700" kern="1200" dirty="0">
                  <a:solidFill>
                    <a:schemeClr val="accent4"/>
                  </a:solidFill>
                  <a:latin typeface="Verdana"/>
                  <a:ea typeface="+mn-ea"/>
                  <a:cs typeface="+mn-cs"/>
                </a:rPr>
                <a:t> propositions</a:t>
              </a:r>
            </a:p>
          </p:txBody>
        </p:sp>
      </p:grpSp>
      <p:grpSp>
        <p:nvGrpSpPr>
          <p:cNvPr id="20" name="Groupe 19">
            <a:extLst>
              <a:ext uri="{FF2B5EF4-FFF2-40B4-BE49-F238E27FC236}">
                <a16:creationId xmlns:a16="http://schemas.microsoft.com/office/drawing/2014/main" id="{3B7F83EF-A633-4229-9135-7C0B40E54232}"/>
              </a:ext>
            </a:extLst>
          </p:cNvPr>
          <p:cNvGrpSpPr/>
          <p:nvPr/>
        </p:nvGrpSpPr>
        <p:grpSpPr>
          <a:xfrm>
            <a:off x="9331" y="2359568"/>
            <a:ext cx="621070" cy="1180817"/>
            <a:chOff x="284843" y="1516010"/>
            <a:chExt cx="621070" cy="1180817"/>
          </a:xfrm>
        </p:grpSpPr>
        <p:sp>
          <p:nvSpPr>
            <p:cNvPr id="21" name="Flèche : chevron 20">
              <a:extLst>
                <a:ext uri="{FF2B5EF4-FFF2-40B4-BE49-F238E27FC236}">
                  <a16:creationId xmlns:a16="http://schemas.microsoft.com/office/drawing/2014/main" id="{2636A7F3-BE3B-4143-A547-41DA4D7AC80D}"/>
                </a:ext>
              </a:extLst>
            </p:cNvPr>
            <p:cNvSpPr/>
            <p:nvPr/>
          </p:nvSpPr>
          <p:spPr>
            <a:xfrm rot="5400000">
              <a:off x="4969" y="1795884"/>
              <a:ext cx="1180817" cy="621069"/>
            </a:xfrm>
            <a:prstGeom prst="chevron">
              <a:avLst/>
            </a:prstGeom>
          </p:spPr>
          <p:style>
            <a:lnRef idx="2">
              <a:schemeClr val="accent4">
                <a:hueOff val="-2976513"/>
                <a:satOff val="17933"/>
                <a:lumOff val="1437"/>
                <a:alphaOff val="0"/>
              </a:schemeClr>
            </a:lnRef>
            <a:fillRef idx="1">
              <a:schemeClr val="accent4">
                <a:hueOff val="-2976513"/>
                <a:satOff val="17933"/>
                <a:lumOff val="1437"/>
                <a:alphaOff val="0"/>
              </a:schemeClr>
            </a:fillRef>
            <a:effectRef idx="0">
              <a:schemeClr val="accent4">
                <a:hueOff val="-2976513"/>
                <a:satOff val="17933"/>
                <a:lumOff val="1437"/>
                <a:alphaOff val="0"/>
              </a:schemeClr>
            </a:effectRef>
            <a:fontRef idx="minor">
              <a:schemeClr val="lt1"/>
            </a:fontRef>
          </p:style>
        </p:sp>
        <p:sp>
          <p:nvSpPr>
            <p:cNvPr id="22" name="Flèche : chevron 8">
              <a:extLst>
                <a:ext uri="{FF2B5EF4-FFF2-40B4-BE49-F238E27FC236}">
                  <a16:creationId xmlns:a16="http://schemas.microsoft.com/office/drawing/2014/main" id="{F741B588-BC43-4F19-94D5-3D13DEAD4222}"/>
                </a:ext>
              </a:extLst>
            </p:cNvPr>
            <p:cNvSpPr txBox="1"/>
            <p:nvPr/>
          </p:nvSpPr>
          <p:spPr>
            <a:xfrm>
              <a:off x="284844" y="1826545"/>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kern="1200" dirty="0">
                  <a:solidFill>
                    <a:schemeClr val="accent5">
                      <a:lumMod val="75000"/>
                    </a:schemeClr>
                  </a:solidFill>
                  <a:latin typeface="+mn-lt"/>
                </a:rPr>
                <a:t>Stratégie </a:t>
              </a:r>
              <a:r>
                <a:rPr lang="fr-BE" sz="700" kern="1200" dirty="0">
                  <a:solidFill>
                    <a:schemeClr val="bg1"/>
                  </a:solidFill>
                  <a:latin typeface="+mn-lt"/>
                  <a:ea typeface="+mn-ea"/>
                  <a:cs typeface="+mn-cs"/>
                </a:rPr>
                <a:t>Objectifs</a:t>
              </a:r>
            </a:p>
          </p:txBody>
        </p:sp>
      </p:grpSp>
      <p:grpSp>
        <p:nvGrpSpPr>
          <p:cNvPr id="23" name="Groupe 22">
            <a:extLst>
              <a:ext uri="{FF2B5EF4-FFF2-40B4-BE49-F238E27FC236}">
                <a16:creationId xmlns:a16="http://schemas.microsoft.com/office/drawing/2014/main" id="{155E3254-DF63-48BC-8178-04C3DF0B5D98}"/>
              </a:ext>
            </a:extLst>
          </p:cNvPr>
          <p:cNvGrpSpPr/>
          <p:nvPr/>
        </p:nvGrpSpPr>
        <p:grpSpPr>
          <a:xfrm>
            <a:off x="9331" y="3116023"/>
            <a:ext cx="621070" cy="1180817"/>
            <a:chOff x="284843" y="2272465"/>
            <a:chExt cx="621070" cy="1180817"/>
          </a:xfrm>
        </p:grpSpPr>
        <p:sp>
          <p:nvSpPr>
            <p:cNvPr id="24" name="Flèche : chevron 23">
              <a:extLst>
                <a:ext uri="{FF2B5EF4-FFF2-40B4-BE49-F238E27FC236}">
                  <a16:creationId xmlns:a16="http://schemas.microsoft.com/office/drawing/2014/main" id="{6662848E-0A2F-4465-A85E-A8FDE44C72FE}"/>
                </a:ext>
              </a:extLst>
            </p:cNvPr>
            <p:cNvSpPr/>
            <p:nvPr/>
          </p:nvSpPr>
          <p:spPr>
            <a:xfrm rot="5400000">
              <a:off x="4969" y="2552339"/>
              <a:ext cx="1180817" cy="621069"/>
            </a:xfrm>
            <a:prstGeom prst="chevron">
              <a:avLst/>
            </a:prstGeom>
          </p:spPr>
          <p:style>
            <a:lnRef idx="2">
              <a:schemeClr val="accent4">
                <a:hueOff val="-4464770"/>
                <a:satOff val="26899"/>
                <a:lumOff val="2156"/>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sp>
        <p:sp>
          <p:nvSpPr>
            <p:cNvPr id="25" name="Flèche : chevron 10">
              <a:extLst>
                <a:ext uri="{FF2B5EF4-FFF2-40B4-BE49-F238E27FC236}">
                  <a16:creationId xmlns:a16="http://schemas.microsoft.com/office/drawing/2014/main" id="{2321CE4E-B917-4F5E-BBC6-636A45194DDF}"/>
                </a:ext>
              </a:extLst>
            </p:cNvPr>
            <p:cNvSpPr txBox="1"/>
            <p:nvPr/>
          </p:nvSpPr>
          <p:spPr>
            <a:xfrm>
              <a:off x="284844" y="2583000"/>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kern="1200" dirty="0">
                  <a:solidFill>
                    <a:schemeClr val="bg1"/>
                  </a:solidFill>
                  <a:latin typeface="Verdana"/>
                  <a:ea typeface="+mn-ea"/>
                  <a:cs typeface="+mn-cs"/>
                </a:rPr>
                <a:t>Pouvoirs Locaux</a:t>
              </a:r>
            </a:p>
          </p:txBody>
        </p:sp>
      </p:grpSp>
    </p:spTree>
    <p:extLst>
      <p:ext uri="{BB962C8B-B14F-4D97-AF65-F5344CB8AC3E}">
        <p14:creationId xmlns:p14="http://schemas.microsoft.com/office/powerpoint/2010/main" val="27435866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AF2FC7A-8713-9438-8B77-C195465C5B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re 1">
            <a:extLst>
              <a:ext uri="{FF2B5EF4-FFF2-40B4-BE49-F238E27FC236}">
                <a16:creationId xmlns:a16="http://schemas.microsoft.com/office/drawing/2014/main" id="{EE167752-9BDE-4904-99CB-FBC48F530D38}"/>
              </a:ext>
            </a:extLst>
          </p:cNvPr>
          <p:cNvSpPr>
            <a:spLocks noGrp="1"/>
          </p:cNvSpPr>
          <p:nvPr>
            <p:ph type="title"/>
          </p:nvPr>
        </p:nvSpPr>
        <p:spPr>
          <a:xfrm>
            <a:off x="0" y="0"/>
            <a:ext cx="9144000" cy="1083662"/>
          </a:xfrm>
        </p:spPr>
        <p:txBody>
          <a:bodyPr/>
          <a:lstStyle/>
          <a:p>
            <a:pPr algn="ctr"/>
            <a:r>
              <a:rPr lang="fr-BE" dirty="0"/>
              <a:t>       Objectifs totaux</a:t>
            </a:r>
          </a:p>
        </p:txBody>
      </p:sp>
      <mc:AlternateContent xmlns:mc="http://schemas.openxmlformats.org/markup-compatibility/2006" xmlns:cx2="http://schemas.microsoft.com/office/drawing/2015/10/21/chartex">
        <mc:Choice Requires="cx2">
          <p:graphicFrame>
            <p:nvGraphicFramePr>
              <p:cNvPr id="11" name="Graphique 10">
                <a:extLst>
                  <a:ext uri="{FF2B5EF4-FFF2-40B4-BE49-F238E27FC236}">
                    <a16:creationId xmlns:a16="http://schemas.microsoft.com/office/drawing/2014/main" id="{FB749A35-59EF-4822-B316-A8443B5BA325}"/>
                  </a:ext>
                </a:extLst>
              </p:cNvPr>
              <p:cNvGraphicFramePr/>
              <p:nvPr/>
            </p:nvGraphicFramePr>
            <p:xfrm>
              <a:off x="65890" y="1083662"/>
              <a:ext cx="8260529" cy="3525818"/>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1" name="Graphique 10">
                <a:extLst>
                  <a:ext uri="{FF2B5EF4-FFF2-40B4-BE49-F238E27FC236}">
                    <a16:creationId xmlns:a16="http://schemas.microsoft.com/office/drawing/2014/main" id="{FB749A35-59EF-4822-B316-A8443B5BA325}"/>
                  </a:ext>
                </a:extLst>
              </p:cNvPr>
              <p:cNvPicPr>
                <a:picLocks noGrp="1" noRot="1" noChangeAspect="1" noMove="1" noResize="1" noEditPoints="1" noAdjustHandles="1" noChangeArrowheads="1" noChangeShapeType="1"/>
              </p:cNvPicPr>
              <p:nvPr/>
            </p:nvPicPr>
            <p:blipFill>
              <a:blip r:embed="rId4"/>
              <a:stretch>
                <a:fillRect/>
              </a:stretch>
            </p:blipFill>
            <p:spPr>
              <a:xfrm>
                <a:off x="65890" y="1083662"/>
                <a:ext cx="8260529" cy="3525818"/>
              </a:xfrm>
              <a:prstGeom prst="rect">
                <a:avLst/>
              </a:prstGeom>
            </p:spPr>
          </p:pic>
        </mc:Fallback>
      </mc:AlternateContent>
    </p:spTree>
    <p:extLst>
      <p:ext uri="{BB962C8B-B14F-4D97-AF65-F5344CB8AC3E}">
        <p14:creationId xmlns:p14="http://schemas.microsoft.com/office/powerpoint/2010/main" val="3958131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able&#10;&#10;Description générée automatiquement">
            <a:extLst>
              <a:ext uri="{FF2B5EF4-FFF2-40B4-BE49-F238E27FC236}">
                <a16:creationId xmlns:a16="http://schemas.microsoft.com/office/drawing/2014/main" id="{50FA533B-1DA5-4CEE-B36C-31BB32E27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009" y="1210528"/>
            <a:ext cx="7942888" cy="2722445"/>
          </a:xfrm>
          <a:prstGeom prst="rect">
            <a:avLst/>
          </a:prstGeom>
        </p:spPr>
      </p:pic>
    </p:spTree>
    <p:extLst>
      <p:ext uri="{BB962C8B-B14F-4D97-AF65-F5344CB8AC3E}">
        <p14:creationId xmlns:p14="http://schemas.microsoft.com/office/powerpoint/2010/main" val="12828637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627F2E2-C84A-3E37-186D-D27965C7B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aphicFrame>
        <p:nvGraphicFramePr>
          <p:cNvPr id="4" name="Espace réservé du contenu 3">
            <a:extLst>
              <a:ext uri="{FF2B5EF4-FFF2-40B4-BE49-F238E27FC236}">
                <a16:creationId xmlns:a16="http://schemas.microsoft.com/office/drawing/2014/main" id="{D8DD6C3B-EC77-44A8-B1C8-564F25152A1D}"/>
              </a:ext>
            </a:extLst>
          </p:cNvPr>
          <p:cNvGraphicFramePr>
            <a:graphicFrameLocks noGrp="1"/>
          </p:cNvGraphicFramePr>
          <p:nvPr>
            <p:ph idx="1"/>
          </p:nvPr>
        </p:nvGraphicFramePr>
        <p:xfrm>
          <a:off x="153714" y="177362"/>
          <a:ext cx="8785336" cy="4363107"/>
        </p:xfrm>
        <a:graphic>
          <a:graphicData uri="http://schemas.openxmlformats.org/drawingml/2006/table">
            <a:tbl>
              <a:tblPr>
                <a:tableStyleId>{5C22544A-7EE6-4342-B048-85BDC9FD1C3A}</a:tableStyleId>
              </a:tblPr>
              <a:tblGrid>
                <a:gridCol w="1241535">
                  <a:extLst>
                    <a:ext uri="{9D8B030D-6E8A-4147-A177-3AD203B41FA5}">
                      <a16:colId xmlns:a16="http://schemas.microsoft.com/office/drawing/2014/main" val="1845019353"/>
                    </a:ext>
                  </a:extLst>
                </a:gridCol>
                <a:gridCol w="1229711">
                  <a:extLst>
                    <a:ext uri="{9D8B030D-6E8A-4147-A177-3AD203B41FA5}">
                      <a16:colId xmlns:a16="http://schemas.microsoft.com/office/drawing/2014/main" val="3062116569"/>
                    </a:ext>
                  </a:extLst>
                </a:gridCol>
                <a:gridCol w="2575274">
                  <a:extLst>
                    <a:ext uri="{9D8B030D-6E8A-4147-A177-3AD203B41FA5}">
                      <a16:colId xmlns:a16="http://schemas.microsoft.com/office/drawing/2014/main" val="953052140"/>
                    </a:ext>
                  </a:extLst>
                </a:gridCol>
                <a:gridCol w="865550">
                  <a:extLst>
                    <a:ext uri="{9D8B030D-6E8A-4147-A177-3AD203B41FA5}">
                      <a16:colId xmlns:a16="http://schemas.microsoft.com/office/drawing/2014/main" val="481831486"/>
                    </a:ext>
                  </a:extLst>
                </a:gridCol>
                <a:gridCol w="1478018">
                  <a:extLst>
                    <a:ext uri="{9D8B030D-6E8A-4147-A177-3AD203B41FA5}">
                      <a16:colId xmlns:a16="http://schemas.microsoft.com/office/drawing/2014/main" val="628910583"/>
                    </a:ext>
                  </a:extLst>
                </a:gridCol>
                <a:gridCol w="1395248">
                  <a:extLst>
                    <a:ext uri="{9D8B030D-6E8A-4147-A177-3AD203B41FA5}">
                      <a16:colId xmlns:a16="http://schemas.microsoft.com/office/drawing/2014/main" val="406377224"/>
                    </a:ext>
                  </a:extLst>
                </a:gridCol>
              </a:tblGrid>
              <a:tr h="623301">
                <a:tc>
                  <a:txBody>
                    <a:bodyPr/>
                    <a:lstStyle/>
                    <a:p>
                      <a:pPr algn="ctr" fontAlgn="b"/>
                      <a:r>
                        <a:rPr lang="fr-BE" sz="1100" b="1" u="none" strike="noStrike" dirty="0">
                          <a:solidFill>
                            <a:schemeClr val="bg1"/>
                          </a:solidFill>
                          <a:effectLst/>
                        </a:rPr>
                        <a:t>Plateforme</a:t>
                      </a:r>
                      <a:endParaRPr lang="fr-BE" sz="1100" b="1" i="0" u="none" strike="noStrike" dirty="0">
                        <a:solidFill>
                          <a:schemeClr val="bg1"/>
                        </a:solidFill>
                        <a:effectLst/>
                        <a:latin typeface="Calibri" panose="020F0502020204030204" pitchFamily="34" charset="0"/>
                      </a:endParaRPr>
                    </a:p>
                  </a:txBody>
                  <a:tcPr marL="6732" marR="6732" marT="6732" marB="0" anchor="ctr">
                    <a:solidFill>
                      <a:srgbClr val="8F5796"/>
                    </a:solidFill>
                  </a:tcPr>
                </a:tc>
                <a:tc>
                  <a:txBody>
                    <a:bodyPr/>
                    <a:lstStyle/>
                    <a:p>
                      <a:pPr algn="ctr" fontAlgn="b"/>
                      <a:r>
                        <a:rPr lang="fr-BE" sz="1100" b="1" u="none" strike="noStrike" dirty="0">
                          <a:solidFill>
                            <a:schemeClr val="bg1"/>
                          </a:solidFill>
                          <a:effectLst/>
                        </a:rPr>
                        <a:t>Nom personne de contact</a:t>
                      </a:r>
                      <a:endParaRPr lang="fr-BE" sz="1100" b="1" i="0" u="none" strike="noStrike" dirty="0">
                        <a:solidFill>
                          <a:schemeClr val="bg1"/>
                        </a:solidFill>
                        <a:effectLst/>
                        <a:latin typeface="Calibri" panose="020F0502020204030204" pitchFamily="34" charset="0"/>
                      </a:endParaRPr>
                    </a:p>
                  </a:txBody>
                  <a:tcPr marL="6732" marR="6732" marT="6732" marB="0" anchor="ctr">
                    <a:solidFill>
                      <a:srgbClr val="8F5796"/>
                    </a:solidFill>
                  </a:tcPr>
                </a:tc>
                <a:tc>
                  <a:txBody>
                    <a:bodyPr/>
                    <a:lstStyle/>
                    <a:p>
                      <a:pPr algn="ctr" fontAlgn="b"/>
                      <a:r>
                        <a:rPr lang="fr-BE" sz="1100" b="1" u="none" strike="noStrike" dirty="0">
                          <a:solidFill>
                            <a:schemeClr val="bg1"/>
                          </a:solidFill>
                          <a:effectLst/>
                        </a:rPr>
                        <a:t>Adresse</a:t>
                      </a:r>
                      <a:endParaRPr lang="fr-BE" sz="1100" b="1" i="0" u="none" strike="noStrike" dirty="0">
                        <a:solidFill>
                          <a:schemeClr val="bg1"/>
                        </a:solidFill>
                        <a:effectLst/>
                        <a:latin typeface="Calibri" panose="020F0502020204030204" pitchFamily="34" charset="0"/>
                      </a:endParaRPr>
                    </a:p>
                  </a:txBody>
                  <a:tcPr marL="6732" marR="6732" marT="6732" marB="0" anchor="ctr">
                    <a:solidFill>
                      <a:srgbClr val="8F5796"/>
                    </a:solidFill>
                  </a:tcPr>
                </a:tc>
                <a:tc>
                  <a:txBody>
                    <a:bodyPr/>
                    <a:lstStyle/>
                    <a:p>
                      <a:pPr algn="ctr" fontAlgn="b"/>
                      <a:r>
                        <a:rPr lang="fr-BE" sz="1100" b="1" u="none" strike="noStrike" dirty="0">
                          <a:solidFill>
                            <a:schemeClr val="bg1"/>
                          </a:solidFill>
                          <a:effectLst/>
                        </a:rPr>
                        <a:t>Téléphone</a:t>
                      </a:r>
                      <a:endParaRPr lang="fr-BE" sz="1100" b="1" i="0" u="none" strike="noStrike" dirty="0">
                        <a:solidFill>
                          <a:schemeClr val="bg1"/>
                        </a:solidFill>
                        <a:effectLst/>
                        <a:latin typeface="Calibri" panose="020F0502020204030204" pitchFamily="34" charset="0"/>
                      </a:endParaRPr>
                    </a:p>
                  </a:txBody>
                  <a:tcPr marL="6732" marR="6732" marT="6732" marB="0" anchor="ctr">
                    <a:solidFill>
                      <a:srgbClr val="8F5796"/>
                    </a:solidFill>
                  </a:tcPr>
                </a:tc>
                <a:tc>
                  <a:txBody>
                    <a:bodyPr/>
                    <a:lstStyle/>
                    <a:p>
                      <a:pPr algn="ctr" fontAlgn="b"/>
                      <a:r>
                        <a:rPr lang="fr-BE" sz="1100" b="1" u="none" strike="noStrike" dirty="0">
                          <a:solidFill>
                            <a:schemeClr val="bg1"/>
                          </a:solidFill>
                          <a:effectLst/>
                        </a:rPr>
                        <a:t>mail</a:t>
                      </a:r>
                      <a:endParaRPr lang="fr-BE" sz="1100" b="1" i="0" u="none" strike="noStrike" dirty="0">
                        <a:solidFill>
                          <a:schemeClr val="bg1"/>
                        </a:solidFill>
                        <a:effectLst/>
                        <a:latin typeface="Calibri" panose="020F0502020204030204" pitchFamily="34" charset="0"/>
                      </a:endParaRPr>
                    </a:p>
                  </a:txBody>
                  <a:tcPr marL="6732" marR="6732" marT="6732" marB="0" anchor="ctr">
                    <a:solidFill>
                      <a:srgbClr val="8F5796"/>
                    </a:solidFill>
                  </a:tcPr>
                </a:tc>
                <a:tc>
                  <a:txBody>
                    <a:bodyPr/>
                    <a:lstStyle/>
                    <a:p>
                      <a:pPr algn="ctr" fontAlgn="b"/>
                      <a:r>
                        <a:rPr lang="fr-BE" sz="1100" b="1" u="none" strike="noStrike" dirty="0">
                          <a:solidFill>
                            <a:schemeClr val="bg1"/>
                          </a:solidFill>
                          <a:effectLst/>
                        </a:rPr>
                        <a:t>site web</a:t>
                      </a:r>
                      <a:endParaRPr lang="fr-BE" sz="1100" b="1" i="0" u="none" strike="noStrike" dirty="0">
                        <a:solidFill>
                          <a:schemeClr val="bg1"/>
                        </a:solidFill>
                        <a:effectLst/>
                        <a:latin typeface="Calibri" panose="020F0502020204030204" pitchFamily="34" charset="0"/>
                      </a:endParaRPr>
                    </a:p>
                  </a:txBody>
                  <a:tcPr marL="6732" marR="6732" marT="6732" marB="0" anchor="ctr">
                    <a:solidFill>
                      <a:srgbClr val="8F5796"/>
                    </a:solidFill>
                  </a:tcPr>
                </a:tc>
                <a:extLst>
                  <a:ext uri="{0D108BD9-81ED-4DB2-BD59-A6C34878D82A}">
                    <a16:rowId xmlns:a16="http://schemas.microsoft.com/office/drawing/2014/main" val="743759045"/>
                  </a:ext>
                </a:extLst>
              </a:tr>
              <a:tr h="623301">
                <a:tc>
                  <a:txBody>
                    <a:bodyPr/>
                    <a:lstStyle/>
                    <a:p>
                      <a:pPr algn="ctr" fontAlgn="b"/>
                      <a:r>
                        <a:rPr lang="fr-BE" sz="1100" b="1" u="none" strike="noStrike" dirty="0">
                          <a:solidFill>
                            <a:schemeClr val="tx1"/>
                          </a:solidFill>
                          <a:effectLst/>
                        </a:rPr>
                        <a:t>Corenove SCRL</a:t>
                      </a:r>
                      <a:endParaRPr lang="fr-BE" sz="1100" b="1" i="0" u="none" strike="noStrike" dirty="0">
                        <a:solidFill>
                          <a:schemeClr val="tx1"/>
                        </a:solidFill>
                        <a:effectLst/>
                        <a:latin typeface="Calibri" panose="020F0502020204030204" pitchFamily="34" charset="0"/>
                      </a:endParaRPr>
                    </a:p>
                  </a:txBody>
                  <a:tcPr marL="6732" marR="6732" marT="6732" marB="0" anchor="ctr">
                    <a:solidFill>
                      <a:schemeClr val="accent6">
                        <a:lumMod val="40000"/>
                        <a:lumOff val="60000"/>
                      </a:schemeClr>
                    </a:solidFill>
                  </a:tcPr>
                </a:tc>
                <a:tc>
                  <a:txBody>
                    <a:bodyPr/>
                    <a:lstStyle/>
                    <a:p>
                      <a:pPr algn="ctr" fontAlgn="b"/>
                      <a:r>
                        <a:rPr lang="fr-BE" sz="1100" u="none" strike="noStrike" dirty="0">
                          <a:effectLst/>
                        </a:rPr>
                        <a:t>Jonathan </a:t>
                      </a:r>
                      <a:r>
                        <a:rPr lang="fr-BE" sz="1100" u="none" strike="noStrike" dirty="0" err="1">
                          <a:effectLst/>
                        </a:rPr>
                        <a:t>Plön</a:t>
                      </a:r>
                      <a:endParaRPr lang="fr-BE" sz="1100" b="0" i="0" u="none" strike="noStrike" dirty="0">
                        <a:solidFill>
                          <a:srgbClr val="000000"/>
                        </a:solidFill>
                        <a:effectLst/>
                        <a:latin typeface="Calibri" panose="020F0502020204030204" pitchFamily="34" charset="0"/>
                      </a:endParaRPr>
                    </a:p>
                  </a:txBody>
                  <a:tcPr marL="6732" marR="6732" marT="6732" marB="0" anchor="ctr"/>
                </a:tc>
                <a:tc>
                  <a:txBody>
                    <a:bodyPr/>
                    <a:lstStyle/>
                    <a:p>
                      <a:pPr algn="ctr" fontAlgn="b"/>
                      <a:r>
                        <a:rPr lang="fr-BE" sz="1100" u="none" strike="noStrike" dirty="0">
                          <a:effectLst/>
                        </a:rPr>
                        <a:t>Rue </a:t>
                      </a:r>
                      <a:r>
                        <a:rPr lang="fr-BE" sz="1100" u="none" strike="noStrike" dirty="0" err="1">
                          <a:effectLst/>
                        </a:rPr>
                        <a:t>Phocas</a:t>
                      </a:r>
                      <a:r>
                        <a:rPr lang="fr-BE" sz="1100" u="none" strike="noStrike" dirty="0">
                          <a:effectLst/>
                        </a:rPr>
                        <a:t> Lejeune, 25/1 5032 Les </a:t>
                      </a:r>
                      <a:r>
                        <a:rPr lang="fr-BE" sz="1100" u="none" strike="noStrike" dirty="0" err="1">
                          <a:effectLst/>
                        </a:rPr>
                        <a:t>Isnes</a:t>
                      </a:r>
                      <a:endParaRPr lang="fr-BE" sz="1100" b="0" i="0" u="none" strike="noStrike" dirty="0">
                        <a:solidFill>
                          <a:srgbClr val="000000"/>
                        </a:solidFill>
                        <a:effectLst/>
                        <a:latin typeface="Calibri" panose="020F0502020204030204" pitchFamily="34" charset="0"/>
                      </a:endParaRPr>
                    </a:p>
                  </a:txBody>
                  <a:tcPr marL="6732" marR="6732" marT="6732" marB="0" anchor="ctr">
                    <a:solidFill>
                      <a:schemeClr val="tx2">
                        <a:lumMod val="20000"/>
                        <a:lumOff val="80000"/>
                      </a:schemeClr>
                    </a:solidFill>
                  </a:tcPr>
                </a:tc>
                <a:tc>
                  <a:txBody>
                    <a:bodyPr/>
                    <a:lstStyle/>
                    <a:p>
                      <a:pPr algn="ctr" fontAlgn="b"/>
                      <a:r>
                        <a:rPr lang="fr-BE" sz="1100" u="none" strike="noStrike">
                          <a:effectLst/>
                        </a:rPr>
                        <a:t>0492/40.64.44</a:t>
                      </a:r>
                      <a:endParaRPr lang="fr-BE" sz="1100" b="0" i="0" u="none" strike="noStrike">
                        <a:solidFill>
                          <a:srgbClr val="000000"/>
                        </a:solidFill>
                        <a:effectLst/>
                        <a:latin typeface="Calibri" panose="020F0502020204030204" pitchFamily="34" charset="0"/>
                      </a:endParaRPr>
                    </a:p>
                  </a:txBody>
                  <a:tcPr marL="6732" marR="6732" marT="6732" marB="0" anchor="ctr"/>
                </a:tc>
                <a:tc>
                  <a:txBody>
                    <a:bodyPr/>
                    <a:lstStyle/>
                    <a:p>
                      <a:pPr algn="ctr" fontAlgn="b"/>
                      <a:r>
                        <a:rPr lang="fr-BE" sz="1100" u="sng" strike="noStrike" dirty="0">
                          <a:effectLst/>
                          <a:hlinkClick r:id="rId3"/>
                        </a:rPr>
                        <a:t>info@corenove.be</a:t>
                      </a:r>
                      <a:endParaRPr lang="fr-BE" sz="1100" b="0" i="0" u="sng" strike="noStrike" dirty="0">
                        <a:solidFill>
                          <a:srgbClr val="0563C1"/>
                        </a:solidFill>
                        <a:effectLst/>
                        <a:latin typeface="Calibri" panose="020F0502020204030204" pitchFamily="34" charset="0"/>
                      </a:endParaRPr>
                    </a:p>
                  </a:txBody>
                  <a:tcPr marL="6732" marR="6732" marT="6732" marB="0" anchor="ctr">
                    <a:solidFill>
                      <a:schemeClr val="tx2">
                        <a:lumMod val="20000"/>
                        <a:lumOff val="80000"/>
                      </a:schemeClr>
                    </a:solidFill>
                  </a:tcPr>
                </a:tc>
                <a:tc>
                  <a:txBody>
                    <a:bodyPr/>
                    <a:lstStyle/>
                    <a:p>
                      <a:pPr algn="ctr" fontAlgn="b"/>
                      <a:r>
                        <a:rPr lang="fr-BE" sz="1100" u="sng" strike="noStrike">
                          <a:effectLst/>
                          <a:hlinkClick r:id="rId4"/>
                        </a:rPr>
                        <a:t>www.corenove.be</a:t>
                      </a:r>
                      <a:endParaRPr lang="fr-BE" sz="1100" b="0" i="0" u="sng" strike="noStrike">
                        <a:solidFill>
                          <a:srgbClr val="0563C1"/>
                        </a:solidFill>
                        <a:effectLst/>
                        <a:latin typeface="Calibri" panose="020F0502020204030204" pitchFamily="34" charset="0"/>
                      </a:endParaRPr>
                    </a:p>
                  </a:txBody>
                  <a:tcPr marL="6732" marR="6732" marT="6732" marB="0" anchor="ctr"/>
                </a:tc>
                <a:extLst>
                  <a:ext uri="{0D108BD9-81ED-4DB2-BD59-A6C34878D82A}">
                    <a16:rowId xmlns:a16="http://schemas.microsoft.com/office/drawing/2014/main" val="1868635623"/>
                  </a:ext>
                </a:extLst>
              </a:tr>
              <a:tr h="623301">
                <a:tc>
                  <a:txBody>
                    <a:bodyPr/>
                    <a:lstStyle/>
                    <a:p>
                      <a:pPr algn="ctr" fontAlgn="b"/>
                      <a:r>
                        <a:rPr lang="fr-BE" sz="1100" b="1" u="none" strike="noStrike" dirty="0" err="1">
                          <a:solidFill>
                            <a:schemeClr val="tx1"/>
                          </a:solidFill>
                          <a:effectLst/>
                        </a:rPr>
                        <a:t>En'Hestia</a:t>
                      </a:r>
                      <a:endParaRPr lang="fr-BE" sz="1100" b="1" i="0" u="none" strike="noStrike" dirty="0">
                        <a:solidFill>
                          <a:schemeClr val="tx1"/>
                        </a:solidFill>
                        <a:effectLst/>
                        <a:latin typeface="Calibri" panose="020F0502020204030204" pitchFamily="34" charset="0"/>
                      </a:endParaRPr>
                    </a:p>
                  </a:txBody>
                  <a:tcPr marL="6732" marR="6732" marT="6732" marB="0" anchor="ctr">
                    <a:solidFill>
                      <a:schemeClr val="accent6">
                        <a:lumMod val="40000"/>
                        <a:lumOff val="60000"/>
                      </a:schemeClr>
                    </a:solidFill>
                  </a:tcPr>
                </a:tc>
                <a:tc>
                  <a:txBody>
                    <a:bodyPr/>
                    <a:lstStyle/>
                    <a:p>
                      <a:pPr algn="ctr" fontAlgn="b"/>
                      <a:r>
                        <a:rPr lang="fr-BE" sz="1100" u="none" strike="noStrike" dirty="0">
                          <a:effectLst/>
                        </a:rPr>
                        <a:t>Matthieu Gaillet</a:t>
                      </a:r>
                      <a:endParaRPr lang="fr-BE" sz="1100" b="0" i="0" u="none" strike="noStrike" dirty="0">
                        <a:solidFill>
                          <a:srgbClr val="000000"/>
                        </a:solidFill>
                        <a:effectLst/>
                        <a:latin typeface="Calibri" panose="020F0502020204030204" pitchFamily="34" charset="0"/>
                      </a:endParaRPr>
                    </a:p>
                  </a:txBody>
                  <a:tcPr marL="6732" marR="6732" marT="6732" marB="0" anchor="ctr"/>
                </a:tc>
                <a:tc>
                  <a:txBody>
                    <a:bodyPr/>
                    <a:lstStyle/>
                    <a:p>
                      <a:pPr algn="ctr" fontAlgn="b"/>
                      <a:r>
                        <a:rPr lang="fr-BE" sz="1100" u="none" strike="noStrike">
                          <a:effectLst/>
                        </a:rPr>
                        <a:t>Rue Saucin,70  5032 Les Isnes</a:t>
                      </a:r>
                      <a:endParaRPr lang="fr-BE" sz="1100" b="0" i="0" u="none" strike="noStrike">
                        <a:solidFill>
                          <a:srgbClr val="000000"/>
                        </a:solidFill>
                        <a:effectLst/>
                        <a:latin typeface="Calibri" panose="020F0502020204030204" pitchFamily="34" charset="0"/>
                      </a:endParaRPr>
                    </a:p>
                  </a:txBody>
                  <a:tcPr marL="6732" marR="6732" marT="6732" marB="0" anchor="ctr">
                    <a:solidFill>
                      <a:schemeClr val="tx2">
                        <a:lumMod val="20000"/>
                        <a:lumOff val="80000"/>
                      </a:schemeClr>
                    </a:solidFill>
                  </a:tcP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6732" marR="6732" marT="6732" marB="0" anchor="ctr"/>
                </a:tc>
                <a:tc>
                  <a:txBody>
                    <a:bodyPr/>
                    <a:lstStyle/>
                    <a:p>
                      <a:pPr algn="ctr" fontAlgn="ctr"/>
                      <a:r>
                        <a:rPr lang="fr-BE" sz="1100" u="sng" strike="noStrike" dirty="0">
                          <a:effectLst/>
                          <a:hlinkClick r:id="rId5"/>
                        </a:rPr>
                        <a:t>coordination@enhestia.be</a:t>
                      </a:r>
                      <a:endParaRPr lang="fr-BE" sz="1100" b="0" i="0" u="sng" strike="noStrike" dirty="0">
                        <a:solidFill>
                          <a:srgbClr val="0563C1"/>
                        </a:solidFill>
                        <a:effectLst/>
                        <a:latin typeface="Calibri" panose="020F0502020204030204" pitchFamily="34" charset="0"/>
                      </a:endParaRPr>
                    </a:p>
                  </a:txBody>
                  <a:tcPr marL="6732" marR="6732" marT="6732" marB="0" anchor="ctr">
                    <a:solidFill>
                      <a:schemeClr val="tx2">
                        <a:lumMod val="20000"/>
                        <a:lumOff val="80000"/>
                      </a:schemeClr>
                    </a:solidFill>
                  </a:tcPr>
                </a:tc>
                <a:tc>
                  <a:txBody>
                    <a:bodyPr/>
                    <a:lstStyle/>
                    <a:p>
                      <a:pPr algn="ctr" fontAlgn="b"/>
                      <a:r>
                        <a:rPr lang="fr-BE" sz="1100" u="sng" strike="noStrike">
                          <a:effectLst/>
                          <a:hlinkClick r:id="rId6"/>
                        </a:rPr>
                        <a:t>www.enhestia.be</a:t>
                      </a:r>
                      <a:endParaRPr lang="fr-BE" sz="1100" b="0" i="0" u="sng" strike="noStrike">
                        <a:solidFill>
                          <a:srgbClr val="0563C1"/>
                        </a:solidFill>
                        <a:effectLst/>
                        <a:latin typeface="Calibri" panose="020F0502020204030204" pitchFamily="34" charset="0"/>
                      </a:endParaRPr>
                    </a:p>
                  </a:txBody>
                  <a:tcPr marL="6732" marR="6732" marT="6732" marB="0" anchor="ctr"/>
                </a:tc>
                <a:extLst>
                  <a:ext uri="{0D108BD9-81ED-4DB2-BD59-A6C34878D82A}">
                    <a16:rowId xmlns:a16="http://schemas.microsoft.com/office/drawing/2014/main" val="1495571495"/>
                  </a:ext>
                </a:extLst>
              </a:tr>
              <a:tr h="623301">
                <a:tc>
                  <a:txBody>
                    <a:bodyPr/>
                    <a:lstStyle/>
                    <a:p>
                      <a:pPr algn="ctr" fontAlgn="b"/>
                      <a:r>
                        <a:rPr lang="fr-BE" sz="1100" b="1" u="none" strike="noStrike" dirty="0" err="1">
                          <a:solidFill>
                            <a:schemeClr val="tx1"/>
                          </a:solidFill>
                          <a:effectLst/>
                        </a:rPr>
                        <a:t>Wap'isol</a:t>
                      </a:r>
                      <a:endParaRPr lang="fr-BE" sz="1100" b="1" i="0" u="none" strike="noStrike" dirty="0">
                        <a:solidFill>
                          <a:schemeClr val="tx1"/>
                        </a:solidFill>
                        <a:effectLst/>
                        <a:latin typeface="Calibri" panose="020F0502020204030204" pitchFamily="34" charset="0"/>
                      </a:endParaRPr>
                    </a:p>
                  </a:txBody>
                  <a:tcPr marL="6732" marR="6732" marT="6732" marB="0" anchor="ctr">
                    <a:solidFill>
                      <a:schemeClr val="accent6">
                        <a:lumMod val="40000"/>
                        <a:lumOff val="60000"/>
                      </a:schemeClr>
                    </a:solidFill>
                  </a:tcPr>
                </a:tc>
                <a:tc>
                  <a:txBody>
                    <a:bodyPr/>
                    <a:lstStyle/>
                    <a:p>
                      <a:pPr algn="ctr" fontAlgn="b"/>
                      <a:r>
                        <a:rPr lang="fr-BE" sz="1100" u="none" strike="noStrike">
                          <a:effectLst/>
                        </a:rPr>
                        <a:t>Hélène Bossut</a:t>
                      </a:r>
                      <a:endParaRPr lang="fr-BE" sz="1100" b="0" i="0" u="none" strike="noStrike">
                        <a:solidFill>
                          <a:srgbClr val="000000"/>
                        </a:solidFill>
                        <a:effectLst/>
                        <a:latin typeface="Calibri" panose="020F0502020204030204" pitchFamily="34" charset="0"/>
                      </a:endParaRPr>
                    </a:p>
                  </a:txBody>
                  <a:tcPr marL="6732" marR="6732" marT="6732" marB="0" anchor="ctr"/>
                </a:tc>
                <a:tc>
                  <a:txBody>
                    <a:bodyPr/>
                    <a:lstStyle/>
                    <a:p>
                      <a:pPr algn="ctr" fontAlgn="b"/>
                      <a:r>
                        <a:rPr lang="fr-BE" sz="1100" u="none" strike="noStrike">
                          <a:effectLst/>
                        </a:rPr>
                        <a:t>Chemin de l'eau Vivce,1 7503 Froyennes</a:t>
                      </a:r>
                      <a:endParaRPr lang="fr-BE" sz="1100" b="0" i="0" u="none" strike="noStrike">
                        <a:solidFill>
                          <a:srgbClr val="000000"/>
                        </a:solidFill>
                        <a:effectLst/>
                        <a:latin typeface="Calibri" panose="020F0502020204030204" pitchFamily="34" charset="0"/>
                      </a:endParaRPr>
                    </a:p>
                  </a:txBody>
                  <a:tcPr marL="6732" marR="6732" marT="6732" marB="0" anchor="ctr">
                    <a:solidFill>
                      <a:schemeClr val="tx2">
                        <a:lumMod val="20000"/>
                        <a:lumOff val="80000"/>
                      </a:schemeClr>
                    </a:solidFill>
                  </a:tcPr>
                </a:tc>
                <a:tc>
                  <a:txBody>
                    <a:bodyPr/>
                    <a:lstStyle/>
                    <a:p>
                      <a:pPr algn="ctr" fontAlgn="b"/>
                      <a:r>
                        <a:rPr lang="fr-BE" sz="1100" u="none" strike="noStrike">
                          <a:effectLst/>
                        </a:rPr>
                        <a:t>069/88.80.50</a:t>
                      </a:r>
                      <a:endParaRPr lang="fr-BE" sz="1100" b="0" i="0" u="none" strike="noStrike">
                        <a:solidFill>
                          <a:srgbClr val="000000"/>
                        </a:solidFill>
                        <a:effectLst/>
                        <a:latin typeface="Calibri" panose="020F0502020204030204" pitchFamily="34" charset="0"/>
                      </a:endParaRPr>
                    </a:p>
                  </a:txBody>
                  <a:tcPr marL="6732" marR="6732" marT="6732" marB="0" anchor="ctr"/>
                </a:tc>
                <a:tc>
                  <a:txBody>
                    <a:bodyPr/>
                    <a:lstStyle/>
                    <a:p>
                      <a:pPr algn="ctr" fontAlgn="b"/>
                      <a:r>
                        <a:rPr lang="fr-BE" sz="1100" u="sng" strike="noStrike" dirty="0">
                          <a:effectLst/>
                          <a:hlinkClick r:id="rId7"/>
                        </a:rPr>
                        <a:t>wapisol@ipalle.be</a:t>
                      </a:r>
                      <a:endParaRPr lang="fr-BE" sz="1100" b="0" i="0" u="sng" strike="noStrike" dirty="0">
                        <a:solidFill>
                          <a:srgbClr val="0563C1"/>
                        </a:solidFill>
                        <a:effectLst/>
                        <a:latin typeface="Calibri" panose="020F0502020204030204" pitchFamily="34" charset="0"/>
                      </a:endParaRPr>
                    </a:p>
                  </a:txBody>
                  <a:tcPr marL="6732" marR="6732" marT="6732" marB="0" anchor="ctr">
                    <a:solidFill>
                      <a:schemeClr val="tx2">
                        <a:lumMod val="20000"/>
                        <a:lumOff val="80000"/>
                      </a:schemeClr>
                    </a:solidFill>
                  </a:tcPr>
                </a:tc>
                <a:tc>
                  <a:txBody>
                    <a:bodyPr/>
                    <a:lstStyle/>
                    <a:p>
                      <a:pPr algn="ctr" fontAlgn="b"/>
                      <a:r>
                        <a:rPr lang="fr-BE" sz="1100" u="none" strike="noStrike" dirty="0">
                          <a:solidFill>
                            <a:srgbClr val="0070C0"/>
                          </a:solidFill>
                          <a:effectLst/>
                        </a:rPr>
                        <a:t>www.ipalle.be/wapisol</a:t>
                      </a:r>
                      <a:endParaRPr lang="fr-BE" sz="1100" b="0" i="0" u="none" strike="noStrike" dirty="0">
                        <a:solidFill>
                          <a:srgbClr val="0070C0"/>
                        </a:solidFill>
                        <a:effectLst/>
                        <a:latin typeface="Calibri" panose="020F0502020204030204" pitchFamily="34" charset="0"/>
                      </a:endParaRPr>
                    </a:p>
                  </a:txBody>
                  <a:tcPr marL="6732" marR="6732" marT="6732" marB="0" anchor="ctr"/>
                </a:tc>
                <a:extLst>
                  <a:ext uri="{0D108BD9-81ED-4DB2-BD59-A6C34878D82A}">
                    <a16:rowId xmlns:a16="http://schemas.microsoft.com/office/drawing/2014/main" val="402881795"/>
                  </a:ext>
                </a:extLst>
              </a:tr>
              <a:tr h="623301">
                <a:tc>
                  <a:txBody>
                    <a:bodyPr/>
                    <a:lstStyle/>
                    <a:p>
                      <a:pPr algn="ctr" fontAlgn="b"/>
                      <a:r>
                        <a:rPr lang="fr-BE" sz="1100" b="1" u="none" strike="noStrike" dirty="0">
                          <a:solidFill>
                            <a:schemeClr val="tx1"/>
                          </a:solidFill>
                          <a:effectLst/>
                        </a:rPr>
                        <a:t>Charleroi/maison de l'énergie</a:t>
                      </a:r>
                      <a:endParaRPr lang="fr-BE" sz="1100" b="1" i="0" u="none" strike="noStrike" dirty="0">
                        <a:solidFill>
                          <a:schemeClr val="tx1"/>
                        </a:solidFill>
                        <a:effectLst/>
                        <a:latin typeface="Calibri" panose="020F0502020204030204" pitchFamily="34" charset="0"/>
                      </a:endParaRPr>
                    </a:p>
                  </a:txBody>
                  <a:tcPr marL="6732" marR="6732" marT="6732" marB="0" anchor="ctr">
                    <a:solidFill>
                      <a:schemeClr val="accent6">
                        <a:lumMod val="40000"/>
                        <a:lumOff val="60000"/>
                      </a:schemeClr>
                    </a:solidFill>
                  </a:tcPr>
                </a:tc>
                <a:tc>
                  <a:txBody>
                    <a:bodyPr/>
                    <a:lstStyle/>
                    <a:p>
                      <a:pPr algn="ctr" fontAlgn="b"/>
                      <a:endParaRPr lang="fr-BE" sz="1100" b="0" i="0" u="none" strike="noStrike">
                        <a:solidFill>
                          <a:srgbClr val="000000"/>
                        </a:solidFill>
                        <a:effectLst/>
                        <a:latin typeface="Calibri" panose="020F0502020204030204" pitchFamily="34" charset="0"/>
                      </a:endParaRPr>
                    </a:p>
                  </a:txBody>
                  <a:tcPr marL="6732" marR="6732" marT="6732" marB="0" anchor="ctr"/>
                </a:tc>
                <a:tc>
                  <a:txBody>
                    <a:bodyPr/>
                    <a:lstStyle/>
                    <a:p>
                      <a:pPr algn="ctr" fontAlgn="b"/>
                      <a:r>
                        <a:rPr lang="fr-BE" sz="1100" u="none" strike="noStrike">
                          <a:effectLst/>
                        </a:rPr>
                        <a:t>Bd Joseph II, 64  6000 CHARLEROI</a:t>
                      </a:r>
                      <a:endParaRPr lang="fr-BE" sz="1100" b="0" i="0" u="none" strike="noStrike">
                        <a:solidFill>
                          <a:srgbClr val="000000"/>
                        </a:solidFill>
                        <a:effectLst/>
                        <a:latin typeface="Calibri" panose="020F0502020204030204" pitchFamily="34" charset="0"/>
                      </a:endParaRPr>
                    </a:p>
                  </a:txBody>
                  <a:tcPr marL="6732" marR="6732" marT="6732" marB="0" anchor="ctr">
                    <a:solidFill>
                      <a:schemeClr val="tx2">
                        <a:lumMod val="20000"/>
                        <a:lumOff val="80000"/>
                      </a:schemeClr>
                    </a:solidFill>
                  </a:tcPr>
                </a:tc>
                <a:tc>
                  <a:txBody>
                    <a:bodyPr/>
                    <a:lstStyle/>
                    <a:p>
                      <a:pPr algn="ctr" fontAlgn="b"/>
                      <a:r>
                        <a:rPr lang="fr-BE" sz="1100" u="none" strike="noStrike">
                          <a:effectLst/>
                        </a:rPr>
                        <a:t>071/207160</a:t>
                      </a:r>
                      <a:endParaRPr lang="fr-BE" sz="1100" b="0" i="0" u="none" strike="noStrike">
                        <a:solidFill>
                          <a:srgbClr val="000000"/>
                        </a:solidFill>
                        <a:effectLst/>
                        <a:latin typeface="Calibri" panose="020F0502020204030204" pitchFamily="34" charset="0"/>
                      </a:endParaRPr>
                    </a:p>
                  </a:txBody>
                  <a:tcPr marL="6732" marR="6732" marT="6732" marB="0" anchor="ctr"/>
                </a:tc>
                <a:tc>
                  <a:txBody>
                    <a:bodyPr/>
                    <a:lstStyle/>
                    <a:p>
                      <a:pPr algn="ctr" fontAlgn="b"/>
                      <a:r>
                        <a:rPr lang="fr-BE" sz="1100" u="sng" strike="noStrike" dirty="0">
                          <a:effectLst/>
                          <a:hlinkClick r:id="rId8"/>
                        </a:rPr>
                        <a:t>info@charlisol.be</a:t>
                      </a:r>
                      <a:endParaRPr lang="fr-BE" sz="1100" b="0" i="0" u="sng" strike="noStrike" dirty="0">
                        <a:solidFill>
                          <a:srgbClr val="0563C1"/>
                        </a:solidFill>
                        <a:effectLst/>
                        <a:latin typeface="Calibri" panose="020F0502020204030204" pitchFamily="34" charset="0"/>
                      </a:endParaRPr>
                    </a:p>
                  </a:txBody>
                  <a:tcPr marL="6732" marR="6732" marT="6732" marB="0" anchor="ctr">
                    <a:solidFill>
                      <a:schemeClr val="tx2">
                        <a:lumMod val="20000"/>
                        <a:lumOff val="80000"/>
                      </a:schemeClr>
                    </a:solidFill>
                  </a:tcPr>
                </a:tc>
                <a:tc>
                  <a:txBody>
                    <a:bodyPr/>
                    <a:lstStyle/>
                    <a:p>
                      <a:pPr algn="ctr" fontAlgn="b"/>
                      <a:r>
                        <a:rPr lang="fr-BE" sz="1100" u="sng" strike="noStrike" dirty="0">
                          <a:effectLst/>
                          <a:hlinkClick r:id="rId9"/>
                        </a:rPr>
                        <a:t>www.charlisol.be</a:t>
                      </a:r>
                      <a:endParaRPr lang="fr-BE" sz="1100" b="0" i="0" u="sng" strike="noStrike" dirty="0">
                        <a:solidFill>
                          <a:srgbClr val="0563C1"/>
                        </a:solidFill>
                        <a:effectLst/>
                        <a:latin typeface="Calibri" panose="020F0502020204030204" pitchFamily="34" charset="0"/>
                      </a:endParaRPr>
                    </a:p>
                  </a:txBody>
                  <a:tcPr marL="6732" marR="6732" marT="6732" marB="0" anchor="ctr"/>
                </a:tc>
                <a:extLst>
                  <a:ext uri="{0D108BD9-81ED-4DB2-BD59-A6C34878D82A}">
                    <a16:rowId xmlns:a16="http://schemas.microsoft.com/office/drawing/2014/main" val="3297098605"/>
                  </a:ext>
                </a:extLst>
              </a:tr>
              <a:tr h="623301">
                <a:tc>
                  <a:txBody>
                    <a:bodyPr/>
                    <a:lstStyle/>
                    <a:p>
                      <a:pPr algn="ctr" fontAlgn="b"/>
                      <a:r>
                        <a:rPr lang="fr-BE" sz="1100" b="1" u="none" strike="noStrike" dirty="0">
                          <a:solidFill>
                            <a:schemeClr val="tx1"/>
                          </a:solidFill>
                          <a:effectLst/>
                        </a:rPr>
                        <a:t>Liège énergie</a:t>
                      </a:r>
                      <a:endParaRPr lang="fr-BE" sz="1100" b="1" i="0" u="none" strike="noStrike" dirty="0">
                        <a:solidFill>
                          <a:schemeClr val="tx1"/>
                        </a:solidFill>
                        <a:effectLst/>
                        <a:latin typeface="Calibri" panose="020F0502020204030204" pitchFamily="34" charset="0"/>
                      </a:endParaRPr>
                    </a:p>
                  </a:txBody>
                  <a:tcPr marL="6732" marR="6732" marT="6732" marB="0" anchor="ctr">
                    <a:solidFill>
                      <a:schemeClr val="accent6">
                        <a:lumMod val="40000"/>
                        <a:lumOff val="60000"/>
                      </a:schemeClr>
                    </a:solidFill>
                  </a:tcPr>
                </a:tc>
                <a:tc>
                  <a:txBody>
                    <a:bodyPr/>
                    <a:lstStyle/>
                    <a:p>
                      <a:pPr algn="ctr" fontAlgn="b"/>
                      <a:r>
                        <a:rPr lang="fr-BE" sz="1100" u="none" strike="noStrike">
                          <a:effectLst/>
                        </a:rPr>
                        <a:t>Gün Gedik</a:t>
                      </a:r>
                      <a:endParaRPr lang="fr-BE" sz="1100" b="0" i="0" u="none" strike="noStrike">
                        <a:solidFill>
                          <a:srgbClr val="000000"/>
                        </a:solidFill>
                        <a:effectLst/>
                        <a:latin typeface="Calibri" panose="020F0502020204030204" pitchFamily="34" charset="0"/>
                      </a:endParaRPr>
                    </a:p>
                  </a:txBody>
                  <a:tcPr marL="6732" marR="6732" marT="6732" marB="0" anchor="ctr"/>
                </a:tc>
                <a:tc>
                  <a:txBody>
                    <a:bodyPr/>
                    <a:lstStyle/>
                    <a:p>
                      <a:pPr algn="ctr" fontAlgn="b"/>
                      <a:r>
                        <a:rPr lang="fr-BE" sz="1100" u="none" strike="noStrike">
                          <a:effectLst/>
                        </a:rPr>
                        <a:t>Rue Léopold,37  4000 Liège</a:t>
                      </a:r>
                      <a:endParaRPr lang="fr-BE" sz="1100" b="0" i="0" u="none" strike="noStrike">
                        <a:solidFill>
                          <a:srgbClr val="000000"/>
                        </a:solidFill>
                        <a:effectLst/>
                        <a:latin typeface="Calibri" panose="020F0502020204030204" pitchFamily="34" charset="0"/>
                      </a:endParaRPr>
                    </a:p>
                  </a:txBody>
                  <a:tcPr marL="6732" marR="6732" marT="6732" marB="0" anchor="ctr">
                    <a:solidFill>
                      <a:schemeClr val="tx2">
                        <a:lumMod val="20000"/>
                        <a:lumOff val="80000"/>
                      </a:schemeClr>
                    </a:solidFill>
                  </a:tcPr>
                </a:tc>
                <a:tc>
                  <a:txBody>
                    <a:bodyPr/>
                    <a:lstStyle/>
                    <a:p>
                      <a:pPr algn="ctr" fontAlgn="b"/>
                      <a:r>
                        <a:rPr lang="fr-BE" sz="1100" u="none" strike="noStrike">
                          <a:effectLst/>
                        </a:rPr>
                        <a:t>04/221.56.40</a:t>
                      </a:r>
                      <a:endParaRPr lang="fr-BE" sz="1100" b="0" i="0" u="none" strike="noStrike">
                        <a:solidFill>
                          <a:srgbClr val="000000"/>
                        </a:solidFill>
                        <a:effectLst/>
                        <a:latin typeface="Calibri" panose="020F0502020204030204" pitchFamily="34" charset="0"/>
                      </a:endParaRPr>
                    </a:p>
                  </a:txBody>
                  <a:tcPr marL="6732" marR="6732" marT="6732" marB="0" anchor="ctr"/>
                </a:tc>
                <a:tc>
                  <a:txBody>
                    <a:bodyPr/>
                    <a:lstStyle/>
                    <a:p>
                      <a:pPr algn="ctr" fontAlgn="b"/>
                      <a:r>
                        <a:rPr lang="fr-BE" sz="1100" u="sng" strike="noStrike" dirty="0">
                          <a:effectLst/>
                          <a:hlinkClick r:id="rId10"/>
                        </a:rPr>
                        <a:t>Info@liegeenergie.be </a:t>
                      </a:r>
                      <a:endParaRPr lang="fr-BE" sz="1100" b="0" i="0" u="sng" strike="noStrike" dirty="0">
                        <a:solidFill>
                          <a:srgbClr val="0563C1"/>
                        </a:solidFill>
                        <a:effectLst/>
                        <a:latin typeface="Calibri" panose="020F0502020204030204" pitchFamily="34" charset="0"/>
                      </a:endParaRPr>
                    </a:p>
                  </a:txBody>
                  <a:tcPr marL="6732" marR="6732" marT="6732" marB="0" anchor="ctr">
                    <a:solidFill>
                      <a:schemeClr val="tx2">
                        <a:lumMod val="20000"/>
                        <a:lumOff val="80000"/>
                      </a:schemeClr>
                    </a:solidFill>
                  </a:tcPr>
                </a:tc>
                <a:tc>
                  <a:txBody>
                    <a:bodyPr/>
                    <a:lstStyle/>
                    <a:p>
                      <a:pPr algn="ctr" fontAlgn="b"/>
                      <a:r>
                        <a:rPr lang="fr-BE" sz="1100" u="sng" strike="noStrike" dirty="0">
                          <a:effectLst/>
                          <a:hlinkClick r:id="rId11"/>
                        </a:rPr>
                        <a:t>www.liegeenergie.be</a:t>
                      </a:r>
                      <a:endParaRPr lang="fr-BE" sz="1100" b="0" i="0" u="sng" strike="noStrike" dirty="0">
                        <a:solidFill>
                          <a:srgbClr val="0563C1"/>
                        </a:solidFill>
                        <a:effectLst/>
                        <a:latin typeface="Calibri" panose="020F0502020204030204" pitchFamily="34" charset="0"/>
                      </a:endParaRPr>
                    </a:p>
                  </a:txBody>
                  <a:tcPr marL="6732" marR="6732" marT="6732" marB="0" anchor="ctr"/>
                </a:tc>
                <a:extLst>
                  <a:ext uri="{0D108BD9-81ED-4DB2-BD59-A6C34878D82A}">
                    <a16:rowId xmlns:a16="http://schemas.microsoft.com/office/drawing/2014/main" val="173219104"/>
                  </a:ext>
                </a:extLst>
              </a:tr>
              <a:tr h="623301">
                <a:tc>
                  <a:txBody>
                    <a:bodyPr/>
                    <a:lstStyle/>
                    <a:p>
                      <a:pPr algn="ctr" fontAlgn="b"/>
                      <a:r>
                        <a:rPr lang="fr-BE" sz="1100" b="1" u="none" strike="noStrike" dirty="0">
                          <a:solidFill>
                            <a:schemeClr val="tx1"/>
                          </a:solidFill>
                          <a:effectLst/>
                        </a:rPr>
                        <a:t>Pôle habitat énergie/Seraing</a:t>
                      </a:r>
                      <a:endParaRPr lang="fr-BE" sz="1100" b="1" i="0" u="none" strike="noStrike" dirty="0">
                        <a:solidFill>
                          <a:schemeClr val="tx1"/>
                        </a:solidFill>
                        <a:effectLst/>
                        <a:latin typeface="Calibri" panose="020F0502020204030204" pitchFamily="34" charset="0"/>
                      </a:endParaRPr>
                    </a:p>
                  </a:txBody>
                  <a:tcPr marL="6732" marR="6732" marT="6732" marB="0" anchor="ctr">
                    <a:solidFill>
                      <a:schemeClr val="accent6">
                        <a:lumMod val="40000"/>
                        <a:lumOff val="60000"/>
                      </a:schemeClr>
                    </a:solidFill>
                  </a:tcPr>
                </a:tc>
                <a:tc>
                  <a:txBody>
                    <a:bodyPr/>
                    <a:lstStyle/>
                    <a:p>
                      <a:pPr algn="ctr" fontAlgn="b"/>
                      <a:r>
                        <a:rPr lang="fr-BE" sz="1100" u="none" strike="noStrike">
                          <a:effectLst/>
                        </a:rPr>
                        <a:t>Framba Gwendoline</a:t>
                      </a:r>
                      <a:endParaRPr lang="fr-BE" sz="1100" b="0" i="0" u="none" strike="noStrike">
                        <a:solidFill>
                          <a:srgbClr val="000000"/>
                        </a:solidFill>
                        <a:effectLst/>
                        <a:latin typeface="Calibri" panose="020F0502020204030204" pitchFamily="34" charset="0"/>
                      </a:endParaRPr>
                    </a:p>
                  </a:txBody>
                  <a:tcPr marL="6732" marR="6732" marT="6732" marB="0" anchor="ctr"/>
                </a:tc>
                <a:tc>
                  <a:txBody>
                    <a:bodyPr/>
                    <a:lstStyle/>
                    <a:p>
                      <a:pPr algn="ctr" fontAlgn="b"/>
                      <a:r>
                        <a:rPr lang="sv-SE" sz="1100" u="none" strike="noStrike" dirty="0">
                          <a:effectLst/>
                        </a:rPr>
                        <a:t>Rue Cockerill 158, 4100 Seraing</a:t>
                      </a:r>
                      <a:endParaRPr lang="sv-SE" sz="1100" b="0" i="0" u="none" strike="noStrike" dirty="0">
                        <a:solidFill>
                          <a:srgbClr val="000000"/>
                        </a:solidFill>
                        <a:effectLst/>
                        <a:latin typeface="Calibri" panose="020F0502020204030204" pitchFamily="34" charset="0"/>
                      </a:endParaRPr>
                    </a:p>
                  </a:txBody>
                  <a:tcPr marL="6732" marR="6732" marT="6732" marB="0" anchor="ctr">
                    <a:solidFill>
                      <a:schemeClr val="tx2">
                        <a:lumMod val="20000"/>
                        <a:lumOff val="80000"/>
                      </a:schemeClr>
                    </a:solidFill>
                  </a:tcPr>
                </a:tc>
                <a:tc>
                  <a:txBody>
                    <a:bodyPr/>
                    <a:lstStyle/>
                    <a:p>
                      <a:pPr algn="ctr" fontAlgn="b"/>
                      <a:r>
                        <a:rPr lang="fr-BE" sz="1100" u="none" strike="noStrike">
                          <a:effectLst/>
                        </a:rPr>
                        <a:t>04/330 85 13</a:t>
                      </a:r>
                      <a:endParaRPr lang="fr-BE" sz="1100" b="0" i="0" u="none" strike="noStrike">
                        <a:solidFill>
                          <a:srgbClr val="000000"/>
                        </a:solidFill>
                        <a:effectLst/>
                        <a:latin typeface="Calibri" panose="020F0502020204030204" pitchFamily="34" charset="0"/>
                      </a:endParaRPr>
                    </a:p>
                  </a:txBody>
                  <a:tcPr marL="6732" marR="6732" marT="6732" marB="0" anchor="ctr"/>
                </a:tc>
                <a:tc>
                  <a:txBody>
                    <a:bodyPr/>
                    <a:lstStyle/>
                    <a:p>
                      <a:pPr algn="ctr" fontAlgn="b"/>
                      <a:r>
                        <a:rPr lang="fr-BE" sz="1100" u="sng" strike="noStrike" dirty="0">
                          <a:effectLst/>
                          <a:hlinkClick r:id="rId12"/>
                        </a:rPr>
                        <a:t>Info@polehabitat.be</a:t>
                      </a:r>
                      <a:endParaRPr lang="fr-BE" sz="1100" b="0" i="0" u="sng" strike="noStrike" dirty="0">
                        <a:solidFill>
                          <a:srgbClr val="0563C1"/>
                        </a:solidFill>
                        <a:effectLst/>
                        <a:latin typeface="Calibri" panose="020F0502020204030204" pitchFamily="34" charset="0"/>
                      </a:endParaRPr>
                    </a:p>
                  </a:txBody>
                  <a:tcPr marL="6732" marR="6732" marT="6732" marB="0" anchor="ctr">
                    <a:solidFill>
                      <a:schemeClr val="tx2">
                        <a:lumMod val="20000"/>
                        <a:lumOff val="80000"/>
                      </a:schemeClr>
                    </a:solidFill>
                  </a:tcPr>
                </a:tc>
                <a:tc>
                  <a:txBody>
                    <a:bodyPr/>
                    <a:lstStyle/>
                    <a:p>
                      <a:pPr algn="ctr" fontAlgn="b"/>
                      <a:r>
                        <a:rPr lang="fr-BE" sz="1100" u="sng" strike="noStrike" dirty="0">
                          <a:effectLst/>
                          <a:hlinkClick r:id="rId13"/>
                        </a:rPr>
                        <a:t>www.polehabitat.be</a:t>
                      </a:r>
                      <a:endParaRPr lang="fr-BE" sz="1100" b="0" i="0" u="sng" strike="noStrike" dirty="0">
                        <a:solidFill>
                          <a:srgbClr val="0563C1"/>
                        </a:solidFill>
                        <a:effectLst/>
                        <a:latin typeface="Calibri" panose="020F0502020204030204" pitchFamily="34" charset="0"/>
                      </a:endParaRPr>
                    </a:p>
                  </a:txBody>
                  <a:tcPr marL="6732" marR="6732" marT="6732" marB="0" anchor="ctr"/>
                </a:tc>
                <a:extLst>
                  <a:ext uri="{0D108BD9-81ED-4DB2-BD59-A6C34878D82A}">
                    <a16:rowId xmlns:a16="http://schemas.microsoft.com/office/drawing/2014/main" val="1481525108"/>
                  </a:ext>
                </a:extLst>
              </a:tr>
            </a:tbl>
          </a:graphicData>
        </a:graphic>
      </p:graphicFrame>
    </p:spTree>
    <p:extLst>
      <p:ext uri="{BB962C8B-B14F-4D97-AF65-F5344CB8AC3E}">
        <p14:creationId xmlns:p14="http://schemas.microsoft.com/office/powerpoint/2010/main" val="13738590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715B9EA-54DF-E98B-1678-7AFEECB74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re 1">
            <a:extLst>
              <a:ext uri="{FF2B5EF4-FFF2-40B4-BE49-F238E27FC236}">
                <a16:creationId xmlns:a16="http://schemas.microsoft.com/office/drawing/2014/main" id="{FD336DBB-2E47-42A3-A2F5-C4A2B3E9C497}"/>
              </a:ext>
            </a:extLst>
          </p:cNvPr>
          <p:cNvSpPr>
            <a:spLocks noGrp="1"/>
          </p:cNvSpPr>
          <p:nvPr>
            <p:ph type="title"/>
          </p:nvPr>
        </p:nvSpPr>
        <p:spPr>
          <a:xfrm>
            <a:off x="1669454" y="0"/>
            <a:ext cx="7800053" cy="1083662"/>
          </a:xfrm>
        </p:spPr>
        <p:txBody>
          <a:bodyPr/>
          <a:lstStyle/>
          <a:p>
            <a:r>
              <a:rPr lang="fr-BE" dirty="0"/>
              <a:t>Premiers retours</a:t>
            </a:r>
          </a:p>
        </p:txBody>
      </p:sp>
      <p:sp>
        <p:nvSpPr>
          <p:cNvPr id="3" name="Espace réservé du contenu 2">
            <a:extLst>
              <a:ext uri="{FF2B5EF4-FFF2-40B4-BE49-F238E27FC236}">
                <a16:creationId xmlns:a16="http://schemas.microsoft.com/office/drawing/2014/main" id="{3BB0F202-AA71-45AA-8832-3AE502D9C7E5}"/>
              </a:ext>
            </a:extLst>
          </p:cNvPr>
          <p:cNvSpPr>
            <a:spLocks noGrp="1"/>
          </p:cNvSpPr>
          <p:nvPr>
            <p:ph idx="1"/>
          </p:nvPr>
        </p:nvSpPr>
        <p:spPr>
          <a:xfrm>
            <a:off x="201268" y="1028701"/>
            <a:ext cx="8314082" cy="3604022"/>
          </a:xfrm>
        </p:spPr>
        <p:txBody>
          <a:bodyPr>
            <a:normAutofit fontScale="92500" lnSpcReduction="20000"/>
          </a:bodyPr>
          <a:lstStyle/>
          <a:p>
            <a:r>
              <a:rPr lang="fr-BE" sz="2025" dirty="0"/>
              <a:t>équipe type : minimum 4-5 ETP (architecte/auditeur/ingénieur)</a:t>
            </a:r>
          </a:p>
          <a:p>
            <a:r>
              <a:rPr lang="fr-BE" sz="2025" dirty="0"/>
              <a:t>Importance d’un interlocuteur unique pour le candidat rénovateur</a:t>
            </a:r>
          </a:p>
          <a:p>
            <a:r>
              <a:rPr lang="fr-BE" sz="2025" dirty="0"/>
              <a:t>Approche par quartier - </a:t>
            </a:r>
            <a:r>
              <a:rPr lang="fr-FR" sz="2025" dirty="0">
                <a:latin typeface="Raleway" pitchFamily="2" charset="0"/>
                <a:ea typeface="Segoe UI" panose="020B0502040204020203" pitchFamily="34" charset="0"/>
                <a:cs typeface="Times New Roman" panose="02020603050405020304" pitchFamily="18" charset="0"/>
              </a:rPr>
              <a:t>Sensibiliser un quartier choisi en concertation avec les autorités communales et les CPAS sur base de critères de précarité (quartiers de logements sociaux, à faibles revenus, etc…).</a:t>
            </a:r>
            <a:endParaRPr lang="fr-BE" sz="2025" dirty="0">
              <a:latin typeface="Raleway" pitchFamily="2" charset="0"/>
            </a:endParaRPr>
          </a:p>
          <a:p>
            <a:r>
              <a:rPr lang="fr-BE" sz="2025" dirty="0"/>
              <a:t>Demande de caution aux participants &gt;&lt; éviter les « curieux »</a:t>
            </a:r>
          </a:p>
          <a:p>
            <a:r>
              <a:rPr lang="fr-BE" sz="2025" dirty="0"/>
              <a:t>Module suivi de l’audit logement par auditeur indispensable (</a:t>
            </a:r>
            <a:r>
              <a:rPr lang="fr-BE" sz="2025" b="1" dirty="0"/>
              <a:t>interne</a:t>
            </a:r>
            <a:r>
              <a:rPr lang="fr-BE" sz="2025" dirty="0"/>
              <a:t> ou externe)</a:t>
            </a:r>
          </a:p>
          <a:p>
            <a:r>
              <a:rPr lang="fr-BE" sz="2025" dirty="0"/>
              <a:t>Certificat PEB en fin de travaux ++ &gt; certitude pour le candidat rénovateur</a:t>
            </a:r>
          </a:p>
          <a:p>
            <a:pPr lvl="0"/>
            <a:r>
              <a:rPr lang="fr-FR" sz="2025" dirty="0"/>
              <a:t>Lors des séances d’informations, le retour des candidats-rénovateurs était unanimement « satisfaisant » sur l’intérêt de la présentation des dispositifs et des outils de la Wallonie. </a:t>
            </a:r>
            <a:endParaRPr lang="fr-BE" sz="2025" dirty="0"/>
          </a:p>
          <a:p>
            <a:endParaRPr lang="fr-BE" dirty="0"/>
          </a:p>
          <a:p>
            <a:endParaRPr lang="fr-BE" dirty="0"/>
          </a:p>
          <a:p>
            <a:endParaRPr lang="fr-BE" dirty="0"/>
          </a:p>
          <a:p>
            <a:endParaRPr lang="fr-BE" dirty="0"/>
          </a:p>
        </p:txBody>
      </p:sp>
    </p:spTree>
    <p:extLst>
      <p:ext uri="{BB962C8B-B14F-4D97-AF65-F5344CB8AC3E}">
        <p14:creationId xmlns:p14="http://schemas.microsoft.com/office/powerpoint/2010/main" val="15678645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CD273E3-425D-D046-28E4-864EF8743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re 1">
            <a:extLst>
              <a:ext uri="{FF2B5EF4-FFF2-40B4-BE49-F238E27FC236}">
                <a16:creationId xmlns:a16="http://schemas.microsoft.com/office/drawing/2014/main" id="{FD336DBB-2E47-42A3-A2F5-C4A2B3E9C497}"/>
              </a:ext>
            </a:extLst>
          </p:cNvPr>
          <p:cNvSpPr>
            <a:spLocks noGrp="1"/>
          </p:cNvSpPr>
          <p:nvPr>
            <p:ph type="title"/>
          </p:nvPr>
        </p:nvSpPr>
        <p:spPr>
          <a:xfrm>
            <a:off x="1669454" y="0"/>
            <a:ext cx="7800053" cy="1083662"/>
          </a:xfrm>
        </p:spPr>
        <p:txBody>
          <a:bodyPr/>
          <a:lstStyle/>
          <a:p>
            <a:r>
              <a:rPr lang="fr-BE" dirty="0"/>
              <a:t>Premiers retours</a:t>
            </a:r>
          </a:p>
        </p:txBody>
      </p:sp>
      <p:sp>
        <p:nvSpPr>
          <p:cNvPr id="3" name="Espace réservé du contenu 2">
            <a:extLst>
              <a:ext uri="{FF2B5EF4-FFF2-40B4-BE49-F238E27FC236}">
                <a16:creationId xmlns:a16="http://schemas.microsoft.com/office/drawing/2014/main" id="{3BB0F202-AA71-45AA-8832-3AE502D9C7E5}"/>
              </a:ext>
            </a:extLst>
          </p:cNvPr>
          <p:cNvSpPr>
            <a:spLocks noGrp="1"/>
          </p:cNvSpPr>
          <p:nvPr>
            <p:ph idx="1"/>
          </p:nvPr>
        </p:nvSpPr>
        <p:spPr>
          <a:xfrm>
            <a:off x="201268" y="1028701"/>
            <a:ext cx="8314082" cy="3604022"/>
          </a:xfrm>
        </p:spPr>
        <p:txBody>
          <a:bodyPr>
            <a:normAutofit fontScale="92500"/>
          </a:bodyPr>
          <a:lstStyle/>
          <a:p>
            <a:r>
              <a:rPr lang="fr-FR" sz="1800" dirty="0"/>
              <a:t>Communication: bons retours via toutes boites ++ / réseaux sociaux +/BC+ </a:t>
            </a:r>
            <a:endParaRPr lang="fr-BE" sz="1950" dirty="0"/>
          </a:p>
          <a:p>
            <a:r>
              <a:rPr lang="fr-BE" sz="1950" dirty="0" err="1"/>
              <a:t>Co-construire</a:t>
            </a:r>
            <a:r>
              <a:rPr lang="fr-BE" sz="1950" dirty="0"/>
              <a:t> avec tous les acteurs ! (relation entre auditeur et entrepreneur)</a:t>
            </a:r>
          </a:p>
          <a:p>
            <a:r>
              <a:rPr lang="fr-BE" sz="1950" dirty="0"/>
              <a:t>Importance d’une base d’entrepreneurs aptes à réaliser tous les travaux</a:t>
            </a:r>
          </a:p>
          <a:p>
            <a:r>
              <a:rPr lang="fr-BE" sz="1950" dirty="0"/>
              <a:t>Rôle de facilitateur de la plateforme ( </a:t>
            </a:r>
            <a:r>
              <a:rPr lang="fr-BE" sz="1950" dirty="0" err="1"/>
              <a:t>p.e</a:t>
            </a:r>
            <a:r>
              <a:rPr lang="fr-BE" sz="1950" dirty="0"/>
              <a:t>. faciliter l’élaboration des devis pour les entrepreneurs) &gt; Visite préalable du bien, identification préalable des travaux à réaliser, de leur faisabilité technique &gt; outil en cours d’élaboration par Reno+  </a:t>
            </a:r>
          </a:p>
          <a:p>
            <a:r>
              <a:rPr lang="fr-FR" sz="1800" dirty="0"/>
              <a:t>Les nouveaux systèmes de primes de la Wallonie permettent de mobiliser un nouveau type de public, soit les associations des copropriétaires. Il </a:t>
            </a:r>
            <a:r>
              <a:rPr lang="fr-FR" sz="1800"/>
              <a:t>s’agit d’un </a:t>
            </a:r>
            <a:r>
              <a:rPr lang="fr-FR" sz="1800" dirty="0"/>
              <a:t>élément à prendre en compte dans les services de la Plateforme et la massification des rénovations.</a:t>
            </a:r>
          </a:p>
          <a:p>
            <a:endParaRPr lang="fr-BE" sz="1950" dirty="0"/>
          </a:p>
          <a:p>
            <a:endParaRPr lang="fr-BE" dirty="0"/>
          </a:p>
          <a:p>
            <a:endParaRPr lang="fr-BE" dirty="0"/>
          </a:p>
          <a:p>
            <a:endParaRPr lang="fr-BE" dirty="0"/>
          </a:p>
          <a:p>
            <a:endParaRPr lang="fr-BE" dirty="0"/>
          </a:p>
        </p:txBody>
      </p:sp>
    </p:spTree>
    <p:extLst>
      <p:ext uri="{BB962C8B-B14F-4D97-AF65-F5344CB8AC3E}">
        <p14:creationId xmlns:p14="http://schemas.microsoft.com/office/powerpoint/2010/main" val="11458022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F39FEEC5-1220-40FA-98C0-B3D53888F685}"/>
              </a:ext>
            </a:extLst>
          </p:cNvPr>
          <p:cNvSpPr>
            <a:spLocks noGrp="1"/>
          </p:cNvSpPr>
          <p:nvPr>
            <p:ph type="ctrTitle"/>
          </p:nvPr>
        </p:nvSpPr>
        <p:spPr/>
        <p:txBody>
          <a:bodyPr>
            <a:normAutofit fontScale="90000"/>
          </a:bodyPr>
          <a:lstStyle/>
          <a:p>
            <a:r>
              <a:rPr lang="fr-BE" dirty="0"/>
              <a:t>Adaptation et résilience territoriale : Accompagnement des pouvoirs communaux</a:t>
            </a:r>
            <a:br>
              <a:rPr lang="fr-BE" dirty="0"/>
            </a:br>
            <a:r>
              <a:rPr lang="fr-BE" dirty="0"/>
              <a:t>Manu Harchies</a:t>
            </a:r>
          </a:p>
        </p:txBody>
      </p:sp>
    </p:spTree>
    <p:extLst>
      <p:ext uri="{BB962C8B-B14F-4D97-AF65-F5344CB8AC3E}">
        <p14:creationId xmlns:p14="http://schemas.microsoft.com/office/powerpoint/2010/main" val="3603506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
            <a:extLst>
              <a:ext uri="{FF2B5EF4-FFF2-40B4-BE49-F238E27FC236}">
                <a16:creationId xmlns:a16="http://schemas.microsoft.com/office/drawing/2014/main" id="{FF80D2E9-0C63-4837-B741-0DA1ED3D058C}"/>
              </a:ext>
            </a:extLst>
          </p:cNvPr>
          <p:cNvSpPr txBox="1">
            <a:spLocks/>
          </p:cNvSpPr>
          <p:nvPr/>
        </p:nvSpPr>
        <p:spPr>
          <a:xfrm>
            <a:off x="659968" y="1"/>
            <a:ext cx="7592405" cy="64107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a:lstStyle>
          <a:p>
            <a:r>
              <a:rPr lang="fr-BE" sz="3300" dirty="0"/>
              <a:t>Analyse de vulnérabilité</a:t>
            </a:r>
            <a:endParaRPr lang="en-US" sz="3300" dirty="0"/>
          </a:p>
        </p:txBody>
      </p:sp>
      <p:graphicFrame>
        <p:nvGraphicFramePr>
          <p:cNvPr id="2" name="Vulnérabilités futures de la Commune: Horizon 2030">
            <a:extLst>
              <a:ext uri="{FF2B5EF4-FFF2-40B4-BE49-F238E27FC236}">
                <a16:creationId xmlns:a16="http://schemas.microsoft.com/office/drawing/2014/main" id="{98C2D26C-E791-F0FE-4D8C-AB0D34F373E3}"/>
              </a:ext>
            </a:extLst>
          </p:cNvPr>
          <p:cNvGraphicFramePr>
            <a:graphicFrameLocks/>
          </p:cNvGraphicFramePr>
          <p:nvPr>
            <p:extLst>
              <p:ext uri="{D42A27DB-BD31-4B8C-83A1-F6EECF244321}">
                <p14:modId xmlns:p14="http://schemas.microsoft.com/office/powerpoint/2010/main" val="3149749344"/>
              </p:ext>
            </p:extLst>
          </p:nvPr>
        </p:nvGraphicFramePr>
        <p:xfrm>
          <a:off x="659968" y="826811"/>
          <a:ext cx="4604972" cy="3800801"/>
        </p:xfrm>
        <a:graphic>
          <a:graphicData uri="http://schemas.openxmlformats.org/drawingml/2006/chart">
            <c:chart xmlns:c="http://schemas.openxmlformats.org/drawingml/2006/chart" xmlns:r="http://schemas.openxmlformats.org/officeDocument/2006/relationships" r:id="rId3"/>
          </a:graphicData>
        </a:graphic>
      </p:graphicFrame>
      <p:sp>
        <p:nvSpPr>
          <p:cNvPr id="11" name="ZoneTexte 10">
            <a:extLst>
              <a:ext uri="{FF2B5EF4-FFF2-40B4-BE49-F238E27FC236}">
                <a16:creationId xmlns:a16="http://schemas.microsoft.com/office/drawing/2014/main" id="{DF626C18-B7E5-68D9-D998-A86FB326DFBC}"/>
              </a:ext>
            </a:extLst>
          </p:cNvPr>
          <p:cNvSpPr txBox="1"/>
          <p:nvPr/>
        </p:nvSpPr>
        <p:spPr>
          <a:xfrm>
            <a:off x="5386388" y="921298"/>
            <a:ext cx="3571875" cy="3323987"/>
          </a:xfrm>
          <a:prstGeom prst="rect">
            <a:avLst/>
          </a:prstGeom>
          <a:noFill/>
        </p:spPr>
        <p:txBody>
          <a:bodyPr wrap="square" rtlCol="0">
            <a:spAutoFit/>
          </a:bodyPr>
          <a:lstStyle/>
          <a:p>
            <a:pPr marL="214313" indent="-214313">
              <a:buFont typeface="Wingdings" panose="05000000000000000000" pitchFamily="2" charset="2"/>
              <a:buChar char="Ø"/>
            </a:pPr>
            <a:r>
              <a:rPr lang="fr-BE" sz="2100" dirty="0"/>
              <a:t> Inondations</a:t>
            </a:r>
          </a:p>
          <a:p>
            <a:pPr marL="214313" indent="-214313">
              <a:buFont typeface="Wingdings" panose="05000000000000000000" pitchFamily="2" charset="2"/>
              <a:buChar char="Ø"/>
            </a:pPr>
            <a:r>
              <a:rPr lang="fr-BE" sz="2100" dirty="0"/>
              <a:t> Ilots de chaleur</a:t>
            </a:r>
          </a:p>
          <a:p>
            <a:pPr marL="214313" indent="-214313">
              <a:buFont typeface="Wingdings" panose="05000000000000000000" pitchFamily="2" charset="2"/>
              <a:buChar char="Ø"/>
            </a:pPr>
            <a:r>
              <a:rPr lang="fr-BE" sz="2100" dirty="0"/>
              <a:t> Erosion – Coulées de boue</a:t>
            </a:r>
          </a:p>
          <a:p>
            <a:pPr marL="214313" indent="-214313">
              <a:buFont typeface="Wingdings" panose="05000000000000000000" pitchFamily="2" charset="2"/>
              <a:buChar char="Ø"/>
            </a:pPr>
            <a:r>
              <a:rPr lang="fr-BE" sz="2100" dirty="0"/>
              <a:t> Agriculture – Alimentation</a:t>
            </a:r>
          </a:p>
          <a:p>
            <a:pPr marL="214313" indent="-214313">
              <a:buFont typeface="Wingdings" panose="05000000000000000000" pitchFamily="2" charset="2"/>
              <a:buChar char="Ø"/>
            </a:pPr>
            <a:r>
              <a:rPr lang="fr-BE" sz="2100" dirty="0"/>
              <a:t> Biodiversité</a:t>
            </a:r>
          </a:p>
          <a:p>
            <a:pPr marL="214313" indent="-214313">
              <a:buFont typeface="Wingdings" panose="05000000000000000000" pitchFamily="2" charset="2"/>
              <a:buChar char="Ø"/>
            </a:pPr>
            <a:endParaRPr lang="fr-BE" sz="2100" dirty="0"/>
          </a:p>
          <a:p>
            <a:pPr marL="214313" indent="-214313">
              <a:buFont typeface="Wingdings" panose="05000000000000000000" pitchFamily="2" charset="2"/>
              <a:buChar char="Ø"/>
            </a:pPr>
            <a:r>
              <a:rPr lang="fr-BE" sz="2100" dirty="0"/>
              <a:t> Ressource eau</a:t>
            </a:r>
          </a:p>
          <a:p>
            <a:pPr marL="214313" indent="-214313">
              <a:buFont typeface="Wingdings" panose="05000000000000000000" pitchFamily="2" charset="2"/>
              <a:buChar char="Ø"/>
            </a:pPr>
            <a:r>
              <a:rPr lang="fr-BE" sz="2100" dirty="0"/>
              <a:t> Qualité de l’air</a:t>
            </a:r>
          </a:p>
          <a:p>
            <a:pPr marL="214313" indent="-214313">
              <a:buFont typeface="Wingdings" panose="05000000000000000000" pitchFamily="2" charset="2"/>
              <a:buChar char="Ø"/>
            </a:pPr>
            <a:r>
              <a:rPr lang="fr-BE" sz="2100" dirty="0"/>
              <a:t> Energie</a:t>
            </a:r>
          </a:p>
          <a:p>
            <a:pPr marL="214313" indent="-214313">
              <a:buFont typeface="Wingdings" panose="05000000000000000000" pitchFamily="2" charset="2"/>
              <a:buChar char="Ø"/>
            </a:pPr>
            <a:r>
              <a:rPr lang="fr-BE" sz="2100" dirty="0"/>
              <a:t> Economie</a:t>
            </a:r>
          </a:p>
        </p:txBody>
      </p:sp>
      <p:pic>
        <p:nvPicPr>
          <p:cNvPr id="3" name="Image 2">
            <a:extLst>
              <a:ext uri="{FF2B5EF4-FFF2-40B4-BE49-F238E27FC236}">
                <a16:creationId xmlns:a16="http://schemas.microsoft.com/office/drawing/2014/main" id="{E54F1189-55FB-7EFA-9B15-84CE7851000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90175" y="4065255"/>
            <a:ext cx="838199" cy="920507"/>
          </a:xfrm>
          <a:prstGeom prst="rect">
            <a:avLst/>
          </a:prstGeom>
        </p:spPr>
      </p:pic>
    </p:spTree>
    <p:extLst>
      <p:ext uri="{BB962C8B-B14F-4D97-AF65-F5344CB8AC3E}">
        <p14:creationId xmlns:p14="http://schemas.microsoft.com/office/powerpoint/2010/main" val="8721719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8125196D-AA5F-9109-D3D7-D589B985803D}"/>
              </a:ext>
            </a:extLst>
          </p:cNvPr>
          <p:cNvSpPr txBox="1">
            <a:spLocks/>
          </p:cNvSpPr>
          <p:nvPr/>
        </p:nvSpPr>
        <p:spPr>
          <a:xfrm>
            <a:off x="659968" y="1"/>
            <a:ext cx="7592405" cy="64107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a:lstStyle>
          <a:p>
            <a:r>
              <a:rPr lang="fr-BE" sz="3300" dirty="0"/>
              <a:t>Portail résilience</a:t>
            </a:r>
            <a:endParaRPr lang="en-US" sz="3300" dirty="0"/>
          </a:p>
        </p:txBody>
      </p:sp>
      <p:pic>
        <p:nvPicPr>
          <p:cNvPr id="8" name="Image 7">
            <a:extLst>
              <a:ext uri="{FF2B5EF4-FFF2-40B4-BE49-F238E27FC236}">
                <a16:creationId xmlns:a16="http://schemas.microsoft.com/office/drawing/2014/main" id="{BADFD632-1A8C-3C97-1169-11D96881D702}"/>
              </a:ext>
            </a:extLst>
          </p:cNvPr>
          <p:cNvPicPr>
            <a:picLocks noChangeAspect="1"/>
          </p:cNvPicPr>
          <p:nvPr/>
        </p:nvPicPr>
        <p:blipFill>
          <a:blip r:embed="rId2"/>
          <a:stretch>
            <a:fillRect/>
          </a:stretch>
        </p:blipFill>
        <p:spPr>
          <a:xfrm>
            <a:off x="720300" y="556709"/>
            <a:ext cx="6442899" cy="3759797"/>
          </a:xfrm>
          <a:prstGeom prst="rect">
            <a:avLst/>
          </a:prstGeom>
        </p:spPr>
      </p:pic>
      <p:sp>
        <p:nvSpPr>
          <p:cNvPr id="9" name="ZoneTexte 8">
            <a:extLst>
              <a:ext uri="{FF2B5EF4-FFF2-40B4-BE49-F238E27FC236}">
                <a16:creationId xmlns:a16="http://schemas.microsoft.com/office/drawing/2014/main" id="{2C69E7A8-6388-83A8-8906-8CFEEA25045B}"/>
              </a:ext>
            </a:extLst>
          </p:cNvPr>
          <p:cNvSpPr txBox="1"/>
          <p:nvPr/>
        </p:nvSpPr>
        <p:spPr>
          <a:xfrm>
            <a:off x="7342094" y="1797835"/>
            <a:ext cx="1963103" cy="1384995"/>
          </a:xfrm>
          <a:prstGeom prst="rect">
            <a:avLst/>
          </a:prstGeom>
          <a:noFill/>
        </p:spPr>
        <p:txBody>
          <a:bodyPr wrap="square" rtlCol="0">
            <a:spAutoFit/>
          </a:bodyPr>
          <a:lstStyle/>
          <a:p>
            <a:pPr marL="214313" indent="-214313">
              <a:buFont typeface="Wingdings" panose="05000000000000000000" pitchFamily="2" charset="2"/>
              <a:buChar char="Ø"/>
            </a:pPr>
            <a:r>
              <a:rPr lang="fr-BE" sz="2100" dirty="0"/>
              <a:t> Définition</a:t>
            </a:r>
          </a:p>
          <a:p>
            <a:pPr marL="214313" indent="-214313">
              <a:buFont typeface="Wingdings" panose="05000000000000000000" pitchFamily="2" charset="2"/>
              <a:buChar char="Ø"/>
            </a:pPr>
            <a:r>
              <a:rPr lang="fr-BE" sz="2100" dirty="0"/>
              <a:t> Exposition</a:t>
            </a:r>
          </a:p>
          <a:p>
            <a:pPr marL="214313" indent="-214313">
              <a:buFont typeface="Wingdings" panose="05000000000000000000" pitchFamily="2" charset="2"/>
              <a:buChar char="Ø"/>
            </a:pPr>
            <a:r>
              <a:rPr lang="fr-BE" sz="2100" dirty="0"/>
              <a:t> Sensibilité </a:t>
            </a:r>
          </a:p>
          <a:p>
            <a:pPr marL="214313" indent="-214313">
              <a:buFont typeface="Wingdings" panose="05000000000000000000" pitchFamily="2" charset="2"/>
              <a:buChar char="Ø"/>
            </a:pPr>
            <a:r>
              <a:rPr lang="fr-BE" sz="2100" dirty="0"/>
              <a:t> Mesures</a:t>
            </a:r>
          </a:p>
        </p:txBody>
      </p:sp>
      <p:pic>
        <p:nvPicPr>
          <p:cNvPr id="2" name="Image 1">
            <a:extLst>
              <a:ext uri="{FF2B5EF4-FFF2-40B4-BE49-F238E27FC236}">
                <a16:creationId xmlns:a16="http://schemas.microsoft.com/office/drawing/2014/main" id="{B8051BB6-0884-086C-FBDC-A14A360E87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90175" y="4065255"/>
            <a:ext cx="838199" cy="920507"/>
          </a:xfrm>
          <a:prstGeom prst="rect">
            <a:avLst/>
          </a:prstGeom>
        </p:spPr>
      </p:pic>
    </p:spTree>
    <p:extLst>
      <p:ext uri="{BB962C8B-B14F-4D97-AF65-F5344CB8AC3E}">
        <p14:creationId xmlns:p14="http://schemas.microsoft.com/office/powerpoint/2010/main" val="32680268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
            <a:extLst>
              <a:ext uri="{FF2B5EF4-FFF2-40B4-BE49-F238E27FC236}">
                <a16:creationId xmlns:a16="http://schemas.microsoft.com/office/drawing/2014/main" id="{FF80D2E9-0C63-4837-B741-0DA1ED3D058C}"/>
              </a:ext>
            </a:extLst>
          </p:cNvPr>
          <p:cNvSpPr txBox="1">
            <a:spLocks/>
          </p:cNvSpPr>
          <p:nvPr/>
        </p:nvSpPr>
        <p:spPr>
          <a:xfrm>
            <a:off x="659968" y="1"/>
            <a:ext cx="7592405" cy="64107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a:lstStyle>
          <a:p>
            <a:r>
              <a:rPr lang="fr-BE" sz="3300" dirty="0"/>
              <a:t>Ilots de chaleur - vulnérabilité</a:t>
            </a:r>
            <a:endParaRPr lang="en-US" sz="3300" dirty="0"/>
          </a:p>
        </p:txBody>
      </p:sp>
      <p:pic>
        <p:nvPicPr>
          <p:cNvPr id="3" name="Image 2">
            <a:extLst>
              <a:ext uri="{FF2B5EF4-FFF2-40B4-BE49-F238E27FC236}">
                <a16:creationId xmlns:a16="http://schemas.microsoft.com/office/drawing/2014/main" id="{9E391EA3-F7C4-0997-3A3B-FB1BA62F9AB6}"/>
              </a:ext>
            </a:extLst>
          </p:cNvPr>
          <p:cNvPicPr>
            <a:picLocks noChangeAspect="1"/>
          </p:cNvPicPr>
          <p:nvPr/>
        </p:nvPicPr>
        <p:blipFill>
          <a:blip r:embed="rId3"/>
          <a:stretch>
            <a:fillRect/>
          </a:stretch>
        </p:blipFill>
        <p:spPr>
          <a:xfrm>
            <a:off x="6061228" y="1232283"/>
            <a:ext cx="2964656" cy="2164556"/>
          </a:xfrm>
          <a:prstGeom prst="rect">
            <a:avLst/>
          </a:prstGeom>
          <a:ln w="19050">
            <a:solidFill>
              <a:srgbClr val="FF0000"/>
            </a:solidFill>
          </a:ln>
        </p:spPr>
      </p:pic>
      <p:pic>
        <p:nvPicPr>
          <p:cNvPr id="4" name="Image 3">
            <a:extLst>
              <a:ext uri="{FF2B5EF4-FFF2-40B4-BE49-F238E27FC236}">
                <a16:creationId xmlns:a16="http://schemas.microsoft.com/office/drawing/2014/main" id="{AE760C14-9D11-E2A0-7878-957CAB3916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91347" y="2391459"/>
            <a:ext cx="4941769" cy="2288485"/>
          </a:xfrm>
          <a:prstGeom prst="rect">
            <a:avLst/>
          </a:prstGeom>
        </p:spPr>
      </p:pic>
      <p:pic>
        <p:nvPicPr>
          <p:cNvPr id="7" name="Image 6">
            <a:extLst>
              <a:ext uri="{FF2B5EF4-FFF2-40B4-BE49-F238E27FC236}">
                <a16:creationId xmlns:a16="http://schemas.microsoft.com/office/drawing/2014/main" id="{950633C3-B40F-AF46-47F2-1A16AC8F64B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5160" y="523164"/>
            <a:ext cx="5267956" cy="1868296"/>
          </a:xfrm>
          <a:prstGeom prst="rect">
            <a:avLst/>
          </a:prstGeom>
        </p:spPr>
      </p:pic>
      <p:pic>
        <p:nvPicPr>
          <p:cNvPr id="8" name="Image 7">
            <a:extLst>
              <a:ext uri="{FF2B5EF4-FFF2-40B4-BE49-F238E27FC236}">
                <a16:creationId xmlns:a16="http://schemas.microsoft.com/office/drawing/2014/main" id="{3DEDBD2B-05F1-2FE3-B924-1A14A4FC3AD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294713" y="4183995"/>
            <a:ext cx="1404918" cy="573986"/>
          </a:xfrm>
          <a:prstGeom prst="rect">
            <a:avLst/>
          </a:prstGeom>
        </p:spPr>
      </p:pic>
      <p:pic>
        <p:nvPicPr>
          <p:cNvPr id="2" name="Image 1">
            <a:extLst>
              <a:ext uri="{FF2B5EF4-FFF2-40B4-BE49-F238E27FC236}">
                <a16:creationId xmlns:a16="http://schemas.microsoft.com/office/drawing/2014/main" id="{049E5C4A-A2BD-A8C0-C049-EA66C37429B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290175" y="4065255"/>
            <a:ext cx="838199" cy="920507"/>
          </a:xfrm>
          <a:prstGeom prst="rect">
            <a:avLst/>
          </a:prstGeom>
        </p:spPr>
      </p:pic>
    </p:spTree>
    <p:extLst>
      <p:ext uri="{BB962C8B-B14F-4D97-AF65-F5344CB8AC3E}">
        <p14:creationId xmlns:p14="http://schemas.microsoft.com/office/powerpoint/2010/main" val="41364806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FDBA5D-E546-4C5B-80CF-2589578DA08E}"/>
              </a:ext>
            </a:extLst>
          </p:cNvPr>
          <p:cNvSpPr>
            <a:spLocks noGrp="1"/>
          </p:cNvSpPr>
          <p:nvPr>
            <p:ph type="title"/>
          </p:nvPr>
        </p:nvSpPr>
        <p:spPr>
          <a:xfrm>
            <a:off x="659968" y="1"/>
            <a:ext cx="7592405" cy="641073"/>
          </a:xfrm>
        </p:spPr>
        <p:txBody>
          <a:bodyPr/>
          <a:lstStyle/>
          <a:p>
            <a:r>
              <a:rPr lang="fr-BE" dirty="0"/>
              <a:t>Ilots de chaleur – espaces verts</a:t>
            </a:r>
            <a:endParaRPr lang="en-US" dirty="0"/>
          </a:p>
        </p:txBody>
      </p:sp>
      <p:pic>
        <p:nvPicPr>
          <p:cNvPr id="7" name="Image 6">
            <a:extLst>
              <a:ext uri="{FF2B5EF4-FFF2-40B4-BE49-F238E27FC236}">
                <a16:creationId xmlns:a16="http://schemas.microsoft.com/office/drawing/2014/main" id="{DD71DD7E-4034-452D-BB02-7FF084D5D4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646" y="578078"/>
            <a:ext cx="3741238" cy="3251057"/>
          </a:xfrm>
          <a:prstGeom prst="rect">
            <a:avLst/>
          </a:prstGeom>
        </p:spPr>
      </p:pic>
      <p:pic>
        <p:nvPicPr>
          <p:cNvPr id="3" name="Image 2">
            <a:extLst>
              <a:ext uri="{FF2B5EF4-FFF2-40B4-BE49-F238E27FC236}">
                <a16:creationId xmlns:a16="http://schemas.microsoft.com/office/drawing/2014/main" id="{ABF39818-DE92-423D-3F1D-54CA118B4322}"/>
              </a:ext>
            </a:extLst>
          </p:cNvPr>
          <p:cNvPicPr>
            <a:picLocks noChangeAspect="1"/>
          </p:cNvPicPr>
          <p:nvPr/>
        </p:nvPicPr>
        <p:blipFill rotWithShape="1">
          <a:blip r:embed="rId4"/>
          <a:srcRect l="32790" t="14091" r="5949" b="5209"/>
          <a:stretch/>
        </p:blipFill>
        <p:spPr bwMode="auto">
          <a:xfrm>
            <a:off x="4481844" y="578078"/>
            <a:ext cx="4600166" cy="3251057"/>
          </a:xfrm>
          <a:prstGeom prst="rect">
            <a:avLst/>
          </a:prstGeom>
          <a:ln>
            <a:noFill/>
          </a:ln>
          <a:extLst>
            <a:ext uri="{53640926-AAD7-44D8-BBD7-CCE9431645EC}">
              <a14:shadowObscured xmlns:a14="http://schemas.microsoft.com/office/drawing/2010/main"/>
            </a:ext>
          </a:extLst>
        </p:spPr>
      </p:pic>
      <p:sp>
        <p:nvSpPr>
          <p:cNvPr id="4" name="ZoneTexte 3">
            <a:extLst>
              <a:ext uri="{FF2B5EF4-FFF2-40B4-BE49-F238E27FC236}">
                <a16:creationId xmlns:a16="http://schemas.microsoft.com/office/drawing/2014/main" id="{7BF650E7-9DF2-FAD1-E782-B7507AC437AE}"/>
              </a:ext>
            </a:extLst>
          </p:cNvPr>
          <p:cNvSpPr txBox="1"/>
          <p:nvPr/>
        </p:nvSpPr>
        <p:spPr>
          <a:xfrm>
            <a:off x="700646" y="3820433"/>
            <a:ext cx="8229042" cy="707886"/>
          </a:xfrm>
          <a:prstGeom prst="rect">
            <a:avLst/>
          </a:prstGeom>
          <a:noFill/>
        </p:spPr>
        <p:txBody>
          <a:bodyPr wrap="square" rtlCol="0">
            <a:spAutoFit/>
          </a:bodyPr>
          <a:lstStyle/>
          <a:p>
            <a:r>
              <a:rPr lang="fr-FR" sz="1200" dirty="0">
                <a:solidFill>
                  <a:srgbClr val="636363"/>
                </a:solidFill>
                <a:latin typeface="Lato" panose="020F0502020204030203" pitchFamily="34" charset="0"/>
              </a:rPr>
              <a:t>WHO 2017 : </a:t>
            </a:r>
            <a:br>
              <a:rPr lang="fr-FR" sz="1200" dirty="0">
                <a:solidFill>
                  <a:srgbClr val="636363"/>
                </a:solidFill>
                <a:latin typeface="Lato" panose="020F0502020204030203" pitchFamily="34" charset="0"/>
              </a:rPr>
            </a:br>
            <a:r>
              <a:rPr lang="fr-FR" sz="1200" dirty="0">
                <a:solidFill>
                  <a:srgbClr val="636363"/>
                </a:solidFill>
                <a:latin typeface="Lato" panose="020F0502020204030203" pitchFamily="34" charset="0"/>
              </a:rPr>
              <a:t>« </a:t>
            </a:r>
            <a:r>
              <a:rPr lang="en-US" sz="1200" dirty="0">
                <a:solidFill>
                  <a:srgbClr val="636363"/>
                </a:solidFill>
                <a:latin typeface="Lato" panose="020F0502020204030203" pitchFamily="34" charset="0"/>
              </a:rPr>
              <a:t>As a rule of thumb, urban residents should be able to access public green spaces of at least </a:t>
            </a:r>
            <a:r>
              <a:rPr lang="en-US" sz="1400" b="1" dirty="0">
                <a:solidFill>
                  <a:srgbClr val="636363"/>
                </a:solidFill>
                <a:latin typeface="Lato" panose="020F0502020204030203" pitchFamily="34" charset="0"/>
              </a:rPr>
              <a:t>0.5–1 hectare within 300 </a:t>
            </a:r>
            <a:r>
              <a:rPr lang="en-US" sz="1400" b="1" dirty="0" err="1">
                <a:solidFill>
                  <a:srgbClr val="636363"/>
                </a:solidFill>
                <a:latin typeface="Lato" panose="020F0502020204030203" pitchFamily="34" charset="0"/>
              </a:rPr>
              <a:t>metres</a:t>
            </a:r>
            <a:r>
              <a:rPr lang="en-US" sz="1200" dirty="0" err="1">
                <a:solidFill>
                  <a:srgbClr val="636363"/>
                </a:solidFill>
                <a:latin typeface="Lato" panose="020F0502020204030203" pitchFamily="34" charset="0"/>
              </a:rPr>
              <a:t>’</a:t>
            </a:r>
            <a:r>
              <a:rPr lang="en-US" sz="1200" dirty="0">
                <a:solidFill>
                  <a:srgbClr val="636363"/>
                </a:solidFill>
                <a:latin typeface="Lato" panose="020F0502020204030203" pitchFamily="34" charset="0"/>
              </a:rPr>
              <a:t> linear distance (around </a:t>
            </a:r>
            <a:r>
              <a:rPr lang="en-US" sz="1400" b="1" dirty="0">
                <a:solidFill>
                  <a:srgbClr val="636363"/>
                </a:solidFill>
                <a:latin typeface="Lato" panose="020F0502020204030203" pitchFamily="34" charset="0"/>
              </a:rPr>
              <a:t>5 minutes</a:t>
            </a:r>
            <a:r>
              <a:rPr lang="en-US" sz="1200" dirty="0">
                <a:solidFill>
                  <a:srgbClr val="636363"/>
                </a:solidFill>
                <a:latin typeface="Lato" panose="020F0502020204030203" pitchFamily="34" charset="0"/>
              </a:rPr>
              <a:t>’ walk) of their homes.” </a:t>
            </a:r>
            <a:endParaRPr lang="fr-BE" sz="1200" dirty="0"/>
          </a:p>
        </p:txBody>
      </p:sp>
      <p:pic>
        <p:nvPicPr>
          <p:cNvPr id="5" name="Image 4">
            <a:extLst>
              <a:ext uri="{FF2B5EF4-FFF2-40B4-BE49-F238E27FC236}">
                <a16:creationId xmlns:a16="http://schemas.microsoft.com/office/drawing/2014/main" id="{190B5C0D-9359-1771-C08E-C4EB29E446A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90175" y="4065255"/>
            <a:ext cx="838199" cy="920507"/>
          </a:xfrm>
          <a:prstGeom prst="rect">
            <a:avLst/>
          </a:prstGeom>
        </p:spPr>
      </p:pic>
    </p:spTree>
    <p:extLst>
      <p:ext uri="{BB962C8B-B14F-4D97-AF65-F5344CB8AC3E}">
        <p14:creationId xmlns:p14="http://schemas.microsoft.com/office/powerpoint/2010/main" val="3762778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A29011-6328-41EE-9980-F3CE97023FA2}"/>
              </a:ext>
            </a:extLst>
          </p:cNvPr>
          <p:cNvSpPr>
            <a:spLocks noGrp="1"/>
          </p:cNvSpPr>
          <p:nvPr>
            <p:ph type="title"/>
          </p:nvPr>
        </p:nvSpPr>
        <p:spPr/>
        <p:txBody>
          <a:bodyPr/>
          <a:lstStyle/>
          <a:p>
            <a:r>
              <a:rPr lang="fr-BE" dirty="0"/>
              <a:t>GTCOWAL : qui et pourquoi?</a:t>
            </a:r>
            <a:endParaRPr lang="fr-FR" dirty="0"/>
          </a:p>
        </p:txBody>
      </p:sp>
      <p:sp>
        <p:nvSpPr>
          <p:cNvPr id="3" name="Espace réservé du contenu 2">
            <a:extLst>
              <a:ext uri="{FF2B5EF4-FFF2-40B4-BE49-F238E27FC236}">
                <a16:creationId xmlns:a16="http://schemas.microsoft.com/office/drawing/2014/main" id="{6040094C-093A-487C-95EA-561CA8922ECB}"/>
              </a:ext>
            </a:extLst>
          </p:cNvPr>
          <p:cNvSpPr>
            <a:spLocks noGrp="1"/>
          </p:cNvSpPr>
          <p:nvPr>
            <p:ph idx="1"/>
          </p:nvPr>
        </p:nvSpPr>
        <p:spPr/>
        <p:txBody>
          <a:bodyPr/>
          <a:lstStyle/>
          <a:p>
            <a:r>
              <a:rPr lang="fr-BE" dirty="0"/>
              <a:t>Groupe de Travail Commun d’Observation de la Terre pour les </a:t>
            </a:r>
            <a:r>
              <a:rPr lang="fr-BE" b="1" dirty="0"/>
              <a:t>Services publics wallons</a:t>
            </a:r>
          </a:p>
          <a:p>
            <a:r>
              <a:rPr lang="fr-BE" dirty="0"/>
              <a:t>Qui ? acteurs du spatial dans l’administration &gt; les pouvoirs locaux aussi! </a:t>
            </a:r>
          </a:p>
          <a:p>
            <a:r>
              <a:rPr lang="fr-BE" dirty="0"/>
              <a:t>Pourquoi? Pour s’informer des avancées dans ce domaine et découvrir les usages par les différents services et organismes publics. </a:t>
            </a:r>
            <a:endParaRPr lang="fr-FR" dirty="0"/>
          </a:p>
        </p:txBody>
      </p:sp>
      <p:grpSp>
        <p:nvGrpSpPr>
          <p:cNvPr id="4" name="Groupe 3">
            <a:extLst>
              <a:ext uri="{FF2B5EF4-FFF2-40B4-BE49-F238E27FC236}">
                <a16:creationId xmlns:a16="http://schemas.microsoft.com/office/drawing/2014/main" id="{13DBCE3B-E8FD-45EF-991F-80EDAA6ADA52}"/>
              </a:ext>
            </a:extLst>
          </p:cNvPr>
          <p:cNvGrpSpPr/>
          <p:nvPr/>
        </p:nvGrpSpPr>
        <p:grpSpPr>
          <a:xfrm>
            <a:off x="9331" y="846659"/>
            <a:ext cx="621070" cy="1180817"/>
            <a:chOff x="284843" y="3101"/>
            <a:chExt cx="621070" cy="1180817"/>
          </a:xfrm>
        </p:grpSpPr>
        <p:sp>
          <p:nvSpPr>
            <p:cNvPr id="5" name="Flèche : chevron 4">
              <a:extLst>
                <a:ext uri="{FF2B5EF4-FFF2-40B4-BE49-F238E27FC236}">
                  <a16:creationId xmlns:a16="http://schemas.microsoft.com/office/drawing/2014/main" id="{641EA55A-314C-4FBD-9A1A-DF2E2213FA1C}"/>
                </a:ext>
              </a:extLst>
            </p:cNvPr>
            <p:cNvSpPr/>
            <p:nvPr/>
          </p:nvSpPr>
          <p:spPr>
            <a:xfrm rot="5400000">
              <a:off x="4969" y="282975"/>
              <a:ext cx="1180817" cy="621069"/>
            </a:xfrm>
            <a:prstGeom prst="chevron">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6" name="Flèche : chevron 4">
              <a:extLst>
                <a:ext uri="{FF2B5EF4-FFF2-40B4-BE49-F238E27FC236}">
                  <a16:creationId xmlns:a16="http://schemas.microsoft.com/office/drawing/2014/main" id="{20F16DF5-6879-4A1B-96A5-2C245B52EBFF}"/>
                </a:ext>
              </a:extLst>
            </p:cNvPr>
            <p:cNvSpPr txBox="1"/>
            <p:nvPr/>
          </p:nvSpPr>
          <p:spPr>
            <a:xfrm>
              <a:off x="284844" y="313636"/>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kern="1200" dirty="0">
                  <a:solidFill>
                    <a:srgbClr val="FFFFFF"/>
                  </a:solidFill>
                  <a:latin typeface="Verdana"/>
                  <a:ea typeface="+mn-ea"/>
                  <a:cs typeface="+mn-cs"/>
                </a:rPr>
                <a:t>Definitions</a:t>
              </a:r>
            </a:p>
          </p:txBody>
        </p:sp>
      </p:grpSp>
      <p:grpSp>
        <p:nvGrpSpPr>
          <p:cNvPr id="7" name="Groupe 6">
            <a:extLst>
              <a:ext uri="{FF2B5EF4-FFF2-40B4-BE49-F238E27FC236}">
                <a16:creationId xmlns:a16="http://schemas.microsoft.com/office/drawing/2014/main" id="{B4818772-3E06-40EB-A2FD-897D5220C16B}"/>
              </a:ext>
            </a:extLst>
          </p:cNvPr>
          <p:cNvGrpSpPr/>
          <p:nvPr/>
        </p:nvGrpSpPr>
        <p:grpSpPr>
          <a:xfrm>
            <a:off x="9331" y="1603114"/>
            <a:ext cx="621070" cy="1180817"/>
            <a:chOff x="284843" y="759556"/>
            <a:chExt cx="621070" cy="1180817"/>
          </a:xfrm>
        </p:grpSpPr>
        <p:sp>
          <p:nvSpPr>
            <p:cNvPr id="8" name="Flèche : chevron 7">
              <a:extLst>
                <a:ext uri="{FF2B5EF4-FFF2-40B4-BE49-F238E27FC236}">
                  <a16:creationId xmlns:a16="http://schemas.microsoft.com/office/drawing/2014/main" id="{8FA29B25-0F91-4335-9157-050462F7A00D}"/>
                </a:ext>
              </a:extLst>
            </p:cNvPr>
            <p:cNvSpPr/>
            <p:nvPr/>
          </p:nvSpPr>
          <p:spPr>
            <a:xfrm rot="5400000">
              <a:off x="4969" y="1039430"/>
              <a:ext cx="1180817" cy="621069"/>
            </a:xfrm>
            <a:prstGeom prst="chevron">
              <a:avLst/>
            </a:prstGeom>
          </p:spPr>
          <p:style>
            <a:lnRef idx="2">
              <a:schemeClr val="accent4">
                <a:hueOff val="-1488257"/>
                <a:satOff val="8966"/>
                <a:lumOff val="719"/>
                <a:alphaOff val="0"/>
              </a:schemeClr>
            </a:lnRef>
            <a:fillRef idx="1">
              <a:schemeClr val="accent4">
                <a:hueOff val="-1488257"/>
                <a:satOff val="8966"/>
                <a:lumOff val="719"/>
                <a:alphaOff val="0"/>
              </a:schemeClr>
            </a:fillRef>
            <a:effectRef idx="0">
              <a:schemeClr val="accent4">
                <a:hueOff val="-1488257"/>
                <a:satOff val="8966"/>
                <a:lumOff val="719"/>
                <a:alphaOff val="0"/>
              </a:schemeClr>
            </a:effectRef>
            <a:fontRef idx="minor">
              <a:schemeClr val="lt1"/>
            </a:fontRef>
          </p:style>
        </p:sp>
        <p:sp>
          <p:nvSpPr>
            <p:cNvPr id="9" name="Flèche : chevron 6">
              <a:extLst>
                <a:ext uri="{FF2B5EF4-FFF2-40B4-BE49-F238E27FC236}">
                  <a16:creationId xmlns:a16="http://schemas.microsoft.com/office/drawing/2014/main" id="{F3639C75-13BA-4485-8B87-35F2913E9ADF}"/>
                </a:ext>
              </a:extLst>
            </p:cNvPr>
            <p:cNvSpPr txBox="1"/>
            <p:nvPr/>
          </p:nvSpPr>
          <p:spPr>
            <a:xfrm>
              <a:off x="284844" y="1070091"/>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kern="1200" dirty="0">
                  <a:solidFill>
                    <a:schemeClr val="accent4"/>
                  </a:solidFill>
                  <a:latin typeface="Verdana"/>
                  <a:ea typeface="+mn-ea"/>
                  <a:cs typeface="+mn-cs"/>
                </a:rPr>
                <a:t>propositions</a:t>
              </a:r>
            </a:p>
          </p:txBody>
        </p:sp>
      </p:grpSp>
      <p:grpSp>
        <p:nvGrpSpPr>
          <p:cNvPr id="10" name="Groupe 9">
            <a:extLst>
              <a:ext uri="{FF2B5EF4-FFF2-40B4-BE49-F238E27FC236}">
                <a16:creationId xmlns:a16="http://schemas.microsoft.com/office/drawing/2014/main" id="{75716B08-71A8-4B7C-86BE-FF6A8D52C1BA}"/>
              </a:ext>
            </a:extLst>
          </p:cNvPr>
          <p:cNvGrpSpPr/>
          <p:nvPr/>
        </p:nvGrpSpPr>
        <p:grpSpPr>
          <a:xfrm>
            <a:off x="9331" y="2359568"/>
            <a:ext cx="621070" cy="1180817"/>
            <a:chOff x="284843" y="1516010"/>
            <a:chExt cx="621070" cy="1180817"/>
          </a:xfrm>
        </p:grpSpPr>
        <p:sp>
          <p:nvSpPr>
            <p:cNvPr id="11" name="Flèche : chevron 10">
              <a:extLst>
                <a:ext uri="{FF2B5EF4-FFF2-40B4-BE49-F238E27FC236}">
                  <a16:creationId xmlns:a16="http://schemas.microsoft.com/office/drawing/2014/main" id="{8B07AD54-CE6A-465E-9A21-CBED335A33DF}"/>
                </a:ext>
              </a:extLst>
            </p:cNvPr>
            <p:cNvSpPr/>
            <p:nvPr/>
          </p:nvSpPr>
          <p:spPr>
            <a:xfrm rot="5400000">
              <a:off x="4969" y="1795884"/>
              <a:ext cx="1180817" cy="621069"/>
            </a:xfrm>
            <a:prstGeom prst="chevron">
              <a:avLst/>
            </a:prstGeom>
          </p:spPr>
          <p:style>
            <a:lnRef idx="2">
              <a:schemeClr val="accent4">
                <a:hueOff val="-2976513"/>
                <a:satOff val="17933"/>
                <a:lumOff val="1437"/>
                <a:alphaOff val="0"/>
              </a:schemeClr>
            </a:lnRef>
            <a:fillRef idx="1">
              <a:schemeClr val="accent4">
                <a:hueOff val="-2976513"/>
                <a:satOff val="17933"/>
                <a:lumOff val="1437"/>
                <a:alphaOff val="0"/>
              </a:schemeClr>
            </a:fillRef>
            <a:effectRef idx="0">
              <a:schemeClr val="accent4">
                <a:hueOff val="-2976513"/>
                <a:satOff val="17933"/>
                <a:lumOff val="1437"/>
                <a:alphaOff val="0"/>
              </a:schemeClr>
            </a:effectRef>
            <a:fontRef idx="minor">
              <a:schemeClr val="lt1"/>
            </a:fontRef>
          </p:style>
        </p:sp>
        <p:sp>
          <p:nvSpPr>
            <p:cNvPr id="12" name="Flèche : chevron 8">
              <a:extLst>
                <a:ext uri="{FF2B5EF4-FFF2-40B4-BE49-F238E27FC236}">
                  <a16:creationId xmlns:a16="http://schemas.microsoft.com/office/drawing/2014/main" id="{B909B3C4-7AD2-4267-8B70-3E87E330771C}"/>
                </a:ext>
              </a:extLst>
            </p:cNvPr>
            <p:cNvSpPr txBox="1"/>
            <p:nvPr/>
          </p:nvSpPr>
          <p:spPr>
            <a:xfrm>
              <a:off x="284844" y="1826545"/>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kern="1200" dirty="0">
                  <a:solidFill>
                    <a:schemeClr val="accent5">
                      <a:lumMod val="75000"/>
                    </a:schemeClr>
                  </a:solidFill>
                  <a:latin typeface="+mn-lt"/>
                </a:rPr>
                <a:t>Stratégie</a:t>
              </a:r>
              <a:endParaRPr lang="fr-BE" sz="700" kern="1200" dirty="0">
                <a:solidFill>
                  <a:schemeClr val="bg1"/>
                </a:solidFill>
                <a:latin typeface="+mn-lt"/>
                <a:ea typeface="+mn-ea"/>
                <a:cs typeface="+mn-cs"/>
              </a:endParaRPr>
            </a:p>
          </p:txBody>
        </p:sp>
      </p:grpSp>
      <p:grpSp>
        <p:nvGrpSpPr>
          <p:cNvPr id="13" name="Groupe 12">
            <a:extLst>
              <a:ext uri="{FF2B5EF4-FFF2-40B4-BE49-F238E27FC236}">
                <a16:creationId xmlns:a16="http://schemas.microsoft.com/office/drawing/2014/main" id="{97645C5A-EC7A-463D-8C73-E839F80F73F8}"/>
              </a:ext>
            </a:extLst>
          </p:cNvPr>
          <p:cNvGrpSpPr/>
          <p:nvPr/>
        </p:nvGrpSpPr>
        <p:grpSpPr>
          <a:xfrm>
            <a:off x="9331" y="3116023"/>
            <a:ext cx="621070" cy="1180817"/>
            <a:chOff x="284843" y="2272465"/>
            <a:chExt cx="621070" cy="1180817"/>
          </a:xfrm>
        </p:grpSpPr>
        <p:sp>
          <p:nvSpPr>
            <p:cNvPr id="14" name="Flèche : chevron 13">
              <a:extLst>
                <a:ext uri="{FF2B5EF4-FFF2-40B4-BE49-F238E27FC236}">
                  <a16:creationId xmlns:a16="http://schemas.microsoft.com/office/drawing/2014/main" id="{D9EFC68D-1E90-4603-9026-FB1F12B57019}"/>
                </a:ext>
              </a:extLst>
            </p:cNvPr>
            <p:cNvSpPr/>
            <p:nvPr/>
          </p:nvSpPr>
          <p:spPr>
            <a:xfrm rot="5400000">
              <a:off x="4969" y="2552339"/>
              <a:ext cx="1180817" cy="621069"/>
            </a:xfrm>
            <a:prstGeom prst="chevron">
              <a:avLst/>
            </a:prstGeom>
          </p:spPr>
          <p:style>
            <a:lnRef idx="2">
              <a:schemeClr val="accent4">
                <a:hueOff val="-4464770"/>
                <a:satOff val="26899"/>
                <a:lumOff val="2156"/>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sp>
        <p:sp>
          <p:nvSpPr>
            <p:cNvPr id="15" name="Flèche : chevron 10">
              <a:extLst>
                <a:ext uri="{FF2B5EF4-FFF2-40B4-BE49-F238E27FC236}">
                  <a16:creationId xmlns:a16="http://schemas.microsoft.com/office/drawing/2014/main" id="{3C841B16-C892-47D6-89F6-8CC036D4D8B0}"/>
                </a:ext>
              </a:extLst>
            </p:cNvPr>
            <p:cNvSpPr txBox="1"/>
            <p:nvPr/>
          </p:nvSpPr>
          <p:spPr>
            <a:xfrm>
              <a:off x="284844" y="2583000"/>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endParaRPr lang="fr-BE" sz="700" kern="1200" dirty="0">
                <a:solidFill>
                  <a:schemeClr val="bg1"/>
                </a:solidFill>
                <a:latin typeface="Verdana"/>
                <a:ea typeface="+mn-ea"/>
                <a:cs typeface="+mn-cs"/>
              </a:endParaRPr>
            </a:p>
          </p:txBody>
        </p:sp>
      </p:grpSp>
    </p:spTree>
    <p:extLst>
      <p:ext uri="{BB962C8B-B14F-4D97-AF65-F5344CB8AC3E}">
        <p14:creationId xmlns:p14="http://schemas.microsoft.com/office/powerpoint/2010/main" val="39425741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FDBA5D-E546-4C5B-80CF-2589578DA08E}"/>
              </a:ext>
            </a:extLst>
          </p:cNvPr>
          <p:cNvSpPr>
            <a:spLocks noGrp="1"/>
          </p:cNvSpPr>
          <p:nvPr>
            <p:ph type="title"/>
          </p:nvPr>
        </p:nvSpPr>
        <p:spPr>
          <a:xfrm>
            <a:off x="659968" y="1"/>
            <a:ext cx="7592405" cy="641073"/>
          </a:xfrm>
        </p:spPr>
        <p:txBody>
          <a:bodyPr/>
          <a:lstStyle/>
          <a:p>
            <a:r>
              <a:rPr lang="fr-BE" dirty="0"/>
              <a:t>Ilots de chaleur – végétalisation</a:t>
            </a:r>
            <a:endParaRPr lang="en-US" dirty="0"/>
          </a:p>
        </p:txBody>
      </p:sp>
      <p:grpSp>
        <p:nvGrpSpPr>
          <p:cNvPr id="9" name="Groupe 8">
            <a:extLst>
              <a:ext uri="{FF2B5EF4-FFF2-40B4-BE49-F238E27FC236}">
                <a16:creationId xmlns:a16="http://schemas.microsoft.com/office/drawing/2014/main" id="{758679CA-2902-65DF-767A-A166C042A448}"/>
              </a:ext>
            </a:extLst>
          </p:cNvPr>
          <p:cNvGrpSpPr/>
          <p:nvPr/>
        </p:nvGrpSpPr>
        <p:grpSpPr>
          <a:xfrm>
            <a:off x="922211" y="632233"/>
            <a:ext cx="7393788" cy="4026550"/>
            <a:chOff x="922211" y="632233"/>
            <a:chExt cx="7393788" cy="4026550"/>
          </a:xfrm>
        </p:grpSpPr>
        <p:pic>
          <p:nvPicPr>
            <p:cNvPr id="4" name="Image 3">
              <a:extLst>
                <a:ext uri="{FF2B5EF4-FFF2-40B4-BE49-F238E27FC236}">
                  <a16:creationId xmlns:a16="http://schemas.microsoft.com/office/drawing/2014/main" id="{13B1D94C-0BBD-4B7C-9E0E-8F661A39B2B6}"/>
                </a:ext>
              </a:extLst>
            </p:cNvPr>
            <p:cNvPicPr>
              <a:picLocks noChangeAspect="1"/>
            </p:cNvPicPr>
            <p:nvPr/>
          </p:nvPicPr>
          <p:blipFill>
            <a:blip r:embed="rId3"/>
            <a:stretch>
              <a:fillRect/>
            </a:stretch>
          </p:blipFill>
          <p:spPr>
            <a:xfrm>
              <a:off x="964156" y="644998"/>
              <a:ext cx="3081534" cy="2249891"/>
            </a:xfrm>
            <a:prstGeom prst="rect">
              <a:avLst/>
            </a:prstGeom>
            <a:ln w="19050">
              <a:noFill/>
            </a:ln>
          </p:spPr>
        </p:pic>
        <p:grpSp>
          <p:nvGrpSpPr>
            <p:cNvPr id="5" name="Groupe 4">
              <a:extLst>
                <a:ext uri="{FF2B5EF4-FFF2-40B4-BE49-F238E27FC236}">
                  <a16:creationId xmlns:a16="http://schemas.microsoft.com/office/drawing/2014/main" id="{7E86724E-A4FA-90F1-B394-66019FC7A5DE}"/>
                </a:ext>
              </a:extLst>
            </p:cNvPr>
            <p:cNvGrpSpPr/>
            <p:nvPr/>
          </p:nvGrpSpPr>
          <p:grpSpPr>
            <a:xfrm>
              <a:off x="5088788" y="632233"/>
              <a:ext cx="3209925" cy="2253505"/>
              <a:chOff x="6273800" y="947085"/>
              <a:chExt cx="5499100" cy="3860603"/>
            </a:xfrm>
          </p:grpSpPr>
          <p:pic>
            <p:nvPicPr>
              <p:cNvPr id="57" name="Image 56">
                <a:extLst>
                  <a:ext uri="{FF2B5EF4-FFF2-40B4-BE49-F238E27FC236}">
                    <a16:creationId xmlns:a16="http://schemas.microsoft.com/office/drawing/2014/main" id="{EEDDF6A0-B704-46FB-95C0-EB2B3AC23D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73800" y="947085"/>
                <a:ext cx="5499100" cy="3803351"/>
              </a:xfrm>
              <a:prstGeom prst="rect">
                <a:avLst/>
              </a:prstGeom>
            </p:spPr>
          </p:pic>
          <p:grpSp>
            <p:nvGrpSpPr>
              <p:cNvPr id="6" name="Groupe 5">
                <a:extLst>
                  <a:ext uri="{FF2B5EF4-FFF2-40B4-BE49-F238E27FC236}">
                    <a16:creationId xmlns:a16="http://schemas.microsoft.com/office/drawing/2014/main" id="{62EC8DEF-59DF-4E2E-8D39-4850F586BAC3}"/>
                  </a:ext>
                </a:extLst>
              </p:cNvPr>
              <p:cNvGrpSpPr/>
              <p:nvPr/>
            </p:nvGrpSpPr>
            <p:grpSpPr>
              <a:xfrm>
                <a:off x="8435154" y="1693758"/>
                <a:ext cx="3076618" cy="3113930"/>
                <a:chOff x="8739954" y="1534073"/>
                <a:chExt cx="3076618" cy="3113930"/>
              </a:xfrm>
            </p:grpSpPr>
            <p:grpSp>
              <p:nvGrpSpPr>
                <p:cNvPr id="3" name="Groupe 2">
                  <a:extLst>
                    <a:ext uri="{FF2B5EF4-FFF2-40B4-BE49-F238E27FC236}">
                      <a16:creationId xmlns:a16="http://schemas.microsoft.com/office/drawing/2014/main" id="{CDD760AE-F9E4-462F-8652-6930B250F22D}"/>
                    </a:ext>
                  </a:extLst>
                </p:cNvPr>
                <p:cNvGrpSpPr/>
                <p:nvPr/>
              </p:nvGrpSpPr>
              <p:grpSpPr>
                <a:xfrm>
                  <a:off x="8739954" y="1534073"/>
                  <a:ext cx="3076618" cy="3113930"/>
                  <a:chOff x="8739954" y="1534073"/>
                  <a:chExt cx="3076618" cy="3113930"/>
                </a:xfrm>
              </p:grpSpPr>
              <p:cxnSp>
                <p:nvCxnSpPr>
                  <p:cNvPr id="17" name="Connecteur droit 16">
                    <a:extLst>
                      <a:ext uri="{FF2B5EF4-FFF2-40B4-BE49-F238E27FC236}">
                        <a16:creationId xmlns:a16="http://schemas.microsoft.com/office/drawing/2014/main" id="{76F16FA3-6D6B-40D6-86C8-C2262C32CD4C}"/>
                      </a:ext>
                    </a:extLst>
                  </p:cNvPr>
                  <p:cNvCxnSpPr/>
                  <p:nvPr/>
                </p:nvCxnSpPr>
                <p:spPr>
                  <a:xfrm>
                    <a:off x="9456420" y="1935480"/>
                    <a:ext cx="0" cy="480060"/>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18" name="Connecteur droit 17">
                    <a:extLst>
                      <a:ext uri="{FF2B5EF4-FFF2-40B4-BE49-F238E27FC236}">
                        <a16:creationId xmlns:a16="http://schemas.microsoft.com/office/drawing/2014/main" id="{D986F519-6995-4D04-A365-2D2C2D07F4B1}"/>
                      </a:ext>
                    </a:extLst>
                  </p:cNvPr>
                  <p:cNvCxnSpPr/>
                  <p:nvPr/>
                </p:nvCxnSpPr>
                <p:spPr>
                  <a:xfrm>
                    <a:off x="9624060" y="2011680"/>
                    <a:ext cx="0" cy="480060"/>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19" name="Connecteur droit 18">
                    <a:extLst>
                      <a:ext uri="{FF2B5EF4-FFF2-40B4-BE49-F238E27FC236}">
                        <a16:creationId xmlns:a16="http://schemas.microsoft.com/office/drawing/2014/main" id="{7D4BE7CA-6E9B-4DDD-BFC6-F8F653024B6D}"/>
                      </a:ext>
                    </a:extLst>
                  </p:cNvPr>
                  <p:cNvCxnSpPr/>
                  <p:nvPr/>
                </p:nvCxnSpPr>
                <p:spPr>
                  <a:xfrm>
                    <a:off x="9860280" y="2080260"/>
                    <a:ext cx="0" cy="480060"/>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20" name="Connecteur droit 19">
                    <a:extLst>
                      <a:ext uri="{FF2B5EF4-FFF2-40B4-BE49-F238E27FC236}">
                        <a16:creationId xmlns:a16="http://schemas.microsoft.com/office/drawing/2014/main" id="{F5AEAE1C-E0B6-462B-9037-EEC7EABAD0EF}"/>
                      </a:ext>
                    </a:extLst>
                  </p:cNvPr>
                  <p:cNvCxnSpPr>
                    <a:cxnSpLocks/>
                  </p:cNvCxnSpPr>
                  <p:nvPr/>
                </p:nvCxnSpPr>
                <p:spPr>
                  <a:xfrm>
                    <a:off x="10294620" y="1844040"/>
                    <a:ext cx="388620" cy="236220"/>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22" name="Connecteur droit 21">
                    <a:extLst>
                      <a:ext uri="{FF2B5EF4-FFF2-40B4-BE49-F238E27FC236}">
                        <a16:creationId xmlns:a16="http://schemas.microsoft.com/office/drawing/2014/main" id="{69CE2FCA-9442-4289-860A-44C09ED5AD11}"/>
                      </a:ext>
                    </a:extLst>
                  </p:cNvPr>
                  <p:cNvCxnSpPr>
                    <a:cxnSpLocks/>
                  </p:cNvCxnSpPr>
                  <p:nvPr/>
                </p:nvCxnSpPr>
                <p:spPr>
                  <a:xfrm flipH="1">
                    <a:off x="10386060" y="1836420"/>
                    <a:ext cx="137160" cy="243840"/>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24" name="Connecteur droit 23">
                    <a:extLst>
                      <a:ext uri="{FF2B5EF4-FFF2-40B4-BE49-F238E27FC236}">
                        <a16:creationId xmlns:a16="http://schemas.microsoft.com/office/drawing/2014/main" id="{5AF5E0C7-E397-4AF1-90CE-1B23FF985769}"/>
                      </a:ext>
                    </a:extLst>
                  </p:cNvPr>
                  <p:cNvCxnSpPr>
                    <a:cxnSpLocks/>
                  </p:cNvCxnSpPr>
                  <p:nvPr/>
                </p:nvCxnSpPr>
                <p:spPr>
                  <a:xfrm flipH="1">
                    <a:off x="10081260" y="2179320"/>
                    <a:ext cx="426720" cy="480060"/>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26" name="Connecteur droit 25">
                    <a:extLst>
                      <a:ext uri="{FF2B5EF4-FFF2-40B4-BE49-F238E27FC236}">
                        <a16:creationId xmlns:a16="http://schemas.microsoft.com/office/drawing/2014/main" id="{CC0BD448-66E2-4712-BD9A-47A0D461894D}"/>
                      </a:ext>
                    </a:extLst>
                  </p:cNvPr>
                  <p:cNvCxnSpPr>
                    <a:cxnSpLocks/>
                  </p:cNvCxnSpPr>
                  <p:nvPr/>
                </p:nvCxnSpPr>
                <p:spPr>
                  <a:xfrm>
                    <a:off x="10523220" y="2179320"/>
                    <a:ext cx="419100" cy="647700"/>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28" name="Connecteur droit 27">
                    <a:extLst>
                      <a:ext uri="{FF2B5EF4-FFF2-40B4-BE49-F238E27FC236}">
                        <a16:creationId xmlns:a16="http://schemas.microsoft.com/office/drawing/2014/main" id="{119AD248-2350-41E4-8457-694D0A4AAC23}"/>
                      </a:ext>
                    </a:extLst>
                  </p:cNvPr>
                  <p:cNvCxnSpPr>
                    <a:cxnSpLocks/>
                  </p:cNvCxnSpPr>
                  <p:nvPr/>
                </p:nvCxnSpPr>
                <p:spPr>
                  <a:xfrm flipH="1">
                    <a:off x="10614660" y="2523348"/>
                    <a:ext cx="342900" cy="335280"/>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31" name="Connecteur droit 30">
                    <a:extLst>
                      <a:ext uri="{FF2B5EF4-FFF2-40B4-BE49-F238E27FC236}">
                        <a16:creationId xmlns:a16="http://schemas.microsoft.com/office/drawing/2014/main" id="{BEA7CB3B-D5B7-485F-AA94-8D3F9CE26381}"/>
                      </a:ext>
                    </a:extLst>
                  </p:cNvPr>
                  <p:cNvCxnSpPr>
                    <a:cxnSpLocks/>
                  </p:cNvCxnSpPr>
                  <p:nvPr/>
                </p:nvCxnSpPr>
                <p:spPr>
                  <a:xfrm flipH="1">
                    <a:off x="10728959" y="2598420"/>
                    <a:ext cx="342900" cy="335280"/>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32" name="Connecteur droit 31">
                    <a:extLst>
                      <a:ext uri="{FF2B5EF4-FFF2-40B4-BE49-F238E27FC236}">
                        <a16:creationId xmlns:a16="http://schemas.microsoft.com/office/drawing/2014/main" id="{D9F07C7A-D6E7-47E3-8DEC-9D72CA42768A}"/>
                      </a:ext>
                    </a:extLst>
                  </p:cNvPr>
                  <p:cNvCxnSpPr>
                    <a:cxnSpLocks/>
                  </p:cNvCxnSpPr>
                  <p:nvPr/>
                </p:nvCxnSpPr>
                <p:spPr>
                  <a:xfrm flipH="1">
                    <a:off x="9738360" y="3139440"/>
                    <a:ext cx="342900" cy="54468"/>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34" name="Connecteur droit 33">
                    <a:extLst>
                      <a:ext uri="{FF2B5EF4-FFF2-40B4-BE49-F238E27FC236}">
                        <a16:creationId xmlns:a16="http://schemas.microsoft.com/office/drawing/2014/main" id="{8A2CC041-A6BC-4E23-9859-592546B2DF72}"/>
                      </a:ext>
                    </a:extLst>
                  </p:cNvPr>
                  <p:cNvCxnSpPr>
                    <a:cxnSpLocks/>
                  </p:cNvCxnSpPr>
                  <p:nvPr/>
                </p:nvCxnSpPr>
                <p:spPr>
                  <a:xfrm>
                    <a:off x="9738360" y="2858628"/>
                    <a:ext cx="0" cy="219852"/>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37" name="Connecteur droit 36">
                    <a:extLst>
                      <a:ext uri="{FF2B5EF4-FFF2-40B4-BE49-F238E27FC236}">
                        <a16:creationId xmlns:a16="http://schemas.microsoft.com/office/drawing/2014/main" id="{13589C82-F059-46A7-A387-E55C40BB77B5}"/>
                      </a:ext>
                    </a:extLst>
                  </p:cNvPr>
                  <p:cNvCxnSpPr>
                    <a:cxnSpLocks/>
                  </p:cNvCxnSpPr>
                  <p:nvPr/>
                </p:nvCxnSpPr>
                <p:spPr>
                  <a:xfrm flipH="1" flipV="1">
                    <a:off x="9283699" y="2766060"/>
                    <a:ext cx="431801" cy="60960"/>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39" name="Connecteur droit 38">
                    <a:extLst>
                      <a:ext uri="{FF2B5EF4-FFF2-40B4-BE49-F238E27FC236}">
                        <a16:creationId xmlns:a16="http://schemas.microsoft.com/office/drawing/2014/main" id="{FCFA8B60-621A-4FBB-864E-35A64FC6C991}"/>
                      </a:ext>
                    </a:extLst>
                  </p:cNvPr>
                  <p:cNvCxnSpPr>
                    <a:cxnSpLocks/>
                  </p:cNvCxnSpPr>
                  <p:nvPr/>
                </p:nvCxnSpPr>
                <p:spPr>
                  <a:xfrm flipH="1" flipV="1">
                    <a:off x="9083041" y="2690988"/>
                    <a:ext cx="209550" cy="9970"/>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43" name="Connecteur droit 42">
                    <a:extLst>
                      <a:ext uri="{FF2B5EF4-FFF2-40B4-BE49-F238E27FC236}">
                        <a16:creationId xmlns:a16="http://schemas.microsoft.com/office/drawing/2014/main" id="{F865721A-02D7-4B8E-B343-5DD0AA93AA22}"/>
                      </a:ext>
                    </a:extLst>
                  </p:cNvPr>
                  <p:cNvCxnSpPr>
                    <a:cxnSpLocks/>
                  </p:cNvCxnSpPr>
                  <p:nvPr/>
                </p:nvCxnSpPr>
                <p:spPr>
                  <a:xfrm flipH="1" flipV="1">
                    <a:off x="9388294" y="2368598"/>
                    <a:ext cx="398690" cy="229822"/>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45" name="Connecteur droit 44">
                    <a:extLst>
                      <a:ext uri="{FF2B5EF4-FFF2-40B4-BE49-F238E27FC236}">
                        <a16:creationId xmlns:a16="http://schemas.microsoft.com/office/drawing/2014/main" id="{7D0359EE-940B-4EFD-9E27-A1FCAAD6A970}"/>
                      </a:ext>
                    </a:extLst>
                  </p:cNvPr>
                  <p:cNvCxnSpPr>
                    <a:cxnSpLocks/>
                  </p:cNvCxnSpPr>
                  <p:nvPr/>
                </p:nvCxnSpPr>
                <p:spPr>
                  <a:xfrm flipH="1" flipV="1">
                    <a:off x="10271573" y="2968554"/>
                    <a:ext cx="159116" cy="187255"/>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48" name="Connecteur droit 47">
                    <a:extLst>
                      <a:ext uri="{FF2B5EF4-FFF2-40B4-BE49-F238E27FC236}">
                        <a16:creationId xmlns:a16="http://schemas.microsoft.com/office/drawing/2014/main" id="{64ACB986-6B89-4114-A14A-64839C5930F4}"/>
                      </a:ext>
                    </a:extLst>
                  </p:cNvPr>
                  <p:cNvCxnSpPr>
                    <a:cxnSpLocks/>
                  </p:cNvCxnSpPr>
                  <p:nvPr/>
                </p:nvCxnSpPr>
                <p:spPr>
                  <a:xfrm flipV="1">
                    <a:off x="10131241" y="2736215"/>
                    <a:ext cx="31708" cy="131444"/>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51" name="Connecteur droit 50">
                    <a:extLst>
                      <a:ext uri="{FF2B5EF4-FFF2-40B4-BE49-F238E27FC236}">
                        <a16:creationId xmlns:a16="http://schemas.microsoft.com/office/drawing/2014/main" id="{0D091E2F-EEA3-4D1C-B69D-8C08DE307C35}"/>
                      </a:ext>
                    </a:extLst>
                  </p:cNvPr>
                  <p:cNvCxnSpPr>
                    <a:cxnSpLocks/>
                  </p:cNvCxnSpPr>
                  <p:nvPr/>
                </p:nvCxnSpPr>
                <p:spPr>
                  <a:xfrm flipV="1">
                    <a:off x="8739954" y="2598420"/>
                    <a:ext cx="171544" cy="55590"/>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54" name="Connecteur droit 53">
                    <a:extLst>
                      <a:ext uri="{FF2B5EF4-FFF2-40B4-BE49-F238E27FC236}">
                        <a16:creationId xmlns:a16="http://schemas.microsoft.com/office/drawing/2014/main" id="{8E44712D-36B7-494D-A958-019E8C2B8327}"/>
                      </a:ext>
                    </a:extLst>
                  </p:cNvPr>
                  <p:cNvCxnSpPr>
                    <a:cxnSpLocks/>
                  </p:cNvCxnSpPr>
                  <p:nvPr/>
                </p:nvCxnSpPr>
                <p:spPr>
                  <a:xfrm flipV="1">
                    <a:off x="10408921" y="2858628"/>
                    <a:ext cx="217476" cy="39688"/>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58" name="Connecteur droit 57">
                    <a:extLst>
                      <a:ext uri="{FF2B5EF4-FFF2-40B4-BE49-F238E27FC236}">
                        <a16:creationId xmlns:a16="http://schemas.microsoft.com/office/drawing/2014/main" id="{6086FDD1-150D-49A2-AD00-8EC935A5BFBF}"/>
                      </a:ext>
                    </a:extLst>
                  </p:cNvPr>
                  <p:cNvCxnSpPr>
                    <a:cxnSpLocks/>
                  </p:cNvCxnSpPr>
                  <p:nvPr/>
                </p:nvCxnSpPr>
                <p:spPr>
                  <a:xfrm>
                    <a:off x="10832017" y="1760882"/>
                    <a:ext cx="239842" cy="83158"/>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60" name="Connecteur droit 59">
                    <a:extLst>
                      <a:ext uri="{FF2B5EF4-FFF2-40B4-BE49-F238E27FC236}">
                        <a16:creationId xmlns:a16="http://schemas.microsoft.com/office/drawing/2014/main" id="{D5BA72DB-D426-4F66-BE9C-FA174A9B4CD6}"/>
                      </a:ext>
                    </a:extLst>
                  </p:cNvPr>
                  <p:cNvCxnSpPr>
                    <a:cxnSpLocks/>
                  </p:cNvCxnSpPr>
                  <p:nvPr/>
                </p:nvCxnSpPr>
                <p:spPr>
                  <a:xfrm flipV="1">
                    <a:off x="10822399" y="1534073"/>
                    <a:ext cx="180765" cy="187581"/>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62" name="Connecteur droit 61">
                    <a:extLst>
                      <a:ext uri="{FF2B5EF4-FFF2-40B4-BE49-F238E27FC236}">
                        <a16:creationId xmlns:a16="http://schemas.microsoft.com/office/drawing/2014/main" id="{A4F5D0B0-D809-4926-9F1F-2BC4E37BF147}"/>
                      </a:ext>
                    </a:extLst>
                  </p:cNvPr>
                  <p:cNvCxnSpPr>
                    <a:cxnSpLocks/>
                  </p:cNvCxnSpPr>
                  <p:nvPr/>
                </p:nvCxnSpPr>
                <p:spPr>
                  <a:xfrm flipH="1" flipV="1">
                    <a:off x="11003164" y="1534073"/>
                    <a:ext cx="113409" cy="294175"/>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65" name="Connecteur droit 64">
                    <a:extLst>
                      <a:ext uri="{FF2B5EF4-FFF2-40B4-BE49-F238E27FC236}">
                        <a16:creationId xmlns:a16="http://schemas.microsoft.com/office/drawing/2014/main" id="{306D2D62-EE9D-417E-B6A8-3C775F836E1C}"/>
                      </a:ext>
                    </a:extLst>
                  </p:cNvPr>
                  <p:cNvCxnSpPr>
                    <a:cxnSpLocks/>
                  </p:cNvCxnSpPr>
                  <p:nvPr/>
                </p:nvCxnSpPr>
                <p:spPr>
                  <a:xfrm flipH="1">
                    <a:off x="10517659" y="3415515"/>
                    <a:ext cx="825831" cy="736060"/>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67" name="Connecteur droit 66">
                    <a:extLst>
                      <a:ext uri="{FF2B5EF4-FFF2-40B4-BE49-F238E27FC236}">
                        <a16:creationId xmlns:a16="http://schemas.microsoft.com/office/drawing/2014/main" id="{0738D401-153D-499D-A366-0F0F441C846A}"/>
                      </a:ext>
                    </a:extLst>
                  </p:cNvPr>
                  <p:cNvCxnSpPr>
                    <a:cxnSpLocks/>
                  </p:cNvCxnSpPr>
                  <p:nvPr/>
                </p:nvCxnSpPr>
                <p:spPr>
                  <a:xfrm flipH="1">
                    <a:off x="10670060" y="3415515"/>
                    <a:ext cx="673430" cy="888460"/>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69" name="Connecteur droit 68">
                    <a:extLst>
                      <a:ext uri="{FF2B5EF4-FFF2-40B4-BE49-F238E27FC236}">
                        <a16:creationId xmlns:a16="http://schemas.microsoft.com/office/drawing/2014/main" id="{3D2DB52B-7CFD-4240-B639-B835F7595952}"/>
                      </a:ext>
                    </a:extLst>
                  </p:cNvPr>
                  <p:cNvCxnSpPr>
                    <a:cxnSpLocks/>
                  </p:cNvCxnSpPr>
                  <p:nvPr/>
                </p:nvCxnSpPr>
                <p:spPr>
                  <a:xfrm flipH="1">
                    <a:off x="10670060" y="3202656"/>
                    <a:ext cx="1146512" cy="1101319"/>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71" name="Connecteur droit 70">
                    <a:extLst>
                      <a:ext uri="{FF2B5EF4-FFF2-40B4-BE49-F238E27FC236}">
                        <a16:creationId xmlns:a16="http://schemas.microsoft.com/office/drawing/2014/main" id="{C71A3334-3988-4CC7-B632-B57F40B10AC2}"/>
                      </a:ext>
                    </a:extLst>
                  </p:cNvPr>
                  <p:cNvCxnSpPr>
                    <a:cxnSpLocks/>
                  </p:cNvCxnSpPr>
                  <p:nvPr/>
                </p:nvCxnSpPr>
                <p:spPr>
                  <a:xfrm>
                    <a:off x="11302108" y="2926080"/>
                    <a:ext cx="384469" cy="489435"/>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74" name="Connecteur droit 73">
                    <a:extLst>
                      <a:ext uri="{FF2B5EF4-FFF2-40B4-BE49-F238E27FC236}">
                        <a16:creationId xmlns:a16="http://schemas.microsoft.com/office/drawing/2014/main" id="{F3513205-627D-4869-8C45-0E5F04509FA8}"/>
                      </a:ext>
                    </a:extLst>
                  </p:cNvPr>
                  <p:cNvCxnSpPr>
                    <a:cxnSpLocks/>
                  </p:cNvCxnSpPr>
                  <p:nvPr/>
                </p:nvCxnSpPr>
                <p:spPr>
                  <a:xfrm>
                    <a:off x="10044577" y="3966928"/>
                    <a:ext cx="684382" cy="305796"/>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77" name="Connecteur droit 76">
                    <a:extLst>
                      <a:ext uri="{FF2B5EF4-FFF2-40B4-BE49-F238E27FC236}">
                        <a16:creationId xmlns:a16="http://schemas.microsoft.com/office/drawing/2014/main" id="{C41AC8A7-C61C-44E4-B2A7-EF3C11A83209}"/>
                      </a:ext>
                    </a:extLst>
                  </p:cNvPr>
                  <p:cNvCxnSpPr>
                    <a:cxnSpLocks/>
                  </p:cNvCxnSpPr>
                  <p:nvPr/>
                </p:nvCxnSpPr>
                <p:spPr>
                  <a:xfrm flipH="1" flipV="1">
                    <a:off x="10364732" y="4343663"/>
                    <a:ext cx="305328" cy="101988"/>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79" name="Connecteur droit 78">
                    <a:extLst>
                      <a:ext uri="{FF2B5EF4-FFF2-40B4-BE49-F238E27FC236}">
                        <a16:creationId xmlns:a16="http://schemas.microsoft.com/office/drawing/2014/main" id="{4CD9A060-5BC0-4C07-BDB2-017F80E9A988}"/>
                      </a:ext>
                    </a:extLst>
                  </p:cNvPr>
                  <p:cNvCxnSpPr>
                    <a:cxnSpLocks/>
                  </p:cNvCxnSpPr>
                  <p:nvPr/>
                </p:nvCxnSpPr>
                <p:spPr>
                  <a:xfrm flipH="1">
                    <a:off x="10339525" y="4174570"/>
                    <a:ext cx="212952" cy="233552"/>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81" name="Connecteur droit 80">
                    <a:extLst>
                      <a:ext uri="{FF2B5EF4-FFF2-40B4-BE49-F238E27FC236}">
                        <a16:creationId xmlns:a16="http://schemas.microsoft.com/office/drawing/2014/main" id="{9BE98511-B1A3-4F32-A5F9-099178E4114D}"/>
                      </a:ext>
                    </a:extLst>
                  </p:cNvPr>
                  <p:cNvCxnSpPr>
                    <a:cxnSpLocks/>
                  </p:cNvCxnSpPr>
                  <p:nvPr/>
                </p:nvCxnSpPr>
                <p:spPr>
                  <a:xfrm flipH="1">
                    <a:off x="10535068" y="4303975"/>
                    <a:ext cx="160200" cy="344028"/>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85" name="Connecteur droit 84">
                    <a:extLst>
                      <a:ext uri="{FF2B5EF4-FFF2-40B4-BE49-F238E27FC236}">
                        <a16:creationId xmlns:a16="http://schemas.microsoft.com/office/drawing/2014/main" id="{7BD066A9-9831-44EB-A8E6-4EF7AD875337}"/>
                      </a:ext>
                    </a:extLst>
                  </p:cNvPr>
                  <p:cNvCxnSpPr>
                    <a:cxnSpLocks/>
                  </p:cNvCxnSpPr>
                  <p:nvPr/>
                </p:nvCxnSpPr>
                <p:spPr>
                  <a:xfrm>
                    <a:off x="9860280" y="4312412"/>
                    <a:ext cx="692197" cy="333991"/>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87" name="Connecteur droit 86">
                    <a:extLst>
                      <a:ext uri="{FF2B5EF4-FFF2-40B4-BE49-F238E27FC236}">
                        <a16:creationId xmlns:a16="http://schemas.microsoft.com/office/drawing/2014/main" id="{F9266798-FC9F-46FC-9864-E9246EBEB5A4}"/>
                      </a:ext>
                    </a:extLst>
                  </p:cNvPr>
                  <p:cNvCxnSpPr>
                    <a:cxnSpLocks/>
                  </p:cNvCxnSpPr>
                  <p:nvPr/>
                </p:nvCxnSpPr>
                <p:spPr>
                  <a:xfrm flipH="1" flipV="1">
                    <a:off x="9920537" y="4137041"/>
                    <a:ext cx="444195" cy="237873"/>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91" name="Connecteur droit 90">
                    <a:extLst>
                      <a:ext uri="{FF2B5EF4-FFF2-40B4-BE49-F238E27FC236}">
                        <a16:creationId xmlns:a16="http://schemas.microsoft.com/office/drawing/2014/main" id="{0770DDCD-10A7-411B-A83F-EE792DC8DE3C}"/>
                      </a:ext>
                    </a:extLst>
                  </p:cNvPr>
                  <p:cNvCxnSpPr>
                    <a:cxnSpLocks/>
                  </p:cNvCxnSpPr>
                  <p:nvPr/>
                </p:nvCxnSpPr>
                <p:spPr>
                  <a:xfrm>
                    <a:off x="11071860" y="3095976"/>
                    <a:ext cx="190311" cy="319539"/>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cxnSp>
                <p:nvCxnSpPr>
                  <p:cNvPr id="95" name="Connecteur droit 94">
                    <a:extLst>
                      <a:ext uri="{FF2B5EF4-FFF2-40B4-BE49-F238E27FC236}">
                        <a16:creationId xmlns:a16="http://schemas.microsoft.com/office/drawing/2014/main" id="{974545FA-5AB9-42CC-9E48-11464921752A}"/>
                      </a:ext>
                    </a:extLst>
                  </p:cNvPr>
                  <p:cNvCxnSpPr>
                    <a:cxnSpLocks/>
                  </p:cNvCxnSpPr>
                  <p:nvPr/>
                </p:nvCxnSpPr>
                <p:spPr>
                  <a:xfrm>
                    <a:off x="11167015" y="2982310"/>
                    <a:ext cx="190311" cy="319539"/>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grpSp>
            <p:cxnSp>
              <p:nvCxnSpPr>
                <p:cNvPr id="42" name="Connecteur droit 41">
                  <a:extLst>
                    <a:ext uri="{FF2B5EF4-FFF2-40B4-BE49-F238E27FC236}">
                      <a16:creationId xmlns:a16="http://schemas.microsoft.com/office/drawing/2014/main" id="{F289D3A8-E716-45EC-8C39-6444A3F7130C}"/>
                    </a:ext>
                  </a:extLst>
                </p:cNvPr>
                <p:cNvCxnSpPr>
                  <a:cxnSpLocks/>
                </p:cNvCxnSpPr>
                <p:nvPr/>
              </p:nvCxnSpPr>
              <p:spPr>
                <a:xfrm flipH="1" flipV="1">
                  <a:off x="10707819" y="4302730"/>
                  <a:ext cx="940999" cy="307588"/>
                </a:xfrm>
                <a:prstGeom prst="line">
                  <a:avLst/>
                </a:prstGeom>
                <a:ln w="57150">
                  <a:solidFill>
                    <a:srgbClr val="00CC00">
                      <a:alpha val="41176"/>
                    </a:srgbClr>
                  </a:solidFill>
                </a:ln>
              </p:spPr>
              <p:style>
                <a:lnRef idx="1">
                  <a:schemeClr val="accent2"/>
                </a:lnRef>
                <a:fillRef idx="0">
                  <a:schemeClr val="accent2"/>
                </a:fillRef>
                <a:effectRef idx="0">
                  <a:schemeClr val="accent2"/>
                </a:effectRef>
                <a:fontRef idx="minor">
                  <a:schemeClr val="tx1"/>
                </a:fontRef>
              </p:style>
            </p:cxnSp>
          </p:grpSp>
        </p:grpSp>
        <p:pic>
          <p:nvPicPr>
            <p:cNvPr id="7" name="Image 6" descr="Une image contenant texte, carte&#10;&#10;Description générée automatiquement">
              <a:extLst>
                <a:ext uri="{FF2B5EF4-FFF2-40B4-BE49-F238E27FC236}">
                  <a16:creationId xmlns:a16="http://schemas.microsoft.com/office/drawing/2014/main" id="{EE979877-1F22-CE81-9D44-C39DE9DF88E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2211" y="3039827"/>
              <a:ext cx="2060729" cy="1604159"/>
            </a:xfrm>
            <a:prstGeom prst="rect">
              <a:avLst/>
            </a:prstGeom>
          </p:spPr>
        </p:pic>
        <p:grpSp>
          <p:nvGrpSpPr>
            <p:cNvPr id="10" name="Groupe 9">
              <a:extLst>
                <a:ext uri="{FF2B5EF4-FFF2-40B4-BE49-F238E27FC236}">
                  <a16:creationId xmlns:a16="http://schemas.microsoft.com/office/drawing/2014/main" id="{BBF29EF5-A44A-EDCB-31CF-CD20F154DE70}"/>
                </a:ext>
              </a:extLst>
            </p:cNvPr>
            <p:cNvGrpSpPr/>
            <p:nvPr/>
          </p:nvGrpSpPr>
          <p:grpSpPr>
            <a:xfrm>
              <a:off x="3408884" y="3040187"/>
              <a:ext cx="4907115" cy="1618596"/>
              <a:chOff x="1244601" y="3130170"/>
              <a:chExt cx="10680700" cy="3522995"/>
            </a:xfrm>
          </p:grpSpPr>
          <p:pic>
            <p:nvPicPr>
              <p:cNvPr id="11" name="Image 10">
                <a:extLst>
                  <a:ext uri="{FF2B5EF4-FFF2-40B4-BE49-F238E27FC236}">
                    <a16:creationId xmlns:a16="http://schemas.microsoft.com/office/drawing/2014/main" id="{5ABBAB53-1F2C-3834-E37A-1D9D2433E59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44601" y="3130170"/>
                <a:ext cx="10680700" cy="3522995"/>
              </a:xfrm>
              <a:prstGeom prst="rect">
                <a:avLst/>
              </a:prstGeom>
            </p:spPr>
          </p:pic>
          <p:sp>
            <p:nvSpPr>
              <p:cNvPr id="12" name="Forme libre : forme 11">
                <a:extLst>
                  <a:ext uri="{FF2B5EF4-FFF2-40B4-BE49-F238E27FC236}">
                    <a16:creationId xmlns:a16="http://schemas.microsoft.com/office/drawing/2014/main" id="{E777F4F1-E197-E5A1-D25D-2A8CA2DEEBF2}"/>
                  </a:ext>
                </a:extLst>
              </p:cNvPr>
              <p:cNvSpPr/>
              <p:nvPr/>
            </p:nvSpPr>
            <p:spPr>
              <a:xfrm>
                <a:off x="9601200" y="4254500"/>
                <a:ext cx="1879600" cy="1866900"/>
              </a:xfrm>
              <a:custGeom>
                <a:avLst/>
                <a:gdLst>
                  <a:gd name="connsiteX0" fmla="*/ 127000 w 1879600"/>
                  <a:gd name="connsiteY0" fmla="*/ 139700 h 1866900"/>
                  <a:gd name="connsiteX1" fmla="*/ 0 w 1879600"/>
                  <a:gd name="connsiteY1" fmla="*/ 1409700 h 1866900"/>
                  <a:gd name="connsiteX2" fmla="*/ 508000 w 1879600"/>
                  <a:gd name="connsiteY2" fmla="*/ 1866900 h 1866900"/>
                  <a:gd name="connsiteX3" fmla="*/ 1244600 w 1879600"/>
                  <a:gd name="connsiteY3" fmla="*/ 1600200 h 1866900"/>
                  <a:gd name="connsiteX4" fmla="*/ 952500 w 1879600"/>
                  <a:gd name="connsiteY4" fmla="*/ 1143000 h 1866900"/>
                  <a:gd name="connsiteX5" fmla="*/ 1879600 w 1879600"/>
                  <a:gd name="connsiteY5" fmla="*/ 381000 h 1866900"/>
                  <a:gd name="connsiteX6" fmla="*/ 1104900 w 1879600"/>
                  <a:gd name="connsiteY6" fmla="*/ 0 h 1866900"/>
                  <a:gd name="connsiteX7" fmla="*/ 127000 w 1879600"/>
                  <a:gd name="connsiteY7" fmla="*/ 139700 h 186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9600" h="1866900">
                    <a:moveTo>
                      <a:pt x="127000" y="139700"/>
                    </a:moveTo>
                    <a:lnTo>
                      <a:pt x="0" y="1409700"/>
                    </a:lnTo>
                    <a:lnTo>
                      <a:pt x="508000" y="1866900"/>
                    </a:lnTo>
                    <a:lnTo>
                      <a:pt x="1244600" y="1600200"/>
                    </a:lnTo>
                    <a:lnTo>
                      <a:pt x="952500" y="1143000"/>
                    </a:lnTo>
                    <a:lnTo>
                      <a:pt x="1879600" y="381000"/>
                    </a:lnTo>
                    <a:lnTo>
                      <a:pt x="1104900" y="0"/>
                    </a:lnTo>
                    <a:lnTo>
                      <a:pt x="127000" y="139700"/>
                    </a:ln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13" name="Forme libre : forme 12">
                <a:extLst>
                  <a:ext uri="{FF2B5EF4-FFF2-40B4-BE49-F238E27FC236}">
                    <a16:creationId xmlns:a16="http://schemas.microsoft.com/office/drawing/2014/main" id="{9F7C35EB-7667-F625-532B-3D2138A1DCC9}"/>
                  </a:ext>
                </a:extLst>
              </p:cNvPr>
              <p:cNvSpPr/>
              <p:nvPr/>
            </p:nvSpPr>
            <p:spPr>
              <a:xfrm>
                <a:off x="8293100" y="3263900"/>
                <a:ext cx="1219200" cy="495300"/>
              </a:xfrm>
              <a:custGeom>
                <a:avLst/>
                <a:gdLst>
                  <a:gd name="connsiteX0" fmla="*/ 177800 w 1219200"/>
                  <a:gd name="connsiteY0" fmla="*/ 0 h 495300"/>
                  <a:gd name="connsiteX1" fmla="*/ 0 w 1219200"/>
                  <a:gd name="connsiteY1" fmla="*/ 304800 h 495300"/>
                  <a:gd name="connsiteX2" fmla="*/ 1054100 w 1219200"/>
                  <a:gd name="connsiteY2" fmla="*/ 495300 h 495300"/>
                  <a:gd name="connsiteX3" fmla="*/ 1219200 w 1219200"/>
                  <a:gd name="connsiteY3" fmla="*/ 63500 h 495300"/>
                  <a:gd name="connsiteX4" fmla="*/ 177800 w 1219200"/>
                  <a:gd name="connsiteY4" fmla="*/ 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495300">
                    <a:moveTo>
                      <a:pt x="177800" y="0"/>
                    </a:moveTo>
                    <a:lnTo>
                      <a:pt x="0" y="304800"/>
                    </a:lnTo>
                    <a:lnTo>
                      <a:pt x="1054100" y="495300"/>
                    </a:lnTo>
                    <a:lnTo>
                      <a:pt x="1219200" y="63500"/>
                    </a:lnTo>
                    <a:lnTo>
                      <a:pt x="177800" y="0"/>
                    </a:ln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14" name="Forme libre : forme 13">
                <a:extLst>
                  <a:ext uri="{FF2B5EF4-FFF2-40B4-BE49-F238E27FC236}">
                    <a16:creationId xmlns:a16="http://schemas.microsoft.com/office/drawing/2014/main" id="{C4A30699-C534-607F-8D90-0453A4D78757}"/>
                  </a:ext>
                </a:extLst>
              </p:cNvPr>
              <p:cNvSpPr/>
              <p:nvPr/>
            </p:nvSpPr>
            <p:spPr>
              <a:xfrm>
                <a:off x="9423400" y="3860800"/>
                <a:ext cx="635000" cy="482600"/>
              </a:xfrm>
              <a:custGeom>
                <a:avLst/>
                <a:gdLst>
                  <a:gd name="connsiteX0" fmla="*/ 0 w 635000"/>
                  <a:gd name="connsiteY0" fmla="*/ 88900 h 482600"/>
                  <a:gd name="connsiteX1" fmla="*/ 88900 w 635000"/>
                  <a:gd name="connsiteY1" fmla="*/ 203200 h 482600"/>
                  <a:gd name="connsiteX2" fmla="*/ 368300 w 635000"/>
                  <a:gd name="connsiteY2" fmla="*/ 292100 h 482600"/>
                  <a:gd name="connsiteX3" fmla="*/ 495300 w 635000"/>
                  <a:gd name="connsiteY3" fmla="*/ 482600 h 482600"/>
                  <a:gd name="connsiteX4" fmla="*/ 635000 w 635000"/>
                  <a:gd name="connsiteY4" fmla="*/ 469900 h 482600"/>
                  <a:gd name="connsiteX5" fmla="*/ 165100 w 635000"/>
                  <a:gd name="connsiteY5" fmla="*/ 0 h 482600"/>
                  <a:gd name="connsiteX6" fmla="*/ 0 w 635000"/>
                  <a:gd name="connsiteY6" fmla="*/ 12700 h 482600"/>
                  <a:gd name="connsiteX7" fmla="*/ 0 w 635000"/>
                  <a:gd name="connsiteY7" fmla="*/ 88900 h 4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000" h="482600">
                    <a:moveTo>
                      <a:pt x="0" y="88900"/>
                    </a:moveTo>
                    <a:lnTo>
                      <a:pt x="88900" y="203200"/>
                    </a:lnTo>
                    <a:lnTo>
                      <a:pt x="368300" y="292100"/>
                    </a:lnTo>
                    <a:lnTo>
                      <a:pt x="495300" y="482600"/>
                    </a:lnTo>
                    <a:lnTo>
                      <a:pt x="635000" y="469900"/>
                    </a:lnTo>
                    <a:lnTo>
                      <a:pt x="165100" y="0"/>
                    </a:lnTo>
                    <a:lnTo>
                      <a:pt x="0" y="12700"/>
                    </a:lnTo>
                    <a:lnTo>
                      <a:pt x="0" y="88900"/>
                    </a:ln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15" name="Forme libre : forme 14">
                <a:extLst>
                  <a:ext uri="{FF2B5EF4-FFF2-40B4-BE49-F238E27FC236}">
                    <a16:creationId xmlns:a16="http://schemas.microsoft.com/office/drawing/2014/main" id="{22FFA54A-6A2D-9EB4-E7BF-0964E261A52A}"/>
                  </a:ext>
                </a:extLst>
              </p:cNvPr>
              <p:cNvSpPr/>
              <p:nvPr/>
            </p:nvSpPr>
            <p:spPr>
              <a:xfrm>
                <a:off x="7874000" y="5486400"/>
                <a:ext cx="2235200" cy="1054100"/>
              </a:xfrm>
              <a:custGeom>
                <a:avLst/>
                <a:gdLst>
                  <a:gd name="connsiteX0" fmla="*/ 2235200 w 2235200"/>
                  <a:gd name="connsiteY0" fmla="*/ 1028700 h 1054100"/>
                  <a:gd name="connsiteX1" fmla="*/ 1701800 w 2235200"/>
                  <a:gd name="connsiteY1" fmla="*/ 1054100 h 1054100"/>
                  <a:gd name="connsiteX2" fmla="*/ 0 w 2235200"/>
                  <a:gd name="connsiteY2" fmla="*/ 431800 h 1054100"/>
                  <a:gd name="connsiteX3" fmla="*/ 495300 w 2235200"/>
                  <a:gd name="connsiteY3" fmla="*/ 0 h 1054100"/>
                  <a:gd name="connsiteX4" fmla="*/ 1206500 w 2235200"/>
                  <a:gd name="connsiteY4" fmla="*/ 228600 h 1054100"/>
                  <a:gd name="connsiteX5" fmla="*/ 1130300 w 2235200"/>
                  <a:gd name="connsiteY5" fmla="*/ 495300 h 1054100"/>
                  <a:gd name="connsiteX6" fmla="*/ 2070100 w 2235200"/>
                  <a:gd name="connsiteY6" fmla="*/ 787400 h 1054100"/>
                  <a:gd name="connsiteX7" fmla="*/ 2235200 w 2235200"/>
                  <a:gd name="connsiteY7" fmla="*/ 1028700 h 105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5200" h="1054100">
                    <a:moveTo>
                      <a:pt x="2235200" y="1028700"/>
                    </a:moveTo>
                    <a:lnTo>
                      <a:pt x="1701800" y="1054100"/>
                    </a:lnTo>
                    <a:lnTo>
                      <a:pt x="0" y="431800"/>
                    </a:lnTo>
                    <a:lnTo>
                      <a:pt x="495300" y="0"/>
                    </a:lnTo>
                    <a:lnTo>
                      <a:pt x="1206500" y="228600"/>
                    </a:lnTo>
                    <a:lnTo>
                      <a:pt x="1130300" y="495300"/>
                    </a:lnTo>
                    <a:lnTo>
                      <a:pt x="2070100" y="787400"/>
                    </a:lnTo>
                    <a:lnTo>
                      <a:pt x="2235200" y="1028700"/>
                    </a:ln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16" name="Forme libre : forme 15">
                <a:extLst>
                  <a:ext uri="{FF2B5EF4-FFF2-40B4-BE49-F238E27FC236}">
                    <a16:creationId xmlns:a16="http://schemas.microsoft.com/office/drawing/2014/main" id="{D4A04384-A39E-58B7-0D17-729EA72F2D20}"/>
                  </a:ext>
                </a:extLst>
              </p:cNvPr>
              <p:cNvSpPr/>
              <p:nvPr/>
            </p:nvSpPr>
            <p:spPr>
              <a:xfrm>
                <a:off x="6946900" y="6045200"/>
                <a:ext cx="1511300" cy="596900"/>
              </a:xfrm>
              <a:custGeom>
                <a:avLst/>
                <a:gdLst>
                  <a:gd name="connsiteX0" fmla="*/ 101600 w 1511300"/>
                  <a:gd name="connsiteY0" fmla="*/ 0 h 596900"/>
                  <a:gd name="connsiteX1" fmla="*/ 0 w 1511300"/>
                  <a:gd name="connsiteY1" fmla="*/ 228600 h 596900"/>
                  <a:gd name="connsiteX2" fmla="*/ 1193800 w 1511300"/>
                  <a:gd name="connsiteY2" fmla="*/ 596900 h 596900"/>
                  <a:gd name="connsiteX3" fmla="*/ 1511300 w 1511300"/>
                  <a:gd name="connsiteY3" fmla="*/ 558800 h 596900"/>
                  <a:gd name="connsiteX4" fmla="*/ 609600 w 1511300"/>
                  <a:gd name="connsiteY4" fmla="*/ 88900 h 596900"/>
                  <a:gd name="connsiteX5" fmla="*/ 101600 w 1511300"/>
                  <a:gd name="connsiteY5" fmla="*/ 0 h 5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1300" h="596900">
                    <a:moveTo>
                      <a:pt x="101600" y="0"/>
                    </a:moveTo>
                    <a:lnTo>
                      <a:pt x="0" y="228600"/>
                    </a:lnTo>
                    <a:lnTo>
                      <a:pt x="1193800" y="596900"/>
                    </a:lnTo>
                    <a:lnTo>
                      <a:pt x="1511300" y="558800"/>
                    </a:lnTo>
                    <a:lnTo>
                      <a:pt x="609600" y="88900"/>
                    </a:lnTo>
                    <a:lnTo>
                      <a:pt x="101600" y="0"/>
                    </a:ln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21" name="Forme libre : forme 20">
                <a:extLst>
                  <a:ext uri="{FF2B5EF4-FFF2-40B4-BE49-F238E27FC236}">
                    <a16:creationId xmlns:a16="http://schemas.microsoft.com/office/drawing/2014/main" id="{AD71F0F7-2B37-C3E4-C250-CE116DDAE7F8}"/>
                  </a:ext>
                </a:extLst>
              </p:cNvPr>
              <p:cNvSpPr/>
              <p:nvPr/>
            </p:nvSpPr>
            <p:spPr>
              <a:xfrm>
                <a:off x="3035300" y="6032500"/>
                <a:ext cx="469900" cy="431800"/>
              </a:xfrm>
              <a:custGeom>
                <a:avLst/>
                <a:gdLst>
                  <a:gd name="connsiteX0" fmla="*/ 203200 w 469900"/>
                  <a:gd name="connsiteY0" fmla="*/ 0 h 431800"/>
                  <a:gd name="connsiteX1" fmla="*/ 0 w 469900"/>
                  <a:gd name="connsiteY1" fmla="*/ 368300 h 431800"/>
                  <a:gd name="connsiteX2" fmla="*/ 292100 w 469900"/>
                  <a:gd name="connsiteY2" fmla="*/ 431800 h 431800"/>
                  <a:gd name="connsiteX3" fmla="*/ 469900 w 469900"/>
                  <a:gd name="connsiteY3" fmla="*/ 12700 h 431800"/>
                  <a:gd name="connsiteX4" fmla="*/ 203200 w 469900"/>
                  <a:gd name="connsiteY4" fmla="*/ 0 h 43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0" h="431800">
                    <a:moveTo>
                      <a:pt x="203200" y="0"/>
                    </a:moveTo>
                    <a:lnTo>
                      <a:pt x="0" y="368300"/>
                    </a:lnTo>
                    <a:lnTo>
                      <a:pt x="292100" y="431800"/>
                    </a:lnTo>
                    <a:lnTo>
                      <a:pt x="469900" y="12700"/>
                    </a:lnTo>
                    <a:lnTo>
                      <a:pt x="203200" y="0"/>
                    </a:ln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23" name="Forme libre : forme 22">
                <a:extLst>
                  <a:ext uri="{FF2B5EF4-FFF2-40B4-BE49-F238E27FC236}">
                    <a16:creationId xmlns:a16="http://schemas.microsoft.com/office/drawing/2014/main" id="{7A418E66-35BF-8227-6D44-89E9E8D9E898}"/>
                  </a:ext>
                </a:extLst>
              </p:cNvPr>
              <p:cNvSpPr/>
              <p:nvPr/>
            </p:nvSpPr>
            <p:spPr>
              <a:xfrm>
                <a:off x="5130800" y="6311900"/>
                <a:ext cx="215900" cy="330200"/>
              </a:xfrm>
              <a:custGeom>
                <a:avLst/>
                <a:gdLst>
                  <a:gd name="connsiteX0" fmla="*/ 101600 w 215900"/>
                  <a:gd name="connsiteY0" fmla="*/ 12700 h 330200"/>
                  <a:gd name="connsiteX1" fmla="*/ 0 w 215900"/>
                  <a:gd name="connsiteY1" fmla="*/ 330200 h 330200"/>
                  <a:gd name="connsiteX2" fmla="*/ 190500 w 215900"/>
                  <a:gd name="connsiteY2" fmla="*/ 330200 h 330200"/>
                  <a:gd name="connsiteX3" fmla="*/ 215900 w 215900"/>
                  <a:gd name="connsiteY3" fmla="*/ 0 h 330200"/>
                  <a:gd name="connsiteX4" fmla="*/ 101600 w 215900"/>
                  <a:gd name="connsiteY4" fmla="*/ 12700 h 33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330200">
                    <a:moveTo>
                      <a:pt x="101600" y="12700"/>
                    </a:moveTo>
                    <a:lnTo>
                      <a:pt x="0" y="330200"/>
                    </a:lnTo>
                    <a:lnTo>
                      <a:pt x="190500" y="330200"/>
                    </a:lnTo>
                    <a:lnTo>
                      <a:pt x="215900" y="0"/>
                    </a:lnTo>
                    <a:lnTo>
                      <a:pt x="101600" y="12700"/>
                    </a:ln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25" name="Forme libre : forme 24">
                <a:extLst>
                  <a:ext uri="{FF2B5EF4-FFF2-40B4-BE49-F238E27FC236}">
                    <a16:creationId xmlns:a16="http://schemas.microsoft.com/office/drawing/2014/main" id="{08BB0C2A-4893-C2D2-080A-AC87B074EBED}"/>
                  </a:ext>
                </a:extLst>
              </p:cNvPr>
              <p:cNvSpPr/>
              <p:nvPr/>
            </p:nvSpPr>
            <p:spPr>
              <a:xfrm>
                <a:off x="4483100" y="4178300"/>
                <a:ext cx="1498600" cy="927100"/>
              </a:xfrm>
              <a:custGeom>
                <a:avLst/>
                <a:gdLst>
                  <a:gd name="connsiteX0" fmla="*/ 850900 w 1498600"/>
                  <a:gd name="connsiteY0" fmla="*/ 0 h 927100"/>
                  <a:gd name="connsiteX1" fmla="*/ 0 w 1498600"/>
                  <a:gd name="connsiteY1" fmla="*/ 266700 h 927100"/>
                  <a:gd name="connsiteX2" fmla="*/ 685800 w 1498600"/>
                  <a:gd name="connsiteY2" fmla="*/ 901700 h 927100"/>
                  <a:gd name="connsiteX3" fmla="*/ 1206500 w 1498600"/>
                  <a:gd name="connsiteY3" fmla="*/ 927100 h 927100"/>
                  <a:gd name="connsiteX4" fmla="*/ 1498600 w 1498600"/>
                  <a:gd name="connsiteY4" fmla="*/ 660400 h 927100"/>
                  <a:gd name="connsiteX5" fmla="*/ 850900 w 1498600"/>
                  <a:gd name="connsiteY5" fmla="*/ 0 h 9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8600" h="927100">
                    <a:moveTo>
                      <a:pt x="850900" y="0"/>
                    </a:moveTo>
                    <a:lnTo>
                      <a:pt x="0" y="266700"/>
                    </a:lnTo>
                    <a:lnTo>
                      <a:pt x="685800" y="901700"/>
                    </a:lnTo>
                    <a:lnTo>
                      <a:pt x="1206500" y="927100"/>
                    </a:lnTo>
                    <a:lnTo>
                      <a:pt x="1498600" y="660400"/>
                    </a:lnTo>
                    <a:lnTo>
                      <a:pt x="850900" y="0"/>
                    </a:ln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27" name="Forme libre : forme 26">
                <a:extLst>
                  <a:ext uri="{FF2B5EF4-FFF2-40B4-BE49-F238E27FC236}">
                    <a16:creationId xmlns:a16="http://schemas.microsoft.com/office/drawing/2014/main" id="{2476580C-820D-1054-9673-D9F7706B92BD}"/>
                  </a:ext>
                </a:extLst>
              </p:cNvPr>
              <p:cNvSpPr/>
              <p:nvPr/>
            </p:nvSpPr>
            <p:spPr>
              <a:xfrm>
                <a:off x="5930900" y="4305300"/>
                <a:ext cx="723900" cy="393700"/>
              </a:xfrm>
              <a:custGeom>
                <a:avLst/>
                <a:gdLst>
                  <a:gd name="connsiteX0" fmla="*/ 317500 w 723900"/>
                  <a:gd name="connsiteY0" fmla="*/ 393700 h 393700"/>
                  <a:gd name="connsiteX1" fmla="*/ 0 w 723900"/>
                  <a:gd name="connsiteY1" fmla="*/ 139700 h 393700"/>
                  <a:gd name="connsiteX2" fmla="*/ 203200 w 723900"/>
                  <a:gd name="connsiteY2" fmla="*/ 0 h 393700"/>
                  <a:gd name="connsiteX3" fmla="*/ 723900 w 723900"/>
                  <a:gd name="connsiteY3" fmla="*/ 228600 h 393700"/>
                  <a:gd name="connsiteX4" fmla="*/ 317500 w 723900"/>
                  <a:gd name="connsiteY4" fmla="*/ 393700 h 39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0" h="393700">
                    <a:moveTo>
                      <a:pt x="317500" y="393700"/>
                    </a:moveTo>
                    <a:lnTo>
                      <a:pt x="0" y="139700"/>
                    </a:lnTo>
                    <a:lnTo>
                      <a:pt x="203200" y="0"/>
                    </a:lnTo>
                    <a:lnTo>
                      <a:pt x="723900" y="228600"/>
                    </a:lnTo>
                    <a:lnTo>
                      <a:pt x="317500" y="393700"/>
                    </a:ln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29" name="Forme libre : forme 28">
                <a:extLst>
                  <a:ext uri="{FF2B5EF4-FFF2-40B4-BE49-F238E27FC236}">
                    <a16:creationId xmlns:a16="http://schemas.microsoft.com/office/drawing/2014/main" id="{FE74AD71-98C0-D5C5-E2BE-C4EC3E5C4591}"/>
                  </a:ext>
                </a:extLst>
              </p:cNvPr>
              <p:cNvSpPr/>
              <p:nvPr/>
            </p:nvSpPr>
            <p:spPr>
              <a:xfrm>
                <a:off x="6134100" y="3136900"/>
                <a:ext cx="1231900" cy="330200"/>
              </a:xfrm>
              <a:custGeom>
                <a:avLst/>
                <a:gdLst>
                  <a:gd name="connsiteX0" fmla="*/ 647700 w 1231900"/>
                  <a:gd name="connsiteY0" fmla="*/ 0 h 330200"/>
                  <a:gd name="connsiteX1" fmla="*/ 571500 w 1231900"/>
                  <a:gd name="connsiteY1" fmla="*/ 139700 h 330200"/>
                  <a:gd name="connsiteX2" fmla="*/ 63500 w 1231900"/>
                  <a:gd name="connsiteY2" fmla="*/ 139700 h 330200"/>
                  <a:gd name="connsiteX3" fmla="*/ 0 w 1231900"/>
                  <a:gd name="connsiteY3" fmla="*/ 266700 h 330200"/>
                  <a:gd name="connsiteX4" fmla="*/ 1219200 w 1231900"/>
                  <a:gd name="connsiteY4" fmla="*/ 330200 h 330200"/>
                  <a:gd name="connsiteX5" fmla="*/ 1231900 w 1231900"/>
                  <a:gd name="connsiteY5" fmla="*/ 114300 h 330200"/>
                  <a:gd name="connsiteX6" fmla="*/ 647700 w 1231900"/>
                  <a:gd name="connsiteY6"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900" h="330200">
                    <a:moveTo>
                      <a:pt x="647700" y="0"/>
                    </a:moveTo>
                    <a:lnTo>
                      <a:pt x="571500" y="139700"/>
                    </a:lnTo>
                    <a:lnTo>
                      <a:pt x="63500" y="139700"/>
                    </a:lnTo>
                    <a:lnTo>
                      <a:pt x="0" y="266700"/>
                    </a:lnTo>
                    <a:lnTo>
                      <a:pt x="1219200" y="330200"/>
                    </a:lnTo>
                    <a:lnTo>
                      <a:pt x="1231900" y="114300"/>
                    </a:lnTo>
                    <a:lnTo>
                      <a:pt x="647700" y="0"/>
                    </a:ln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30" name="Forme libre : forme 29">
                <a:extLst>
                  <a:ext uri="{FF2B5EF4-FFF2-40B4-BE49-F238E27FC236}">
                    <a16:creationId xmlns:a16="http://schemas.microsoft.com/office/drawing/2014/main" id="{E54E544E-2345-A0F2-F75F-3FAFFBE95934}"/>
                  </a:ext>
                </a:extLst>
              </p:cNvPr>
              <p:cNvSpPr/>
              <p:nvPr/>
            </p:nvSpPr>
            <p:spPr>
              <a:xfrm>
                <a:off x="3276600" y="5156200"/>
                <a:ext cx="2578100" cy="876300"/>
              </a:xfrm>
              <a:custGeom>
                <a:avLst/>
                <a:gdLst>
                  <a:gd name="connsiteX0" fmla="*/ 38100 w 2578100"/>
                  <a:gd name="connsiteY0" fmla="*/ 0 h 876300"/>
                  <a:gd name="connsiteX1" fmla="*/ 2209800 w 2578100"/>
                  <a:gd name="connsiteY1" fmla="*/ 647700 h 876300"/>
                  <a:gd name="connsiteX2" fmla="*/ 2578100 w 2578100"/>
                  <a:gd name="connsiteY2" fmla="*/ 876300 h 876300"/>
                  <a:gd name="connsiteX3" fmla="*/ 0 w 2578100"/>
                  <a:gd name="connsiteY3" fmla="*/ 165100 h 876300"/>
                  <a:gd name="connsiteX4" fmla="*/ 38100 w 2578100"/>
                  <a:gd name="connsiteY4" fmla="*/ 0 h 87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8100" h="876300">
                    <a:moveTo>
                      <a:pt x="38100" y="0"/>
                    </a:moveTo>
                    <a:lnTo>
                      <a:pt x="2209800" y="647700"/>
                    </a:lnTo>
                    <a:lnTo>
                      <a:pt x="2578100" y="876300"/>
                    </a:lnTo>
                    <a:lnTo>
                      <a:pt x="0" y="165100"/>
                    </a:lnTo>
                    <a:lnTo>
                      <a:pt x="38100" y="0"/>
                    </a:ln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33" name="Forme libre : forme 32">
                <a:extLst>
                  <a:ext uri="{FF2B5EF4-FFF2-40B4-BE49-F238E27FC236}">
                    <a16:creationId xmlns:a16="http://schemas.microsoft.com/office/drawing/2014/main" id="{FBE4B384-72B7-A1BB-944C-EDF2F3AEE984}"/>
                  </a:ext>
                </a:extLst>
              </p:cNvPr>
              <p:cNvSpPr/>
              <p:nvPr/>
            </p:nvSpPr>
            <p:spPr>
              <a:xfrm>
                <a:off x="3390900" y="6223000"/>
                <a:ext cx="1790700" cy="393700"/>
              </a:xfrm>
              <a:custGeom>
                <a:avLst/>
                <a:gdLst>
                  <a:gd name="connsiteX0" fmla="*/ 0 w 1790700"/>
                  <a:gd name="connsiteY0" fmla="*/ 50800 h 393700"/>
                  <a:gd name="connsiteX1" fmla="*/ 1727200 w 1790700"/>
                  <a:gd name="connsiteY1" fmla="*/ 393700 h 393700"/>
                  <a:gd name="connsiteX2" fmla="*/ 1790700 w 1790700"/>
                  <a:gd name="connsiteY2" fmla="*/ 279400 h 393700"/>
                  <a:gd name="connsiteX3" fmla="*/ 50800 w 1790700"/>
                  <a:gd name="connsiteY3" fmla="*/ 0 h 393700"/>
                  <a:gd name="connsiteX4" fmla="*/ 0 w 1790700"/>
                  <a:gd name="connsiteY4" fmla="*/ 50800 h 39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00" h="393700">
                    <a:moveTo>
                      <a:pt x="0" y="50800"/>
                    </a:moveTo>
                    <a:lnTo>
                      <a:pt x="1727200" y="393700"/>
                    </a:lnTo>
                    <a:lnTo>
                      <a:pt x="1790700" y="279400"/>
                    </a:lnTo>
                    <a:lnTo>
                      <a:pt x="50800" y="0"/>
                    </a:lnTo>
                    <a:lnTo>
                      <a:pt x="0" y="50800"/>
                    </a:ln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35" name="Forme libre : forme 34">
                <a:extLst>
                  <a:ext uri="{FF2B5EF4-FFF2-40B4-BE49-F238E27FC236}">
                    <a16:creationId xmlns:a16="http://schemas.microsoft.com/office/drawing/2014/main" id="{29AE2A1F-F791-CD09-F441-6299BD055754}"/>
                  </a:ext>
                </a:extLst>
              </p:cNvPr>
              <p:cNvSpPr/>
              <p:nvPr/>
            </p:nvSpPr>
            <p:spPr>
              <a:xfrm>
                <a:off x="5435600" y="5080000"/>
                <a:ext cx="838200" cy="406400"/>
              </a:xfrm>
              <a:custGeom>
                <a:avLst/>
                <a:gdLst>
                  <a:gd name="connsiteX0" fmla="*/ 0 w 838200"/>
                  <a:gd name="connsiteY0" fmla="*/ 12700 h 406400"/>
                  <a:gd name="connsiteX1" fmla="*/ 711200 w 838200"/>
                  <a:gd name="connsiteY1" fmla="*/ 406400 h 406400"/>
                  <a:gd name="connsiteX2" fmla="*/ 838200 w 838200"/>
                  <a:gd name="connsiteY2" fmla="*/ 406400 h 406400"/>
                  <a:gd name="connsiteX3" fmla="*/ 215900 w 838200"/>
                  <a:gd name="connsiteY3" fmla="*/ 0 h 406400"/>
                  <a:gd name="connsiteX4" fmla="*/ 0 w 838200"/>
                  <a:gd name="connsiteY4" fmla="*/ 12700 h 40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406400">
                    <a:moveTo>
                      <a:pt x="0" y="12700"/>
                    </a:moveTo>
                    <a:lnTo>
                      <a:pt x="711200" y="406400"/>
                    </a:lnTo>
                    <a:lnTo>
                      <a:pt x="838200" y="406400"/>
                    </a:lnTo>
                    <a:lnTo>
                      <a:pt x="215900" y="0"/>
                    </a:lnTo>
                    <a:lnTo>
                      <a:pt x="0" y="12700"/>
                    </a:ln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36" name="Forme libre : forme 35">
                <a:extLst>
                  <a:ext uri="{FF2B5EF4-FFF2-40B4-BE49-F238E27FC236}">
                    <a16:creationId xmlns:a16="http://schemas.microsoft.com/office/drawing/2014/main" id="{14BD763B-A3C5-A54E-97E8-AF8E7080E61C}"/>
                  </a:ext>
                </a:extLst>
              </p:cNvPr>
              <p:cNvSpPr/>
              <p:nvPr/>
            </p:nvSpPr>
            <p:spPr>
              <a:xfrm>
                <a:off x="6908800" y="4508500"/>
                <a:ext cx="863600" cy="825500"/>
              </a:xfrm>
              <a:custGeom>
                <a:avLst/>
                <a:gdLst>
                  <a:gd name="connsiteX0" fmla="*/ 12700 w 863600"/>
                  <a:gd name="connsiteY0" fmla="*/ 825500 h 825500"/>
                  <a:gd name="connsiteX1" fmla="*/ 863600 w 863600"/>
                  <a:gd name="connsiteY1" fmla="*/ 355600 h 825500"/>
                  <a:gd name="connsiteX2" fmla="*/ 190500 w 863600"/>
                  <a:gd name="connsiteY2" fmla="*/ 0 h 825500"/>
                  <a:gd name="connsiteX3" fmla="*/ 152400 w 863600"/>
                  <a:gd name="connsiteY3" fmla="*/ 88900 h 825500"/>
                  <a:gd name="connsiteX4" fmla="*/ 266700 w 863600"/>
                  <a:gd name="connsiteY4" fmla="*/ 101600 h 825500"/>
                  <a:gd name="connsiteX5" fmla="*/ 673100 w 863600"/>
                  <a:gd name="connsiteY5" fmla="*/ 393700 h 825500"/>
                  <a:gd name="connsiteX6" fmla="*/ 0 w 863600"/>
                  <a:gd name="connsiteY6" fmla="*/ 749300 h 825500"/>
                  <a:gd name="connsiteX7" fmla="*/ 12700 w 863600"/>
                  <a:gd name="connsiteY7" fmla="*/ 82550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600" h="825500">
                    <a:moveTo>
                      <a:pt x="12700" y="825500"/>
                    </a:moveTo>
                    <a:lnTo>
                      <a:pt x="863600" y="355600"/>
                    </a:lnTo>
                    <a:lnTo>
                      <a:pt x="190500" y="0"/>
                    </a:lnTo>
                    <a:lnTo>
                      <a:pt x="152400" y="88900"/>
                    </a:lnTo>
                    <a:lnTo>
                      <a:pt x="266700" y="101600"/>
                    </a:lnTo>
                    <a:lnTo>
                      <a:pt x="673100" y="393700"/>
                    </a:lnTo>
                    <a:lnTo>
                      <a:pt x="0" y="749300"/>
                    </a:lnTo>
                    <a:lnTo>
                      <a:pt x="12700" y="825500"/>
                    </a:ln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38" name="Forme libre : forme 37">
                <a:extLst>
                  <a:ext uri="{FF2B5EF4-FFF2-40B4-BE49-F238E27FC236}">
                    <a16:creationId xmlns:a16="http://schemas.microsoft.com/office/drawing/2014/main" id="{308169EB-5C11-7B2A-57B2-A2A3559A9CD2}"/>
                  </a:ext>
                </a:extLst>
              </p:cNvPr>
              <p:cNvSpPr/>
              <p:nvPr/>
            </p:nvSpPr>
            <p:spPr>
              <a:xfrm>
                <a:off x="6324600" y="4648200"/>
                <a:ext cx="558800" cy="254000"/>
              </a:xfrm>
              <a:custGeom>
                <a:avLst/>
                <a:gdLst>
                  <a:gd name="connsiteX0" fmla="*/ 0 w 558800"/>
                  <a:gd name="connsiteY0" fmla="*/ 152400 h 254000"/>
                  <a:gd name="connsiteX1" fmla="*/ 190500 w 558800"/>
                  <a:gd name="connsiteY1" fmla="*/ 254000 h 254000"/>
                  <a:gd name="connsiteX2" fmla="*/ 558800 w 558800"/>
                  <a:gd name="connsiteY2" fmla="*/ 114300 h 254000"/>
                  <a:gd name="connsiteX3" fmla="*/ 355600 w 558800"/>
                  <a:gd name="connsiteY3" fmla="*/ 0 h 254000"/>
                  <a:gd name="connsiteX4" fmla="*/ 0 w 558800"/>
                  <a:gd name="connsiteY4" fmla="*/ 152400 h 25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800" h="254000">
                    <a:moveTo>
                      <a:pt x="0" y="152400"/>
                    </a:moveTo>
                    <a:lnTo>
                      <a:pt x="190500" y="254000"/>
                    </a:lnTo>
                    <a:lnTo>
                      <a:pt x="558800" y="114300"/>
                    </a:lnTo>
                    <a:lnTo>
                      <a:pt x="355600" y="0"/>
                    </a:lnTo>
                    <a:lnTo>
                      <a:pt x="0" y="152400"/>
                    </a:ln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40" name="Forme libre : forme 39">
                <a:extLst>
                  <a:ext uri="{FF2B5EF4-FFF2-40B4-BE49-F238E27FC236}">
                    <a16:creationId xmlns:a16="http://schemas.microsoft.com/office/drawing/2014/main" id="{F6AF38B6-38BE-6F4D-1B1D-EF618F5B0837}"/>
                  </a:ext>
                </a:extLst>
              </p:cNvPr>
              <p:cNvSpPr/>
              <p:nvPr/>
            </p:nvSpPr>
            <p:spPr>
              <a:xfrm>
                <a:off x="5334000" y="3594100"/>
                <a:ext cx="1193800" cy="508000"/>
              </a:xfrm>
              <a:custGeom>
                <a:avLst/>
                <a:gdLst>
                  <a:gd name="connsiteX0" fmla="*/ 0 w 1193800"/>
                  <a:gd name="connsiteY0" fmla="*/ 101600 h 508000"/>
                  <a:gd name="connsiteX1" fmla="*/ 736600 w 1193800"/>
                  <a:gd name="connsiteY1" fmla="*/ 0 h 508000"/>
                  <a:gd name="connsiteX2" fmla="*/ 1193800 w 1193800"/>
                  <a:gd name="connsiteY2" fmla="*/ 25400 h 508000"/>
                  <a:gd name="connsiteX3" fmla="*/ 698500 w 1193800"/>
                  <a:gd name="connsiteY3" fmla="*/ 508000 h 508000"/>
                  <a:gd name="connsiteX4" fmla="*/ 622300 w 1193800"/>
                  <a:gd name="connsiteY4" fmla="*/ 508000 h 508000"/>
                  <a:gd name="connsiteX5" fmla="*/ 1079500 w 1193800"/>
                  <a:gd name="connsiteY5" fmla="*/ 76200 h 508000"/>
                  <a:gd name="connsiteX6" fmla="*/ 508000 w 1193800"/>
                  <a:gd name="connsiteY6" fmla="*/ 114300 h 508000"/>
                  <a:gd name="connsiteX7" fmla="*/ 76200 w 1193800"/>
                  <a:gd name="connsiteY7" fmla="*/ 203200 h 508000"/>
                  <a:gd name="connsiteX8" fmla="*/ 0 w 1193800"/>
                  <a:gd name="connsiteY8" fmla="*/ 10160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3800" h="508000">
                    <a:moveTo>
                      <a:pt x="0" y="101600"/>
                    </a:moveTo>
                    <a:lnTo>
                      <a:pt x="736600" y="0"/>
                    </a:lnTo>
                    <a:lnTo>
                      <a:pt x="1193800" y="25400"/>
                    </a:lnTo>
                    <a:lnTo>
                      <a:pt x="698500" y="508000"/>
                    </a:lnTo>
                    <a:lnTo>
                      <a:pt x="622300" y="508000"/>
                    </a:lnTo>
                    <a:lnTo>
                      <a:pt x="1079500" y="76200"/>
                    </a:lnTo>
                    <a:lnTo>
                      <a:pt x="508000" y="114300"/>
                    </a:lnTo>
                    <a:lnTo>
                      <a:pt x="76200" y="203200"/>
                    </a:lnTo>
                    <a:lnTo>
                      <a:pt x="0" y="101600"/>
                    </a:ln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41" name="Forme libre : forme 40">
                <a:extLst>
                  <a:ext uri="{FF2B5EF4-FFF2-40B4-BE49-F238E27FC236}">
                    <a16:creationId xmlns:a16="http://schemas.microsoft.com/office/drawing/2014/main" id="{79B4E0F4-04AD-5634-0E4B-32FD717446F8}"/>
                  </a:ext>
                </a:extLst>
              </p:cNvPr>
              <p:cNvSpPr/>
              <p:nvPr/>
            </p:nvSpPr>
            <p:spPr>
              <a:xfrm>
                <a:off x="6350000" y="3670300"/>
                <a:ext cx="1473200" cy="558800"/>
              </a:xfrm>
              <a:custGeom>
                <a:avLst/>
                <a:gdLst>
                  <a:gd name="connsiteX0" fmla="*/ 0 w 1473200"/>
                  <a:gd name="connsiteY0" fmla="*/ 520700 h 558800"/>
                  <a:gd name="connsiteX1" fmla="*/ 482600 w 1473200"/>
                  <a:gd name="connsiteY1" fmla="*/ 38100 h 558800"/>
                  <a:gd name="connsiteX2" fmla="*/ 901700 w 1473200"/>
                  <a:gd name="connsiteY2" fmla="*/ 0 h 558800"/>
                  <a:gd name="connsiteX3" fmla="*/ 1435100 w 1473200"/>
                  <a:gd name="connsiteY3" fmla="*/ 38100 h 558800"/>
                  <a:gd name="connsiteX4" fmla="*/ 1473200 w 1473200"/>
                  <a:gd name="connsiteY4" fmla="*/ 101600 h 558800"/>
                  <a:gd name="connsiteX5" fmla="*/ 1104900 w 1473200"/>
                  <a:gd name="connsiteY5" fmla="*/ 241300 h 558800"/>
                  <a:gd name="connsiteX6" fmla="*/ 1104900 w 1473200"/>
                  <a:gd name="connsiteY6" fmla="*/ 241300 h 558800"/>
                  <a:gd name="connsiteX7" fmla="*/ 1333500 w 1473200"/>
                  <a:gd name="connsiteY7" fmla="*/ 101600 h 558800"/>
                  <a:gd name="connsiteX8" fmla="*/ 711200 w 1473200"/>
                  <a:gd name="connsiteY8" fmla="*/ 88900 h 558800"/>
                  <a:gd name="connsiteX9" fmla="*/ 469900 w 1473200"/>
                  <a:gd name="connsiteY9" fmla="*/ 139700 h 558800"/>
                  <a:gd name="connsiteX10" fmla="*/ 88900 w 1473200"/>
                  <a:gd name="connsiteY10" fmla="*/ 558800 h 558800"/>
                  <a:gd name="connsiteX11" fmla="*/ 0 w 1473200"/>
                  <a:gd name="connsiteY11" fmla="*/ 520700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200" h="558800">
                    <a:moveTo>
                      <a:pt x="0" y="520700"/>
                    </a:moveTo>
                    <a:lnTo>
                      <a:pt x="482600" y="38100"/>
                    </a:lnTo>
                    <a:lnTo>
                      <a:pt x="901700" y="0"/>
                    </a:lnTo>
                    <a:lnTo>
                      <a:pt x="1435100" y="38100"/>
                    </a:lnTo>
                    <a:lnTo>
                      <a:pt x="1473200" y="101600"/>
                    </a:lnTo>
                    <a:lnTo>
                      <a:pt x="1104900" y="241300"/>
                    </a:lnTo>
                    <a:lnTo>
                      <a:pt x="1104900" y="241300"/>
                    </a:lnTo>
                    <a:lnTo>
                      <a:pt x="1333500" y="101600"/>
                    </a:lnTo>
                    <a:lnTo>
                      <a:pt x="711200" y="88900"/>
                    </a:lnTo>
                    <a:lnTo>
                      <a:pt x="469900" y="139700"/>
                    </a:lnTo>
                    <a:lnTo>
                      <a:pt x="88900" y="558800"/>
                    </a:lnTo>
                    <a:lnTo>
                      <a:pt x="0" y="520700"/>
                    </a:ln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44" name="Forme libre : forme 43">
                <a:extLst>
                  <a:ext uri="{FF2B5EF4-FFF2-40B4-BE49-F238E27FC236}">
                    <a16:creationId xmlns:a16="http://schemas.microsoft.com/office/drawing/2014/main" id="{DE5FF51B-07FE-30B4-0B23-2AC4E9E94B6B}"/>
                  </a:ext>
                </a:extLst>
              </p:cNvPr>
              <p:cNvSpPr/>
              <p:nvPr/>
            </p:nvSpPr>
            <p:spPr>
              <a:xfrm>
                <a:off x="7213600" y="4051300"/>
                <a:ext cx="609600" cy="482600"/>
              </a:xfrm>
              <a:custGeom>
                <a:avLst/>
                <a:gdLst>
                  <a:gd name="connsiteX0" fmla="*/ 381000 w 609600"/>
                  <a:gd name="connsiteY0" fmla="*/ 482600 h 482600"/>
                  <a:gd name="connsiteX1" fmla="*/ 0 w 609600"/>
                  <a:gd name="connsiteY1" fmla="*/ 304800 h 482600"/>
                  <a:gd name="connsiteX2" fmla="*/ 533400 w 609600"/>
                  <a:gd name="connsiteY2" fmla="*/ 0 h 482600"/>
                  <a:gd name="connsiteX3" fmla="*/ 609600 w 609600"/>
                  <a:gd name="connsiteY3" fmla="*/ 88900 h 482600"/>
                  <a:gd name="connsiteX4" fmla="*/ 203200 w 609600"/>
                  <a:gd name="connsiteY4" fmla="*/ 342900 h 482600"/>
                  <a:gd name="connsiteX5" fmla="*/ 457200 w 609600"/>
                  <a:gd name="connsiteY5" fmla="*/ 419100 h 482600"/>
                  <a:gd name="connsiteX6" fmla="*/ 381000 w 609600"/>
                  <a:gd name="connsiteY6" fmla="*/ 482600 h 4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 h="482600">
                    <a:moveTo>
                      <a:pt x="381000" y="482600"/>
                    </a:moveTo>
                    <a:lnTo>
                      <a:pt x="0" y="304800"/>
                    </a:lnTo>
                    <a:lnTo>
                      <a:pt x="533400" y="0"/>
                    </a:lnTo>
                    <a:lnTo>
                      <a:pt x="609600" y="88900"/>
                    </a:lnTo>
                    <a:lnTo>
                      <a:pt x="203200" y="342900"/>
                    </a:lnTo>
                    <a:lnTo>
                      <a:pt x="457200" y="419100"/>
                    </a:lnTo>
                    <a:lnTo>
                      <a:pt x="381000" y="482600"/>
                    </a:ln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46" name="Forme libre : forme 45">
                <a:extLst>
                  <a:ext uri="{FF2B5EF4-FFF2-40B4-BE49-F238E27FC236}">
                    <a16:creationId xmlns:a16="http://schemas.microsoft.com/office/drawing/2014/main" id="{D87EC64E-E9BE-4F92-15F2-D42DA49FF468}"/>
                  </a:ext>
                </a:extLst>
              </p:cNvPr>
              <p:cNvSpPr/>
              <p:nvPr/>
            </p:nvSpPr>
            <p:spPr>
              <a:xfrm>
                <a:off x="8407400" y="4508500"/>
                <a:ext cx="1016000" cy="800100"/>
              </a:xfrm>
              <a:custGeom>
                <a:avLst/>
                <a:gdLst>
                  <a:gd name="connsiteX0" fmla="*/ 0 w 1016000"/>
                  <a:gd name="connsiteY0" fmla="*/ 368300 h 800100"/>
                  <a:gd name="connsiteX1" fmla="*/ 1016000 w 1016000"/>
                  <a:gd name="connsiteY1" fmla="*/ 0 h 800100"/>
                  <a:gd name="connsiteX2" fmla="*/ 850900 w 1016000"/>
                  <a:gd name="connsiteY2" fmla="*/ 800100 h 800100"/>
                  <a:gd name="connsiteX3" fmla="*/ 660400 w 1016000"/>
                  <a:gd name="connsiteY3" fmla="*/ 762000 h 800100"/>
                  <a:gd name="connsiteX4" fmla="*/ 876300 w 1016000"/>
                  <a:gd name="connsiteY4" fmla="*/ 127000 h 800100"/>
                  <a:gd name="connsiteX5" fmla="*/ 88900 w 1016000"/>
                  <a:gd name="connsiteY5" fmla="*/ 406400 h 800100"/>
                  <a:gd name="connsiteX6" fmla="*/ 0 w 1016000"/>
                  <a:gd name="connsiteY6" fmla="*/ 36830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6000" h="800100">
                    <a:moveTo>
                      <a:pt x="0" y="368300"/>
                    </a:moveTo>
                    <a:lnTo>
                      <a:pt x="1016000" y="0"/>
                    </a:lnTo>
                    <a:lnTo>
                      <a:pt x="850900" y="800100"/>
                    </a:lnTo>
                    <a:lnTo>
                      <a:pt x="660400" y="762000"/>
                    </a:lnTo>
                    <a:lnTo>
                      <a:pt x="876300" y="127000"/>
                    </a:lnTo>
                    <a:lnTo>
                      <a:pt x="88900" y="406400"/>
                    </a:lnTo>
                    <a:lnTo>
                      <a:pt x="0" y="368300"/>
                    </a:ln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47" name="Forme libre : forme 46">
                <a:extLst>
                  <a:ext uri="{FF2B5EF4-FFF2-40B4-BE49-F238E27FC236}">
                    <a16:creationId xmlns:a16="http://schemas.microsoft.com/office/drawing/2014/main" id="{D5693BAE-62AF-8CA6-14C3-BBE0496C3911}"/>
                  </a:ext>
                </a:extLst>
              </p:cNvPr>
              <p:cNvSpPr/>
              <p:nvPr/>
            </p:nvSpPr>
            <p:spPr>
              <a:xfrm>
                <a:off x="8636000" y="5359400"/>
                <a:ext cx="1079500" cy="812800"/>
              </a:xfrm>
              <a:custGeom>
                <a:avLst/>
                <a:gdLst>
                  <a:gd name="connsiteX0" fmla="*/ 139700 w 1079500"/>
                  <a:gd name="connsiteY0" fmla="*/ 0 h 812800"/>
                  <a:gd name="connsiteX1" fmla="*/ 0 w 1079500"/>
                  <a:gd name="connsiteY1" fmla="*/ 101600 h 812800"/>
                  <a:gd name="connsiteX2" fmla="*/ 711200 w 1079500"/>
                  <a:gd name="connsiteY2" fmla="*/ 508000 h 812800"/>
                  <a:gd name="connsiteX3" fmla="*/ 876300 w 1079500"/>
                  <a:gd name="connsiteY3" fmla="*/ 800100 h 812800"/>
                  <a:gd name="connsiteX4" fmla="*/ 1079500 w 1079500"/>
                  <a:gd name="connsiteY4" fmla="*/ 812800 h 812800"/>
                  <a:gd name="connsiteX5" fmla="*/ 749300 w 1079500"/>
                  <a:gd name="connsiteY5" fmla="*/ 342900 h 812800"/>
                  <a:gd name="connsiteX6" fmla="*/ 139700 w 1079500"/>
                  <a:gd name="connsiteY6" fmla="*/ 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500" h="812800">
                    <a:moveTo>
                      <a:pt x="139700" y="0"/>
                    </a:moveTo>
                    <a:lnTo>
                      <a:pt x="0" y="101600"/>
                    </a:lnTo>
                    <a:lnTo>
                      <a:pt x="711200" y="508000"/>
                    </a:lnTo>
                    <a:lnTo>
                      <a:pt x="876300" y="800100"/>
                    </a:lnTo>
                    <a:lnTo>
                      <a:pt x="1079500" y="812800"/>
                    </a:lnTo>
                    <a:lnTo>
                      <a:pt x="749300" y="342900"/>
                    </a:lnTo>
                    <a:lnTo>
                      <a:pt x="139700" y="0"/>
                    </a:ln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49" name="Forme libre : forme 48">
                <a:extLst>
                  <a:ext uri="{FF2B5EF4-FFF2-40B4-BE49-F238E27FC236}">
                    <a16:creationId xmlns:a16="http://schemas.microsoft.com/office/drawing/2014/main" id="{56EB79F1-0994-63C1-3EF4-51A18CAD9FC7}"/>
                  </a:ext>
                </a:extLst>
              </p:cNvPr>
              <p:cNvSpPr/>
              <p:nvPr/>
            </p:nvSpPr>
            <p:spPr>
              <a:xfrm>
                <a:off x="7962900" y="3911600"/>
                <a:ext cx="609600" cy="495300"/>
              </a:xfrm>
              <a:custGeom>
                <a:avLst/>
                <a:gdLst>
                  <a:gd name="connsiteX0" fmla="*/ 114300 w 609600"/>
                  <a:gd name="connsiteY0" fmla="*/ 495300 h 495300"/>
                  <a:gd name="connsiteX1" fmla="*/ 0 w 609600"/>
                  <a:gd name="connsiteY1" fmla="*/ 495300 h 495300"/>
                  <a:gd name="connsiteX2" fmla="*/ 152400 w 609600"/>
                  <a:gd name="connsiteY2" fmla="*/ 114300 h 495300"/>
                  <a:gd name="connsiteX3" fmla="*/ 495300 w 609600"/>
                  <a:gd name="connsiteY3" fmla="*/ 0 h 495300"/>
                  <a:gd name="connsiteX4" fmla="*/ 609600 w 609600"/>
                  <a:gd name="connsiteY4" fmla="*/ 12700 h 495300"/>
                  <a:gd name="connsiteX5" fmla="*/ 254000 w 609600"/>
                  <a:gd name="connsiteY5" fmla="*/ 203200 h 495300"/>
                  <a:gd name="connsiteX6" fmla="*/ 114300 w 609600"/>
                  <a:gd name="connsiteY6"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 h="495300">
                    <a:moveTo>
                      <a:pt x="114300" y="495300"/>
                    </a:moveTo>
                    <a:lnTo>
                      <a:pt x="0" y="495300"/>
                    </a:lnTo>
                    <a:lnTo>
                      <a:pt x="152400" y="114300"/>
                    </a:lnTo>
                    <a:lnTo>
                      <a:pt x="495300" y="0"/>
                    </a:lnTo>
                    <a:lnTo>
                      <a:pt x="609600" y="12700"/>
                    </a:lnTo>
                    <a:lnTo>
                      <a:pt x="254000" y="203200"/>
                    </a:lnTo>
                    <a:lnTo>
                      <a:pt x="114300" y="495300"/>
                    </a:ln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grpSp>
        <p:sp>
          <p:nvSpPr>
            <p:cNvPr id="50" name="Rectangle 49">
              <a:extLst>
                <a:ext uri="{FF2B5EF4-FFF2-40B4-BE49-F238E27FC236}">
                  <a16:creationId xmlns:a16="http://schemas.microsoft.com/office/drawing/2014/main" id="{4DE66D1B-4E82-EECF-D06F-D43087B4D447}"/>
                </a:ext>
              </a:extLst>
            </p:cNvPr>
            <p:cNvSpPr/>
            <p:nvPr/>
          </p:nvSpPr>
          <p:spPr>
            <a:xfrm>
              <a:off x="964156" y="632233"/>
              <a:ext cx="1050382" cy="8124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sp>
          <p:nvSpPr>
            <p:cNvPr id="52" name="Rectangle 51">
              <a:extLst>
                <a:ext uri="{FF2B5EF4-FFF2-40B4-BE49-F238E27FC236}">
                  <a16:creationId xmlns:a16="http://schemas.microsoft.com/office/drawing/2014/main" id="{58EB4603-0E69-DDC3-C280-C2398C651DBC}"/>
                </a:ext>
              </a:extLst>
            </p:cNvPr>
            <p:cNvSpPr/>
            <p:nvPr/>
          </p:nvSpPr>
          <p:spPr>
            <a:xfrm>
              <a:off x="1157251" y="3498026"/>
              <a:ext cx="531035" cy="4107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sp>
          <p:nvSpPr>
            <p:cNvPr id="53" name="Rectangle 52">
              <a:extLst>
                <a:ext uri="{FF2B5EF4-FFF2-40B4-BE49-F238E27FC236}">
                  <a16:creationId xmlns:a16="http://schemas.microsoft.com/office/drawing/2014/main" id="{A6E3927C-D14C-1736-34F0-6CBFCE12C77C}"/>
                </a:ext>
              </a:extLst>
            </p:cNvPr>
            <p:cNvSpPr/>
            <p:nvPr/>
          </p:nvSpPr>
          <p:spPr>
            <a:xfrm>
              <a:off x="3394234" y="3039827"/>
              <a:ext cx="4921765" cy="16189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cxnSp>
          <p:nvCxnSpPr>
            <p:cNvPr id="56" name="Connecteur droit 55">
              <a:extLst>
                <a:ext uri="{FF2B5EF4-FFF2-40B4-BE49-F238E27FC236}">
                  <a16:creationId xmlns:a16="http://schemas.microsoft.com/office/drawing/2014/main" id="{7AABC860-5505-61FF-AE88-83790F0AF0D0}"/>
                </a:ext>
              </a:extLst>
            </p:cNvPr>
            <p:cNvCxnSpPr>
              <a:endCxn id="52" idx="0"/>
            </p:cNvCxnSpPr>
            <p:nvPr/>
          </p:nvCxnSpPr>
          <p:spPr>
            <a:xfrm flipH="1">
              <a:off x="1422769" y="1444723"/>
              <a:ext cx="49745" cy="20533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E1D22286-F75E-38C4-93BA-D73031A2F6B9}"/>
                </a:ext>
              </a:extLst>
            </p:cNvPr>
            <p:cNvCxnSpPr>
              <a:stCxn id="52" idx="3"/>
              <a:endCxn id="53" idx="1"/>
            </p:cNvCxnSpPr>
            <p:nvPr/>
          </p:nvCxnSpPr>
          <p:spPr>
            <a:xfrm>
              <a:off x="1688285" y="3703409"/>
              <a:ext cx="1705949" cy="1458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0A2DA7C9-0E81-7079-0383-CF11E1EF8AE7}"/>
                </a:ext>
              </a:extLst>
            </p:cNvPr>
            <p:cNvSpPr/>
            <p:nvPr/>
          </p:nvSpPr>
          <p:spPr>
            <a:xfrm>
              <a:off x="2319086" y="1068080"/>
              <a:ext cx="1748645" cy="1853264"/>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cxnSp>
          <p:nvCxnSpPr>
            <p:cNvPr id="64" name="Connecteur droit 63">
              <a:extLst>
                <a:ext uri="{FF2B5EF4-FFF2-40B4-BE49-F238E27FC236}">
                  <a16:creationId xmlns:a16="http://schemas.microsoft.com/office/drawing/2014/main" id="{4874D612-333B-2D51-ABF8-80195A4FE4AC}"/>
                </a:ext>
              </a:extLst>
            </p:cNvPr>
            <p:cNvCxnSpPr>
              <a:cxnSpLocks/>
              <a:stCxn id="63" idx="3"/>
              <a:endCxn id="68" idx="1"/>
            </p:cNvCxnSpPr>
            <p:nvPr/>
          </p:nvCxnSpPr>
          <p:spPr>
            <a:xfrm flipV="1">
              <a:off x="4067731" y="1759818"/>
              <a:ext cx="1008539" cy="23489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9B75EE1F-0797-9051-808E-ED699DD59AC8}"/>
                </a:ext>
              </a:extLst>
            </p:cNvPr>
            <p:cNvSpPr/>
            <p:nvPr/>
          </p:nvSpPr>
          <p:spPr>
            <a:xfrm>
              <a:off x="5076270" y="639731"/>
              <a:ext cx="3239728" cy="2240173"/>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grpSp>
      <p:pic>
        <p:nvPicPr>
          <p:cNvPr id="55" name="Image 54">
            <a:extLst>
              <a:ext uri="{FF2B5EF4-FFF2-40B4-BE49-F238E27FC236}">
                <a16:creationId xmlns:a16="http://schemas.microsoft.com/office/drawing/2014/main" id="{3B91DBAE-0DAE-7CA3-E23B-F82159DECD6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290175" y="4065255"/>
            <a:ext cx="838199" cy="920507"/>
          </a:xfrm>
          <a:prstGeom prst="rect">
            <a:avLst/>
          </a:prstGeom>
        </p:spPr>
      </p:pic>
    </p:spTree>
    <p:extLst>
      <p:ext uri="{BB962C8B-B14F-4D97-AF65-F5344CB8AC3E}">
        <p14:creationId xmlns:p14="http://schemas.microsoft.com/office/powerpoint/2010/main" val="33527579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FDBA5D-E546-4C5B-80CF-2589578DA08E}"/>
              </a:ext>
            </a:extLst>
          </p:cNvPr>
          <p:cNvSpPr>
            <a:spLocks noGrp="1"/>
          </p:cNvSpPr>
          <p:nvPr>
            <p:ph type="title"/>
          </p:nvPr>
        </p:nvSpPr>
        <p:spPr>
          <a:xfrm>
            <a:off x="659968" y="1"/>
            <a:ext cx="7592405" cy="641073"/>
          </a:xfrm>
        </p:spPr>
        <p:txBody>
          <a:bodyPr/>
          <a:lstStyle/>
          <a:p>
            <a:r>
              <a:rPr lang="fr-BE" dirty="0"/>
              <a:t>Ilots de chaleur – score ICU</a:t>
            </a:r>
            <a:endParaRPr lang="en-US" dirty="0"/>
          </a:p>
        </p:txBody>
      </p:sp>
      <p:pic>
        <p:nvPicPr>
          <p:cNvPr id="1026" name="Picture 2" descr="Score ICU">
            <a:extLst>
              <a:ext uri="{FF2B5EF4-FFF2-40B4-BE49-F238E27FC236}">
                <a16:creationId xmlns:a16="http://schemas.microsoft.com/office/drawing/2014/main" id="{B073653B-D62D-58EC-4B22-26BAEF6CE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628" y="641074"/>
            <a:ext cx="3808982" cy="39880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core ICU">
            <a:extLst>
              <a:ext uri="{FF2B5EF4-FFF2-40B4-BE49-F238E27FC236}">
                <a16:creationId xmlns:a16="http://schemas.microsoft.com/office/drawing/2014/main" id="{8544DE6F-F76C-B821-46FE-25860DD32F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343" y="1169789"/>
            <a:ext cx="4269932" cy="280392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D982EC0F-774D-D609-9213-01B9804ABE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90175" y="4065255"/>
            <a:ext cx="838199" cy="920507"/>
          </a:xfrm>
          <a:prstGeom prst="rect">
            <a:avLst/>
          </a:prstGeom>
        </p:spPr>
      </p:pic>
    </p:spTree>
    <p:extLst>
      <p:ext uri="{BB962C8B-B14F-4D97-AF65-F5344CB8AC3E}">
        <p14:creationId xmlns:p14="http://schemas.microsoft.com/office/powerpoint/2010/main" val="40805437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AF9FA55-CB73-CD45-FCDB-24709FE1EC4E}"/>
              </a:ext>
            </a:extLst>
          </p:cNvPr>
          <p:cNvSpPr txBox="1">
            <a:spLocks/>
          </p:cNvSpPr>
          <p:nvPr/>
        </p:nvSpPr>
        <p:spPr>
          <a:xfrm>
            <a:off x="659968" y="1"/>
            <a:ext cx="7592405" cy="64107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a:lstStyle>
          <a:p>
            <a:r>
              <a:rPr lang="fr-BE" sz="3300" dirty="0"/>
              <a:t>Inondations - vulnérabilité</a:t>
            </a:r>
            <a:endParaRPr lang="en-US" sz="3300" dirty="0"/>
          </a:p>
        </p:txBody>
      </p:sp>
      <p:pic>
        <p:nvPicPr>
          <p:cNvPr id="5" name="Image 4">
            <a:extLst>
              <a:ext uri="{FF2B5EF4-FFF2-40B4-BE49-F238E27FC236}">
                <a16:creationId xmlns:a16="http://schemas.microsoft.com/office/drawing/2014/main" id="{16DCCAAA-A51B-97DF-A96F-F3A75CB59AB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9641" y="875110"/>
            <a:ext cx="3435668" cy="3136106"/>
          </a:xfrm>
          <a:prstGeom prst="rect">
            <a:avLst/>
          </a:prstGeom>
        </p:spPr>
      </p:pic>
      <p:pic>
        <p:nvPicPr>
          <p:cNvPr id="6" name="Image 5">
            <a:extLst>
              <a:ext uri="{FF2B5EF4-FFF2-40B4-BE49-F238E27FC236}">
                <a16:creationId xmlns:a16="http://schemas.microsoft.com/office/drawing/2014/main" id="{F26A40A5-6EBE-6332-A174-75DE996BA9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80836" y="875110"/>
            <a:ext cx="4021305" cy="3136106"/>
          </a:xfrm>
          <a:prstGeom prst="rect">
            <a:avLst/>
          </a:prstGeom>
        </p:spPr>
      </p:pic>
      <p:pic>
        <p:nvPicPr>
          <p:cNvPr id="2" name="Image 1">
            <a:extLst>
              <a:ext uri="{FF2B5EF4-FFF2-40B4-BE49-F238E27FC236}">
                <a16:creationId xmlns:a16="http://schemas.microsoft.com/office/drawing/2014/main" id="{D9F1562D-19FD-7488-2829-57150865888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90175" y="4065255"/>
            <a:ext cx="838199" cy="920507"/>
          </a:xfrm>
          <a:prstGeom prst="rect">
            <a:avLst/>
          </a:prstGeom>
        </p:spPr>
      </p:pic>
    </p:spTree>
    <p:extLst>
      <p:ext uri="{BB962C8B-B14F-4D97-AF65-F5344CB8AC3E}">
        <p14:creationId xmlns:p14="http://schemas.microsoft.com/office/powerpoint/2010/main" val="17734762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AF9FA55-CB73-CD45-FCDB-24709FE1EC4E}"/>
              </a:ext>
            </a:extLst>
          </p:cNvPr>
          <p:cNvSpPr txBox="1">
            <a:spLocks/>
          </p:cNvSpPr>
          <p:nvPr/>
        </p:nvSpPr>
        <p:spPr>
          <a:xfrm>
            <a:off x="659968" y="1"/>
            <a:ext cx="7592405" cy="64107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a:lstStyle>
          <a:p>
            <a:r>
              <a:rPr lang="fr-BE" sz="3300" dirty="0"/>
              <a:t>Inondations - vulnérabilité</a:t>
            </a:r>
            <a:endParaRPr lang="en-US" sz="3300" dirty="0"/>
          </a:p>
        </p:txBody>
      </p:sp>
      <p:pic>
        <p:nvPicPr>
          <p:cNvPr id="2" name="Image 1">
            <a:extLst>
              <a:ext uri="{FF2B5EF4-FFF2-40B4-BE49-F238E27FC236}">
                <a16:creationId xmlns:a16="http://schemas.microsoft.com/office/drawing/2014/main" id="{CA66298D-F784-DC56-911A-04E62456212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5927" y="641074"/>
            <a:ext cx="5752061" cy="4067022"/>
          </a:xfrm>
          <a:prstGeom prst="rect">
            <a:avLst/>
          </a:prstGeom>
          <a:noFill/>
          <a:ln>
            <a:noFill/>
          </a:ln>
        </p:spPr>
      </p:pic>
      <p:sp>
        <p:nvSpPr>
          <p:cNvPr id="3" name="ZoneTexte 2">
            <a:extLst>
              <a:ext uri="{FF2B5EF4-FFF2-40B4-BE49-F238E27FC236}">
                <a16:creationId xmlns:a16="http://schemas.microsoft.com/office/drawing/2014/main" id="{563600A4-00DF-DCC6-A366-D32B9D59C423}"/>
              </a:ext>
            </a:extLst>
          </p:cNvPr>
          <p:cNvSpPr txBox="1"/>
          <p:nvPr/>
        </p:nvSpPr>
        <p:spPr>
          <a:xfrm>
            <a:off x="6900863" y="2514600"/>
            <a:ext cx="2028825" cy="1938992"/>
          </a:xfrm>
          <a:prstGeom prst="rect">
            <a:avLst/>
          </a:prstGeom>
          <a:noFill/>
        </p:spPr>
        <p:txBody>
          <a:bodyPr wrap="square" rtlCol="0">
            <a:spAutoFit/>
          </a:bodyPr>
          <a:lstStyle/>
          <a:p>
            <a:r>
              <a:rPr lang="fr-FR" sz="1500" dirty="0">
                <a:solidFill>
                  <a:srgbClr val="636363"/>
                </a:solidFill>
                <a:latin typeface="Lato" panose="020F0502020204030203" pitchFamily="34" charset="0"/>
              </a:rPr>
              <a:t>Bassins versants contributifs des secteurs PARIS – « Programmes d’Actions sur les Rivières par une approche Intégrée et Sectorisée »</a:t>
            </a:r>
            <a:endParaRPr lang="fr-BE" sz="1500" dirty="0"/>
          </a:p>
        </p:txBody>
      </p:sp>
      <p:pic>
        <p:nvPicPr>
          <p:cNvPr id="5" name="Image 4">
            <a:extLst>
              <a:ext uri="{FF2B5EF4-FFF2-40B4-BE49-F238E27FC236}">
                <a16:creationId xmlns:a16="http://schemas.microsoft.com/office/drawing/2014/main" id="{760AB4CF-A76F-19C8-3B7B-A4425CF070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90175" y="4065255"/>
            <a:ext cx="838199" cy="920507"/>
          </a:xfrm>
          <a:prstGeom prst="rect">
            <a:avLst/>
          </a:prstGeom>
        </p:spPr>
      </p:pic>
    </p:spTree>
    <p:extLst>
      <p:ext uri="{BB962C8B-B14F-4D97-AF65-F5344CB8AC3E}">
        <p14:creationId xmlns:p14="http://schemas.microsoft.com/office/powerpoint/2010/main" val="4809087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AF9FA55-CB73-CD45-FCDB-24709FE1EC4E}"/>
              </a:ext>
            </a:extLst>
          </p:cNvPr>
          <p:cNvSpPr txBox="1">
            <a:spLocks/>
          </p:cNvSpPr>
          <p:nvPr/>
        </p:nvSpPr>
        <p:spPr>
          <a:xfrm>
            <a:off x="659968" y="1"/>
            <a:ext cx="7592405" cy="64107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a:lstStyle>
          <a:p>
            <a:r>
              <a:rPr lang="fr-BE" sz="3300" dirty="0"/>
              <a:t>Erosion/Coulées de boue - vulnérabilité</a:t>
            </a:r>
            <a:endParaRPr lang="en-US" sz="3300" dirty="0"/>
          </a:p>
        </p:txBody>
      </p:sp>
      <p:pic>
        <p:nvPicPr>
          <p:cNvPr id="2" name="Image 1">
            <a:extLst>
              <a:ext uri="{FF2B5EF4-FFF2-40B4-BE49-F238E27FC236}">
                <a16:creationId xmlns:a16="http://schemas.microsoft.com/office/drawing/2014/main" id="{4C2B67F2-8892-640E-4E61-6D286799FA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4318" y="1193840"/>
            <a:ext cx="3915279" cy="2755821"/>
          </a:xfrm>
          <a:prstGeom prst="rect">
            <a:avLst/>
          </a:prstGeom>
          <a:noFill/>
          <a:ln>
            <a:noFill/>
          </a:ln>
        </p:spPr>
      </p:pic>
      <p:pic>
        <p:nvPicPr>
          <p:cNvPr id="3" name="Image 2">
            <a:extLst>
              <a:ext uri="{FF2B5EF4-FFF2-40B4-BE49-F238E27FC236}">
                <a16:creationId xmlns:a16="http://schemas.microsoft.com/office/drawing/2014/main" id="{96EADFCD-44D1-CD98-8DA0-251FADD9D480}"/>
              </a:ext>
            </a:extLst>
          </p:cNvPr>
          <p:cNvPicPr>
            <a:picLocks noChangeAspect="1"/>
          </p:cNvPicPr>
          <p:nvPr/>
        </p:nvPicPr>
        <p:blipFill>
          <a:blip r:embed="rId3"/>
          <a:stretch>
            <a:fillRect/>
          </a:stretch>
        </p:blipFill>
        <p:spPr>
          <a:xfrm>
            <a:off x="5672137" y="1271738"/>
            <a:ext cx="3033236" cy="2677923"/>
          </a:xfrm>
          <a:prstGeom prst="rect">
            <a:avLst/>
          </a:prstGeom>
        </p:spPr>
      </p:pic>
      <p:pic>
        <p:nvPicPr>
          <p:cNvPr id="5" name="Image 4">
            <a:extLst>
              <a:ext uri="{FF2B5EF4-FFF2-40B4-BE49-F238E27FC236}">
                <a16:creationId xmlns:a16="http://schemas.microsoft.com/office/drawing/2014/main" id="{2C4E0226-8929-6D79-E1EB-F2DCBE4D0C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90175" y="4065255"/>
            <a:ext cx="838199" cy="920507"/>
          </a:xfrm>
          <a:prstGeom prst="rect">
            <a:avLst/>
          </a:prstGeom>
        </p:spPr>
      </p:pic>
    </p:spTree>
    <p:extLst>
      <p:ext uri="{BB962C8B-B14F-4D97-AF65-F5344CB8AC3E}">
        <p14:creationId xmlns:p14="http://schemas.microsoft.com/office/powerpoint/2010/main" val="7813664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AF9FA55-CB73-CD45-FCDB-24709FE1EC4E}"/>
              </a:ext>
            </a:extLst>
          </p:cNvPr>
          <p:cNvSpPr txBox="1">
            <a:spLocks/>
          </p:cNvSpPr>
          <p:nvPr/>
        </p:nvSpPr>
        <p:spPr>
          <a:xfrm>
            <a:off x="659968" y="1"/>
            <a:ext cx="7592405" cy="64107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a:lstStyle>
          <a:p>
            <a:r>
              <a:rPr lang="fr-BE" sz="3300" dirty="0"/>
              <a:t>Erosion/Coulées de boue – score haies</a:t>
            </a:r>
            <a:endParaRPr lang="en-US" sz="3300" dirty="0"/>
          </a:p>
        </p:txBody>
      </p:sp>
      <p:pic>
        <p:nvPicPr>
          <p:cNvPr id="10" name="Image 9">
            <a:extLst>
              <a:ext uri="{FF2B5EF4-FFF2-40B4-BE49-F238E27FC236}">
                <a16:creationId xmlns:a16="http://schemas.microsoft.com/office/drawing/2014/main" id="{1D51A856-BAB7-40B5-3D70-773CE30DEC33}"/>
              </a:ext>
            </a:extLst>
          </p:cNvPr>
          <p:cNvPicPr>
            <a:picLocks noChangeAspect="1"/>
          </p:cNvPicPr>
          <p:nvPr/>
        </p:nvPicPr>
        <p:blipFill>
          <a:blip r:embed="rId2"/>
          <a:stretch>
            <a:fillRect/>
          </a:stretch>
        </p:blipFill>
        <p:spPr>
          <a:xfrm>
            <a:off x="939403" y="3455927"/>
            <a:ext cx="3014663" cy="1521619"/>
          </a:xfrm>
          <a:prstGeom prst="rect">
            <a:avLst/>
          </a:prstGeom>
        </p:spPr>
      </p:pic>
      <p:pic>
        <p:nvPicPr>
          <p:cNvPr id="12" name="Image 11">
            <a:extLst>
              <a:ext uri="{FF2B5EF4-FFF2-40B4-BE49-F238E27FC236}">
                <a16:creationId xmlns:a16="http://schemas.microsoft.com/office/drawing/2014/main" id="{2CA71A0C-9DF2-1066-2842-15B2DB8AAD5E}"/>
              </a:ext>
            </a:extLst>
          </p:cNvPr>
          <p:cNvPicPr>
            <a:picLocks noChangeAspect="1"/>
          </p:cNvPicPr>
          <p:nvPr/>
        </p:nvPicPr>
        <p:blipFill>
          <a:blip r:embed="rId3"/>
          <a:stretch>
            <a:fillRect/>
          </a:stretch>
        </p:blipFill>
        <p:spPr>
          <a:xfrm>
            <a:off x="4772025" y="702649"/>
            <a:ext cx="2228850" cy="1457325"/>
          </a:xfrm>
          <a:prstGeom prst="rect">
            <a:avLst/>
          </a:prstGeom>
        </p:spPr>
      </p:pic>
      <p:pic>
        <p:nvPicPr>
          <p:cNvPr id="16" name="Image 15">
            <a:extLst>
              <a:ext uri="{FF2B5EF4-FFF2-40B4-BE49-F238E27FC236}">
                <a16:creationId xmlns:a16="http://schemas.microsoft.com/office/drawing/2014/main" id="{409AFDF0-A343-B843-7FA9-4F4B0FC1FA78}"/>
              </a:ext>
            </a:extLst>
          </p:cNvPr>
          <p:cNvPicPr>
            <a:picLocks noChangeAspect="1"/>
          </p:cNvPicPr>
          <p:nvPr/>
        </p:nvPicPr>
        <p:blipFill>
          <a:blip r:embed="rId4"/>
          <a:stretch>
            <a:fillRect/>
          </a:stretch>
        </p:blipFill>
        <p:spPr>
          <a:xfrm>
            <a:off x="659968" y="702649"/>
            <a:ext cx="3912032" cy="2753278"/>
          </a:xfrm>
          <a:prstGeom prst="rect">
            <a:avLst/>
          </a:prstGeom>
        </p:spPr>
      </p:pic>
      <p:sp>
        <p:nvSpPr>
          <p:cNvPr id="17" name="ZoneTexte 16">
            <a:extLst>
              <a:ext uri="{FF2B5EF4-FFF2-40B4-BE49-F238E27FC236}">
                <a16:creationId xmlns:a16="http://schemas.microsoft.com/office/drawing/2014/main" id="{C1260FD2-BD69-D0E9-D052-28D556688452}"/>
              </a:ext>
            </a:extLst>
          </p:cNvPr>
          <p:cNvSpPr txBox="1"/>
          <p:nvPr/>
        </p:nvSpPr>
        <p:spPr>
          <a:xfrm>
            <a:off x="5057775" y="2451806"/>
            <a:ext cx="3571875" cy="2031325"/>
          </a:xfrm>
          <a:prstGeom prst="rect">
            <a:avLst/>
          </a:prstGeom>
          <a:noFill/>
        </p:spPr>
        <p:txBody>
          <a:bodyPr wrap="square" rtlCol="0">
            <a:spAutoFit/>
          </a:bodyPr>
          <a:lstStyle/>
          <a:p>
            <a:pPr marL="214313" indent="-214313">
              <a:buFont typeface="Wingdings" panose="05000000000000000000" pitchFamily="2" charset="2"/>
              <a:buChar char="Ø"/>
            </a:pPr>
            <a:r>
              <a:rPr lang="fr-BE" sz="2100" dirty="0"/>
              <a:t> densité</a:t>
            </a:r>
          </a:p>
          <a:p>
            <a:pPr marL="214313" indent="-214313">
              <a:buFont typeface="Wingdings" panose="05000000000000000000" pitchFamily="2" charset="2"/>
              <a:buChar char="Ø"/>
            </a:pPr>
            <a:r>
              <a:rPr lang="fr-BE" sz="2100" dirty="0"/>
              <a:t> occupation du sol</a:t>
            </a:r>
          </a:p>
          <a:p>
            <a:pPr marL="214313" indent="-214313">
              <a:buFont typeface="Wingdings" panose="05000000000000000000" pitchFamily="2" charset="2"/>
              <a:buChar char="Ø"/>
            </a:pPr>
            <a:r>
              <a:rPr lang="fr-BE" sz="2100" dirty="0"/>
              <a:t> limites parcellaires</a:t>
            </a:r>
          </a:p>
          <a:p>
            <a:pPr marL="214313" indent="-214313">
              <a:buFont typeface="Wingdings" panose="05000000000000000000" pitchFamily="2" charset="2"/>
              <a:buChar char="Ø"/>
            </a:pPr>
            <a:r>
              <a:rPr lang="fr-BE" sz="2100" dirty="0"/>
              <a:t> structure bocagère</a:t>
            </a:r>
          </a:p>
          <a:p>
            <a:pPr marL="214313" indent="-214313">
              <a:buFont typeface="Wingdings" panose="05000000000000000000" pitchFamily="2" charset="2"/>
              <a:buChar char="Ø"/>
            </a:pPr>
            <a:r>
              <a:rPr lang="fr-BE" sz="2100" dirty="0"/>
              <a:t> </a:t>
            </a:r>
            <a:r>
              <a:rPr lang="fr-BE" sz="2100" dirty="0" err="1"/>
              <a:t>anti-érosif</a:t>
            </a:r>
            <a:endParaRPr lang="fr-BE" sz="2100" dirty="0"/>
          </a:p>
          <a:p>
            <a:pPr marL="214313" indent="-214313">
              <a:buFont typeface="Wingdings" panose="05000000000000000000" pitchFamily="2" charset="2"/>
              <a:buChar char="Ø"/>
            </a:pPr>
            <a:r>
              <a:rPr lang="fr-BE" sz="2100" dirty="0"/>
              <a:t> brise-vent</a:t>
            </a:r>
          </a:p>
        </p:txBody>
      </p:sp>
      <p:pic>
        <p:nvPicPr>
          <p:cNvPr id="2" name="Image 1">
            <a:extLst>
              <a:ext uri="{FF2B5EF4-FFF2-40B4-BE49-F238E27FC236}">
                <a16:creationId xmlns:a16="http://schemas.microsoft.com/office/drawing/2014/main" id="{88051010-0683-3213-2474-D4BE93B0304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90175" y="4065255"/>
            <a:ext cx="838199" cy="920507"/>
          </a:xfrm>
          <a:prstGeom prst="rect">
            <a:avLst/>
          </a:prstGeom>
        </p:spPr>
      </p:pic>
    </p:spTree>
    <p:extLst>
      <p:ext uri="{BB962C8B-B14F-4D97-AF65-F5344CB8AC3E}">
        <p14:creationId xmlns:p14="http://schemas.microsoft.com/office/powerpoint/2010/main" val="30626422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AF9FA55-CB73-CD45-FCDB-24709FE1EC4E}"/>
              </a:ext>
            </a:extLst>
          </p:cNvPr>
          <p:cNvSpPr txBox="1">
            <a:spLocks/>
          </p:cNvSpPr>
          <p:nvPr/>
        </p:nvSpPr>
        <p:spPr>
          <a:xfrm>
            <a:off x="659968" y="1"/>
            <a:ext cx="7592405" cy="64107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a:lstStyle>
          <a:p>
            <a:r>
              <a:rPr lang="fr-BE" sz="3300" dirty="0"/>
              <a:t>Agriculture - Alimentaire</a:t>
            </a:r>
            <a:endParaRPr lang="en-US" sz="3300" dirty="0"/>
          </a:p>
        </p:txBody>
      </p:sp>
      <p:pic>
        <p:nvPicPr>
          <p:cNvPr id="6" name="Image 5">
            <a:extLst>
              <a:ext uri="{FF2B5EF4-FFF2-40B4-BE49-F238E27FC236}">
                <a16:creationId xmlns:a16="http://schemas.microsoft.com/office/drawing/2014/main" id="{E8C05E22-9F5C-E303-2772-548C7FA2E2C0}"/>
              </a:ext>
            </a:extLst>
          </p:cNvPr>
          <p:cNvPicPr>
            <a:picLocks noChangeAspect="1"/>
          </p:cNvPicPr>
          <p:nvPr/>
        </p:nvPicPr>
        <p:blipFill>
          <a:blip r:embed="rId2"/>
          <a:stretch>
            <a:fillRect/>
          </a:stretch>
        </p:blipFill>
        <p:spPr>
          <a:xfrm>
            <a:off x="1165086" y="581128"/>
            <a:ext cx="3143615" cy="4562372"/>
          </a:xfrm>
          <a:prstGeom prst="rect">
            <a:avLst/>
          </a:prstGeom>
        </p:spPr>
      </p:pic>
      <p:pic>
        <p:nvPicPr>
          <p:cNvPr id="2" name="Image 1">
            <a:extLst>
              <a:ext uri="{FF2B5EF4-FFF2-40B4-BE49-F238E27FC236}">
                <a16:creationId xmlns:a16="http://schemas.microsoft.com/office/drawing/2014/main" id="{9A431C0D-A3C0-2E9B-DA41-1D211A15EA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90175" y="4065255"/>
            <a:ext cx="838199" cy="920507"/>
          </a:xfrm>
          <a:prstGeom prst="rect">
            <a:avLst/>
          </a:prstGeom>
        </p:spPr>
      </p:pic>
      <p:pic>
        <p:nvPicPr>
          <p:cNvPr id="3" name="Image 2">
            <a:extLst>
              <a:ext uri="{FF2B5EF4-FFF2-40B4-BE49-F238E27FC236}">
                <a16:creationId xmlns:a16="http://schemas.microsoft.com/office/drawing/2014/main" id="{47FCA200-4201-A4FD-43C1-9345E28BFC8C}"/>
              </a:ext>
            </a:extLst>
          </p:cNvPr>
          <p:cNvPicPr>
            <a:picLocks noChangeAspect="1"/>
          </p:cNvPicPr>
          <p:nvPr/>
        </p:nvPicPr>
        <p:blipFill rotWithShape="1">
          <a:blip r:embed="rId4"/>
          <a:srcRect l="48281" t="30673" r="20000" b="12211"/>
          <a:stretch/>
        </p:blipFill>
        <p:spPr>
          <a:xfrm>
            <a:off x="4280122" y="641074"/>
            <a:ext cx="4129086" cy="4027385"/>
          </a:xfrm>
          <a:prstGeom prst="rect">
            <a:avLst/>
          </a:prstGeom>
        </p:spPr>
      </p:pic>
    </p:spTree>
    <p:extLst>
      <p:ext uri="{BB962C8B-B14F-4D97-AF65-F5344CB8AC3E}">
        <p14:creationId xmlns:p14="http://schemas.microsoft.com/office/powerpoint/2010/main" val="20057267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AF9FA55-CB73-CD45-FCDB-24709FE1EC4E}"/>
              </a:ext>
            </a:extLst>
          </p:cNvPr>
          <p:cNvSpPr txBox="1">
            <a:spLocks/>
          </p:cNvSpPr>
          <p:nvPr/>
        </p:nvSpPr>
        <p:spPr>
          <a:xfrm>
            <a:off x="659968" y="1"/>
            <a:ext cx="7592405" cy="64107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a:lstStyle>
          <a:p>
            <a:r>
              <a:rPr lang="fr-BE" sz="3300" dirty="0"/>
              <a:t>Biodiversité</a:t>
            </a:r>
            <a:endParaRPr lang="en-US" sz="3300" dirty="0"/>
          </a:p>
        </p:txBody>
      </p:sp>
      <p:pic>
        <p:nvPicPr>
          <p:cNvPr id="2" name="Image 1">
            <a:extLst>
              <a:ext uri="{FF2B5EF4-FFF2-40B4-BE49-F238E27FC236}">
                <a16:creationId xmlns:a16="http://schemas.microsoft.com/office/drawing/2014/main" id="{4B202358-BA85-354D-2952-1FA943A83A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1665" y="520650"/>
            <a:ext cx="5840844" cy="41295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 2">
            <a:extLst>
              <a:ext uri="{FF2B5EF4-FFF2-40B4-BE49-F238E27FC236}">
                <a16:creationId xmlns:a16="http://schemas.microsoft.com/office/drawing/2014/main" id="{797A150B-BB9D-ECE7-C0C2-566480429C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90175" y="4065255"/>
            <a:ext cx="838199" cy="920507"/>
          </a:xfrm>
          <a:prstGeom prst="rect">
            <a:avLst/>
          </a:prstGeom>
        </p:spPr>
      </p:pic>
    </p:spTree>
    <p:extLst>
      <p:ext uri="{BB962C8B-B14F-4D97-AF65-F5344CB8AC3E}">
        <p14:creationId xmlns:p14="http://schemas.microsoft.com/office/powerpoint/2010/main" val="31926936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AF9FA55-CB73-CD45-FCDB-24709FE1EC4E}"/>
              </a:ext>
            </a:extLst>
          </p:cNvPr>
          <p:cNvSpPr txBox="1">
            <a:spLocks/>
          </p:cNvSpPr>
          <p:nvPr/>
        </p:nvSpPr>
        <p:spPr>
          <a:xfrm>
            <a:off x="659968" y="1"/>
            <a:ext cx="7592405" cy="64107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a:lstStyle>
          <a:p>
            <a:r>
              <a:rPr lang="fr-BE" sz="3300" dirty="0"/>
              <a:t>Biodiversité</a:t>
            </a:r>
            <a:endParaRPr lang="en-US" sz="3300" dirty="0"/>
          </a:p>
        </p:txBody>
      </p:sp>
      <p:pic>
        <p:nvPicPr>
          <p:cNvPr id="9" name="Image 8">
            <a:extLst>
              <a:ext uri="{FF2B5EF4-FFF2-40B4-BE49-F238E27FC236}">
                <a16:creationId xmlns:a16="http://schemas.microsoft.com/office/drawing/2014/main" id="{CF847276-8963-A411-6A0B-374D1CBE891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969" y="641074"/>
            <a:ext cx="7377589" cy="3643313"/>
          </a:xfrm>
          <a:prstGeom prst="rect">
            <a:avLst/>
          </a:prstGeom>
          <a:noFill/>
          <a:ln>
            <a:noFill/>
          </a:ln>
        </p:spPr>
      </p:pic>
      <p:cxnSp>
        <p:nvCxnSpPr>
          <p:cNvPr id="7" name="Connecteur droit 6">
            <a:extLst>
              <a:ext uri="{FF2B5EF4-FFF2-40B4-BE49-F238E27FC236}">
                <a16:creationId xmlns:a16="http://schemas.microsoft.com/office/drawing/2014/main" id="{D484C202-BCF0-EEF3-240E-79C5812A8546}"/>
              </a:ext>
            </a:extLst>
          </p:cNvPr>
          <p:cNvCxnSpPr>
            <a:cxnSpLocks/>
          </p:cNvCxnSpPr>
          <p:nvPr/>
        </p:nvCxnSpPr>
        <p:spPr>
          <a:xfrm>
            <a:off x="3154681" y="2221229"/>
            <a:ext cx="6008300" cy="24435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e 10">
            <a:extLst>
              <a:ext uri="{FF2B5EF4-FFF2-40B4-BE49-F238E27FC236}">
                <a16:creationId xmlns:a16="http://schemas.microsoft.com/office/drawing/2014/main" id="{DD391A94-3C93-10E1-6BA5-9284E1B74CD7}"/>
              </a:ext>
            </a:extLst>
          </p:cNvPr>
          <p:cNvGrpSpPr/>
          <p:nvPr/>
        </p:nvGrpSpPr>
        <p:grpSpPr>
          <a:xfrm>
            <a:off x="3943350" y="1860811"/>
            <a:ext cx="5200650" cy="2839777"/>
            <a:chOff x="6972300" y="3417271"/>
            <a:chExt cx="5219700" cy="2850179"/>
          </a:xfrm>
        </p:grpSpPr>
        <p:sp>
          <p:nvSpPr>
            <p:cNvPr id="10" name="Rectangle 9">
              <a:extLst>
                <a:ext uri="{FF2B5EF4-FFF2-40B4-BE49-F238E27FC236}">
                  <a16:creationId xmlns:a16="http://schemas.microsoft.com/office/drawing/2014/main" id="{F369A621-B849-A8F3-A17F-FC98BE48D419}"/>
                </a:ext>
              </a:extLst>
            </p:cNvPr>
            <p:cNvSpPr/>
            <p:nvPr/>
          </p:nvSpPr>
          <p:spPr>
            <a:xfrm>
              <a:off x="6972300" y="3417271"/>
              <a:ext cx="5219700" cy="285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pic>
          <p:nvPicPr>
            <p:cNvPr id="8" name="Image 7">
              <a:extLst>
                <a:ext uri="{FF2B5EF4-FFF2-40B4-BE49-F238E27FC236}">
                  <a16:creationId xmlns:a16="http://schemas.microsoft.com/office/drawing/2014/main" id="{13B61CE1-22D1-4094-9B45-01272A17E479}"/>
                </a:ext>
              </a:extLst>
            </p:cNvPr>
            <p:cNvPicPr>
              <a:picLocks noChangeAspect="1"/>
            </p:cNvPicPr>
            <p:nvPr/>
          </p:nvPicPr>
          <p:blipFill>
            <a:blip r:embed="rId3"/>
            <a:stretch>
              <a:fillRect/>
            </a:stretch>
          </p:blipFill>
          <p:spPr>
            <a:xfrm>
              <a:off x="6991350" y="3440729"/>
              <a:ext cx="5200650" cy="2790825"/>
            </a:xfrm>
            <a:prstGeom prst="rect">
              <a:avLst/>
            </a:prstGeom>
          </p:spPr>
        </p:pic>
      </p:grpSp>
      <p:sp>
        <p:nvSpPr>
          <p:cNvPr id="2" name="Rectangle 1">
            <a:extLst>
              <a:ext uri="{FF2B5EF4-FFF2-40B4-BE49-F238E27FC236}">
                <a16:creationId xmlns:a16="http://schemas.microsoft.com/office/drawing/2014/main" id="{B5FE3030-54BB-4093-BC98-00977BFB2BC6}"/>
              </a:ext>
            </a:extLst>
          </p:cNvPr>
          <p:cNvSpPr/>
          <p:nvPr/>
        </p:nvSpPr>
        <p:spPr>
          <a:xfrm>
            <a:off x="659968" y="859114"/>
            <a:ext cx="2494712" cy="13515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cxnSp>
        <p:nvCxnSpPr>
          <p:cNvPr id="3" name="Connecteur droit 2">
            <a:extLst>
              <a:ext uri="{FF2B5EF4-FFF2-40B4-BE49-F238E27FC236}">
                <a16:creationId xmlns:a16="http://schemas.microsoft.com/office/drawing/2014/main" id="{76812CE1-D15D-AE1F-26D1-AC9308145C44}"/>
              </a:ext>
            </a:extLst>
          </p:cNvPr>
          <p:cNvCxnSpPr>
            <a:cxnSpLocks/>
          </p:cNvCxnSpPr>
          <p:nvPr/>
        </p:nvCxnSpPr>
        <p:spPr>
          <a:xfrm>
            <a:off x="3167050" y="857531"/>
            <a:ext cx="5976950" cy="10032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4649AE5-7E8E-0FE0-F6EC-BBF781D93D4A}"/>
              </a:ext>
            </a:extLst>
          </p:cNvPr>
          <p:cNvSpPr/>
          <p:nvPr/>
        </p:nvSpPr>
        <p:spPr>
          <a:xfrm>
            <a:off x="3930979" y="1860811"/>
            <a:ext cx="5213021" cy="28040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spTree>
    <p:extLst>
      <p:ext uri="{BB962C8B-B14F-4D97-AF65-F5344CB8AC3E}">
        <p14:creationId xmlns:p14="http://schemas.microsoft.com/office/powerpoint/2010/main" val="28417730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43F60554-FBB9-468B-A552-6860B4585CD9}"/>
              </a:ext>
            </a:extLst>
          </p:cNvPr>
          <p:cNvSpPr>
            <a:spLocks noGrp="1"/>
          </p:cNvSpPr>
          <p:nvPr>
            <p:ph type="sldNum" sz="quarter" idx="4"/>
          </p:nvPr>
        </p:nvSpPr>
        <p:spPr>
          <a:xfrm>
            <a:off x="11704890" y="233762"/>
            <a:ext cx="487110" cy="262725"/>
          </a:xfrm>
          <a:prstGeom prst="rect">
            <a:avLst/>
          </a:prstGeom>
          <a:solidFill>
            <a:srgbClr val="A10E2F"/>
          </a:solidFill>
        </p:spPr>
        <p:txBody>
          <a:bodyPr/>
          <a:lstStyle>
            <a:defPPr>
              <a:defRPr lang="fr-FR"/>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DB4B1D-2900-4030-8D00-D12F52ACDE52}" type="slidenum">
              <a:rPr lang="fr-BE" smtClean="0"/>
              <a:pPr/>
              <a:t>79</a:t>
            </a:fld>
            <a:endParaRPr lang="fr-BE" dirty="0"/>
          </a:p>
        </p:txBody>
      </p:sp>
      <p:pic>
        <p:nvPicPr>
          <p:cNvPr id="8" name="Picture 2" descr="Résultat de recherche d'images pour &quot;logo linkedin&quot;">
            <a:hlinkClick r:id="rId2"/>
            <a:extLst>
              <a:ext uri="{FF2B5EF4-FFF2-40B4-BE49-F238E27FC236}">
                <a16:creationId xmlns:a16="http://schemas.microsoft.com/office/drawing/2014/main" id="{5FD2D20A-EC90-4866-A55A-8353B7A88C25}"/>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82535" y="3717685"/>
            <a:ext cx="486657" cy="376952"/>
          </a:xfrm>
          <a:prstGeom prst="rect">
            <a:avLst/>
          </a:prstGeom>
          <a:noFill/>
        </p:spPr>
      </p:pic>
      <p:sp>
        <p:nvSpPr>
          <p:cNvPr id="10" name="Rectangle 9">
            <a:extLst>
              <a:ext uri="{FF2B5EF4-FFF2-40B4-BE49-F238E27FC236}">
                <a16:creationId xmlns:a16="http://schemas.microsoft.com/office/drawing/2014/main" id="{5B1B34D2-C408-40E3-A5DC-9F39539F15D8}"/>
              </a:ext>
            </a:extLst>
          </p:cNvPr>
          <p:cNvSpPr/>
          <p:nvPr/>
        </p:nvSpPr>
        <p:spPr>
          <a:xfrm>
            <a:off x="6499098" y="2088180"/>
            <a:ext cx="1612942" cy="369332"/>
          </a:xfrm>
          <a:prstGeom prst="rect">
            <a:avLst/>
          </a:prstGeom>
        </p:spPr>
        <p:txBody>
          <a:bodyPr wrap="none">
            <a:spAutoFit/>
          </a:bodyPr>
          <a:lstStyle/>
          <a:p>
            <a:r>
              <a:rPr lang="fr-FR" kern="0" dirty="0">
                <a:solidFill>
                  <a:schemeClr val="bg1">
                    <a:lumMod val="50000"/>
                  </a:schemeClr>
                </a:solidFill>
                <a:latin typeface="+mj-lt"/>
                <a:ea typeface="Geneva" pitchFamily="-1" charset="-128"/>
              </a:rPr>
              <a:t>mha@icedd.be</a:t>
            </a:r>
            <a:endParaRPr lang="fr-BE" kern="0" dirty="0">
              <a:solidFill>
                <a:schemeClr val="bg1">
                  <a:lumMod val="50000"/>
                </a:schemeClr>
              </a:solidFill>
              <a:latin typeface="+mj-lt"/>
              <a:ea typeface="Geneva" pitchFamily="-1" charset="-128"/>
            </a:endParaRPr>
          </a:p>
        </p:txBody>
      </p:sp>
      <p:sp>
        <p:nvSpPr>
          <p:cNvPr id="16" name="Rectangle 15">
            <a:extLst>
              <a:ext uri="{FF2B5EF4-FFF2-40B4-BE49-F238E27FC236}">
                <a16:creationId xmlns:a16="http://schemas.microsoft.com/office/drawing/2014/main" id="{0333A092-4B82-4F8B-82AA-557FF3F12EB5}"/>
              </a:ext>
            </a:extLst>
          </p:cNvPr>
          <p:cNvSpPr/>
          <p:nvPr/>
        </p:nvSpPr>
        <p:spPr>
          <a:xfrm>
            <a:off x="6499097" y="1445267"/>
            <a:ext cx="2271776" cy="369332"/>
          </a:xfrm>
          <a:prstGeom prst="rect">
            <a:avLst/>
          </a:prstGeom>
        </p:spPr>
        <p:txBody>
          <a:bodyPr wrap="none">
            <a:spAutoFit/>
          </a:bodyPr>
          <a:lstStyle/>
          <a:p>
            <a:r>
              <a:rPr lang="fr-BE" kern="0" dirty="0">
                <a:solidFill>
                  <a:schemeClr val="bg1">
                    <a:lumMod val="50000"/>
                  </a:schemeClr>
                </a:solidFill>
                <a:latin typeface="+mj-lt"/>
                <a:ea typeface="Geneva" pitchFamily="-1" charset="-128"/>
              </a:rPr>
              <a:t>https://www.icedd.be</a:t>
            </a:r>
            <a:endParaRPr lang="fr-BE" dirty="0">
              <a:solidFill>
                <a:schemeClr val="bg1">
                  <a:lumMod val="50000"/>
                </a:schemeClr>
              </a:solidFill>
              <a:latin typeface="+mj-lt"/>
            </a:endParaRPr>
          </a:p>
        </p:txBody>
      </p:sp>
      <p:pic>
        <p:nvPicPr>
          <p:cNvPr id="1026" name="Picture 2" descr="Afficher l’image source">
            <a:extLst>
              <a:ext uri="{FF2B5EF4-FFF2-40B4-BE49-F238E27FC236}">
                <a16:creationId xmlns:a16="http://schemas.microsoft.com/office/drawing/2014/main" id="{86171802-C90D-464C-81EB-CAE96D3F0052}"/>
              </a:ext>
            </a:extLst>
          </p:cNvPr>
          <p:cNvPicPr>
            <a:picLocks noChangeAspect="1" noChangeArrowheads="1"/>
          </p:cNvPicPr>
          <p:nvPr/>
        </p:nvPicPr>
        <p:blipFill>
          <a:blip r:embed="rId4"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807344" y="1453087"/>
            <a:ext cx="463154" cy="3799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ficher l’image source">
            <a:extLst>
              <a:ext uri="{FF2B5EF4-FFF2-40B4-BE49-F238E27FC236}">
                <a16:creationId xmlns:a16="http://schemas.microsoft.com/office/drawing/2014/main" id="{F62D0C22-D352-4150-A515-484E148FE784}"/>
              </a:ext>
            </a:extLst>
          </p:cNvPr>
          <p:cNvPicPr>
            <a:picLocks noChangeAspect="1" noChangeArrowheads="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807344" y="2029727"/>
            <a:ext cx="463154" cy="46315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17A228F9-D598-446A-AEF5-D3CF6D8B400B}"/>
              </a:ext>
            </a:extLst>
          </p:cNvPr>
          <p:cNvSpPr txBox="1"/>
          <p:nvPr/>
        </p:nvSpPr>
        <p:spPr>
          <a:xfrm>
            <a:off x="1116000" y="7143750"/>
            <a:ext cx="6858000" cy="196208"/>
          </a:xfrm>
          <a:prstGeom prst="rect">
            <a:avLst/>
          </a:prstGeom>
          <a:noFill/>
        </p:spPr>
        <p:txBody>
          <a:bodyPr wrap="square" rtlCol="0">
            <a:spAutoFit/>
          </a:bodyPr>
          <a:lstStyle/>
          <a:p>
            <a:r>
              <a:rPr lang="fr-BE" sz="675">
                <a:hlinkClick r:id="rId6" tooltip="https://fr.wikipedia.org/wiki/Fichier:Micro_Shure_SM58.jpg"/>
              </a:rPr>
              <a:t>Cette photo</a:t>
            </a:r>
            <a:r>
              <a:rPr lang="fr-BE" sz="675"/>
              <a:t> par Auteur inconnu est soumis à la licence </a:t>
            </a:r>
            <a:r>
              <a:rPr lang="fr-BE" sz="675">
                <a:hlinkClick r:id="rId7" tooltip="https://creativecommons.org/licenses/by-sa/3.0/"/>
              </a:rPr>
              <a:t>CC BY-SA</a:t>
            </a:r>
            <a:endParaRPr lang="fr-BE" sz="675"/>
          </a:p>
        </p:txBody>
      </p:sp>
      <p:pic>
        <p:nvPicPr>
          <p:cNvPr id="11" name="Image 10">
            <a:extLst>
              <a:ext uri="{FF2B5EF4-FFF2-40B4-BE49-F238E27FC236}">
                <a16:creationId xmlns:a16="http://schemas.microsoft.com/office/drawing/2014/main" id="{F817F681-9AA3-4AA1-B619-22D6CD0708E3}"/>
              </a:ext>
            </a:extLst>
          </p:cNvPr>
          <p:cNvPicPr>
            <a:picLocks noChangeAspect="1"/>
          </p:cNvPicPr>
          <p:nvPr/>
        </p:nvPicPr>
        <p:blipFill>
          <a:blip r:embed="rId8"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807344" y="2869546"/>
            <a:ext cx="463154" cy="463154"/>
          </a:xfrm>
          <a:prstGeom prst="rect">
            <a:avLst/>
          </a:prstGeom>
        </p:spPr>
      </p:pic>
      <p:sp>
        <p:nvSpPr>
          <p:cNvPr id="15" name="Rectangle 14">
            <a:extLst>
              <a:ext uri="{FF2B5EF4-FFF2-40B4-BE49-F238E27FC236}">
                <a16:creationId xmlns:a16="http://schemas.microsoft.com/office/drawing/2014/main" id="{AED03E23-4DE1-4A66-B197-3C2B7DFE3AA0}"/>
              </a:ext>
            </a:extLst>
          </p:cNvPr>
          <p:cNvSpPr/>
          <p:nvPr/>
        </p:nvSpPr>
        <p:spPr>
          <a:xfrm>
            <a:off x="6499097" y="2861884"/>
            <a:ext cx="1539204" cy="369332"/>
          </a:xfrm>
          <a:prstGeom prst="rect">
            <a:avLst/>
          </a:prstGeom>
        </p:spPr>
        <p:txBody>
          <a:bodyPr wrap="none">
            <a:spAutoFit/>
          </a:bodyPr>
          <a:lstStyle/>
          <a:p>
            <a:r>
              <a:rPr lang="fr-FR" kern="0" dirty="0">
                <a:solidFill>
                  <a:schemeClr val="bg1">
                    <a:lumMod val="50000"/>
                  </a:schemeClr>
                </a:solidFill>
                <a:latin typeface="+mj-lt"/>
                <a:ea typeface="Geneva" pitchFamily="-1" charset="-128"/>
              </a:rPr>
              <a:t>081 / 25 04 80</a:t>
            </a:r>
            <a:endParaRPr lang="fr-BE" kern="0" dirty="0">
              <a:solidFill>
                <a:schemeClr val="bg1">
                  <a:lumMod val="50000"/>
                </a:schemeClr>
              </a:solidFill>
              <a:latin typeface="+mj-lt"/>
              <a:ea typeface="Geneva" pitchFamily="-1" charset="-128"/>
            </a:endParaRPr>
          </a:p>
        </p:txBody>
      </p:sp>
      <p:pic>
        <p:nvPicPr>
          <p:cNvPr id="2" name="Image 1">
            <a:extLst>
              <a:ext uri="{FF2B5EF4-FFF2-40B4-BE49-F238E27FC236}">
                <a16:creationId xmlns:a16="http://schemas.microsoft.com/office/drawing/2014/main" id="{1EC62A12-AEA8-D4D0-4781-4EB10FBD9C6C}"/>
              </a:ext>
            </a:extLst>
          </p:cNvPr>
          <p:cNvPicPr>
            <a:picLocks noChangeAspect="1"/>
          </p:cNvPicPr>
          <p:nvPr/>
        </p:nvPicPr>
        <p:blipFill rotWithShape="1">
          <a:blip r:embed="rId9"/>
          <a:srcRect r="86181" b="14712"/>
          <a:stretch/>
        </p:blipFill>
        <p:spPr>
          <a:xfrm>
            <a:off x="949536" y="372365"/>
            <a:ext cx="683329" cy="675000"/>
          </a:xfrm>
          <a:prstGeom prst="rect">
            <a:avLst/>
          </a:prstGeom>
        </p:spPr>
      </p:pic>
      <p:pic>
        <p:nvPicPr>
          <p:cNvPr id="3" name="Image 2">
            <a:extLst>
              <a:ext uri="{FF2B5EF4-FFF2-40B4-BE49-F238E27FC236}">
                <a16:creationId xmlns:a16="http://schemas.microsoft.com/office/drawing/2014/main" id="{2006DDAC-8676-D551-1670-DBA960296EB4}"/>
              </a:ext>
            </a:extLst>
          </p:cNvPr>
          <p:cNvPicPr>
            <a:picLocks noChangeAspect="1"/>
          </p:cNvPicPr>
          <p:nvPr/>
        </p:nvPicPr>
        <p:blipFill rotWithShape="1">
          <a:blip r:embed="rId9"/>
          <a:srcRect l="84710" b="14712"/>
          <a:stretch/>
        </p:blipFill>
        <p:spPr>
          <a:xfrm>
            <a:off x="949536" y="3906161"/>
            <a:ext cx="756075" cy="675000"/>
          </a:xfrm>
          <a:prstGeom prst="rect">
            <a:avLst/>
          </a:prstGeom>
        </p:spPr>
      </p:pic>
      <p:pic>
        <p:nvPicPr>
          <p:cNvPr id="6" name="Image 5">
            <a:extLst>
              <a:ext uri="{FF2B5EF4-FFF2-40B4-BE49-F238E27FC236}">
                <a16:creationId xmlns:a16="http://schemas.microsoft.com/office/drawing/2014/main" id="{1CA9DEED-6905-EBFA-1EF8-E6A617D79C1E}"/>
              </a:ext>
            </a:extLst>
          </p:cNvPr>
          <p:cNvPicPr>
            <a:picLocks noChangeAspect="1"/>
          </p:cNvPicPr>
          <p:nvPr/>
        </p:nvPicPr>
        <p:blipFill>
          <a:blip r:embed="rId10"/>
          <a:stretch>
            <a:fillRect/>
          </a:stretch>
        </p:blipFill>
        <p:spPr>
          <a:xfrm>
            <a:off x="1861465" y="595881"/>
            <a:ext cx="2894637" cy="257448"/>
          </a:xfrm>
          <a:prstGeom prst="rect">
            <a:avLst/>
          </a:prstGeom>
        </p:spPr>
      </p:pic>
      <p:pic>
        <p:nvPicPr>
          <p:cNvPr id="7" name="Image 6">
            <a:extLst>
              <a:ext uri="{FF2B5EF4-FFF2-40B4-BE49-F238E27FC236}">
                <a16:creationId xmlns:a16="http://schemas.microsoft.com/office/drawing/2014/main" id="{44A69BFA-4299-5224-2366-E3B04FBB843B}"/>
              </a:ext>
            </a:extLst>
          </p:cNvPr>
          <p:cNvPicPr>
            <a:picLocks noChangeAspect="1"/>
          </p:cNvPicPr>
          <p:nvPr/>
        </p:nvPicPr>
        <p:blipFill>
          <a:blip r:embed="rId11"/>
          <a:stretch>
            <a:fillRect/>
          </a:stretch>
        </p:blipFill>
        <p:spPr>
          <a:xfrm>
            <a:off x="1861465" y="4124827"/>
            <a:ext cx="2709803" cy="250847"/>
          </a:xfrm>
          <a:prstGeom prst="rect">
            <a:avLst/>
          </a:prstGeom>
        </p:spPr>
      </p:pic>
      <p:pic>
        <p:nvPicPr>
          <p:cNvPr id="9" name="Image 8">
            <a:extLst>
              <a:ext uri="{FF2B5EF4-FFF2-40B4-BE49-F238E27FC236}">
                <a16:creationId xmlns:a16="http://schemas.microsoft.com/office/drawing/2014/main" id="{DECC95AD-6F12-9B22-3CF1-718B2541655E}"/>
              </a:ext>
            </a:extLst>
          </p:cNvPr>
          <p:cNvPicPr>
            <a:picLocks noChangeAspect="1"/>
          </p:cNvPicPr>
          <p:nvPr/>
        </p:nvPicPr>
        <p:blipFill rotWithShape="1">
          <a:blip r:embed="rId9"/>
          <a:srcRect l="56674" r="27555" b="14712"/>
          <a:stretch/>
        </p:blipFill>
        <p:spPr>
          <a:xfrm>
            <a:off x="949536" y="1563185"/>
            <a:ext cx="779899" cy="675000"/>
          </a:xfrm>
          <a:prstGeom prst="rect">
            <a:avLst/>
          </a:prstGeom>
        </p:spPr>
      </p:pic>
      <p:pic>
        <p:nvPicPr>
          <p:cNvPr id="12" name="Image 11">
            <a:extLst>
              <a:ext uri="{FF2B5EF4-FFF2-40B4-BE49-F238E27FC236}">
                <a16:creationId xmlns:a16="http://schemas.microsoft.com/office/drawing/2014/main" id="{78C51AB9-9151-B176-6E3D-8DBE33D1A988}"/>
              </a:ext>
            </a:extLst>
          </p:cNvPr>
          <p:cNvPicPr>
            <a:picLocks noChangeAspect="1"/>
          </p:cNvPicPr>
          <p:nvPr/>
        </p:nvPicPr>
        <p:blipFill>
          <a:blip r:embed="rId12"/>
          <a:stretch>
            <a:fillRect/>
          </a:stretch>
        </p:blipFill>
        <p:spPr>
          <a:xfrm>
            <a:off x="1861465" y="1773395"/>
            <a:ext cx="2861631" cy="267350"/>
          </a:xfrm>
          <a:prstGeom prst="rect">
            <a:avLst/>
          </a:prstGeom>
        </p:spPr>
      </p:pic>
      <p:pic>
        <p:nvPicPr>
          <p:cNvPr id="13" name="Image 12">
            <a:extLst>
              <a:ext uri="{FF2B5EF4-FFF2-40B4-BE49-F238E27FC236}">
                <a16:creationId xmlns:a16="http://schemas.microsoft.com/office/drawing/2014/main" id="{34B10D27-9CC1-71C9-AE12-FA7038B99DD7}"/>
              </a:ext>
            </a:extLst>
          </p:cNvPr>
          <p:cNvPicPr>
            <a:picLocks noChangeAspect="1"/>
          </p:cNvPicPr>
          <p:nvPr/>
        </p:nvPicPr>
        <p:blipFill rotWithShape="1">
          <a:blip r:embed="rId9"/>
          <a:srcRect l="28493" r="57015" b="14712"/>
          <a:stretch/>
        </p:blipFill>
        <p:spPr>
          <a:xfrm>
            <a:off x="949536" y="2697311"/>
            <a:ext cx="716648" cy="675000"/>
          </a:xfrm>
          <a:prstGeom prst="rect">
            <a:avLst/>
          </a:prstGeom>
        </p:spPr>
      </p:pic>
      <p:pic>
        <p:nvPicPr>
          <p:cNvPr id="14" name="Image 13">
            <a:extLst>
              <a:ext uri="{FF2B5EF4-FFF2-40B4-BE49-F238E27FC236}">
                <a16:creationId xmlns:a16="http://schemas.microsoft.com/office/drawing/2014/main" id="{540B7E92-5AB6-6720-6502-D8A455BA0AF6}"/>
              </a:ext>
            </a:extLst>
          </p:cNvPr>
          <p:cNvPicPr>
            <a:picLocks noChangeAspect="1"/>
          </p:cNvPicPr>
          <p:nvPr/>
        </p:nvPicPr>
        <p:blipFill>
          <a:blip r:embed="rId13"/>
          <a:stretch>
            <a:fillRect/>
          </a:stretch>
        </p:blipFill>
        <p:spPr>
          <a:xfrm>
            <a:off x="1861465" y="2905667"/>
            <a:ext cx="1887950" cy="260748"/>
          </a:xfrm>
          <a:prstGeom prst="rect">
            <a:avLst/>
          </a:prstGeom>
        </p:spPr>
      </p:pic>
      <p:pic>
        <p:nvPicPr>
          <p:cNvPr id="17" name="Image 16">
            <a:extLst>
              <a:ext uri="{FF2B5EF4-FFF2-40B4-BE49-F238E27FC236}">
                <a16:creationId xmlns:a16="http://schemas.microsoft.com/office/drawing/2014/main" id="{1B73DE83-21DC-A5F6-842C-1ECFFACA4779}"/>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8290175" y="4065255"/>
            <a:ext cx="838199" cy="920507"/>
          </a:xfrm>
          <a:prstGeom prst="rect">
            <a:avLst/>
          </a:prstGeom>
        </p:spPr>
      </p:pic>
      <p:sp>
        <p:nvSpPr>
          <p:cNvPr id="18" name="ZoneTexte 12">
            <a:extLst>
              <a:ext uri="{FF2B5EF4-FFF2-40B4-BE49-F238E27FC236}">
                <a16:creationId xmlns:a16="http://schemas.microsoft.com/office/drawing/2014/main" id="{0C9D2D9D-C210-9919-EDC8-6844F879E8C8}"/>
              </a:ext>
            </a:extLst>
          </p:cNvPr>
          <p:cNvSpPr txBox="1">
            <a:spLocks noChangeArrowheads="1"/>
          </p:cNvSpPr>
          <p:nvPr/>
        </p:nvSpPr>
        <p:spPr bwMode="auto">
          <a:xfrm>
            <a:off x="2073728" y="4634658"/>
            <a:ext cx="5990271" cy="276999"/>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457200" eaLnBrk="1" hangingPunct="1"/>
            <a:r>
              <a:rPr lang="fr-FR" sz="1200" b="1" dirty="0">
                <a:solidFill>
                  <a:schemeClr val="tx2">
                    <a:lumMod val="75000"/>
                  </a:schemeClr>
                </a:solidFill>
                <a:latin typeface="Arial" charset="0"/>
                <a:cs typeface="Arial" charset="0"/>
              </a:rPr>
              <a:t>Institut de Conseil et d’Etudes en Développement Durable (ICEDD asbl)</a:t>
            </a:r>
            <a:endParaRPr lang="fr-FR" sz="1200" b="0" dirty="0">
              <a:solidFill>
                <a:schemeClr val="tx2">
                  <a:lumMod val="50000"/>
                </a:schemeClr>
              </a:solidFill>
              <a:latin typeface="Arial" charset="0"/>
              <a:cs typeface="Arial" charset="0"/>
            </a:endParaRPr>
          </a:p>
        </p:txBody>
      </p:sp>
    </p:spTree>
    <p:extLst>
      <p:ext uri="{BB962C8B-B14F-4D97-AF65-F5344CB8AC3E}">
        <p14:creationId xmlns:p14="http://schemas.microsoft.com/office/powerpoint/2010/main" val="1324002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596182-28FE-4A98-A0BC-94BA63CD2958}"/>
              </a:ext>
            </a:extLst>
          </p:cNvPr>
          <p:cNvSpPr>
            <a:spLocks noGrp="1"/>
          </p:cNvSpPr>
          <p:nvPr>
            <p:ph type="title"/>
          </p:nvPr>
        </p:nvSpPr>
        <p:spPr/>
        <p:txBody>
          <a:bodyPr>
            <a:normAutofit fontScale="90000"/>
          </a:bodyPr>
          <a:lstStyle/>
          <a:p>
            <a:r>
              <a:rPr lang="fr-BE" dirty="0"/>
              <a:t>Plan Stratégique </a:t>
            </a:r>
            <a:br>
              <a:rPr lang="fr-BE" dirty="0"/>
            </a:br>
            <a:r>
              <a:rPr lang="fr-BE" dirty="0"/>
              <a:t>Géomatique</a:t>
            </a:r>
            <a:endParaRPr lang="fr-FR" dirty="0"/>
          </a:p>
        </p:txBody>
      </p:sp>
      <p:sp>
        <p:nvSpPr>
          <p:cNvPr id="3" name="Espace réservé du contenu 2">
            <a:extLst>
              <a:ext uri="{FF2B5EF4-FFF2-40B4-BE49-F238E27FC236}">
                <a16:creationId xmlns:a16="http://schemas.microsoft.com/office/drawing/2014/main" id="{97456473-CB63-41C1-A241-9E078F2A03C1}"/>
              </a:ext>
            </a:extLst>
          </p:cNvPr>
          <p:cNvSpPr>
            <a:spLocks noGrp="1"/>
          </p:cNvSpPr>
          <p:nvPr>
            <p:ph idx="1"/>
          </p:nvPr>
        </p:nvSpPr>
        <p:spPr>
          <a:xfrm>
            <a:off x="668482" y="1200150"/>
            <a:ext cx="4619135" cy="3227849"/>
          </a:xfrm>
        </p:spPr>
        <p:txBody>
          <a:bodyPr>
            <a:normAutofit fontScale="85000" lnSpcReduction="20000"/>
          </a:bodyPr>
          <a:lstStyle/>
          <a:p>
            <a:r>
              <a:rPr lang="fr-BE" dirty="0"/>
              <a:t>Comité stratégique de la géomatique (décret – participants géomatique) </a:t>
            </a:r>
          </a:p>
          <a:p>
            <a:r>
              <a:rPr lang="fr-BE" dirty="0"/>
              <a:t>Plan stratégique = Document validé par le CSG et adopté par le GW</a:t>
            </a:r>
          </a:p>
          <a:p>
            <a:r>
              <a:rPr lang="fr-BE" dirty="0"/>
              <a:t>C’est la vision triennale du GW pour </a:t>
            </a:r>
            <a:br>
              <a:rPr lang="fr-BE" dirty="0"/>
            </a:br>
            <a:r>
              <a:rPr lang="fr-BE" dirty="0"/>
              <a:t>la gestion de l'information </a:t>
            </a:r>
            <a:br>
              <a:rPr lang="fr-BE" dirty="0"/>
            </a:br>
            <a:r>
              <a:rPr lang="fr-BE" dirty="0"/>
              <a:t>géographique en Wallonie</a:t>
            </a:r>
          </a:p>
          <a:p>
            <a:r>
              <a:rPr lang="fr-BE" dirty="0"/>
              <a:t>1</a:t>
            </a:r>
            <a:r>
              <a:rPr lang="fr-BE" baseline="30000" dirty="0"/>
              <a:t>er</a:t>
            </a:r>
            <a:r>
              <a:rPr lang="fr-BE" dirty="0"/>
              <a:t> : 2014-2016</a:t>
            </a:r>
          </a:p>
          <a:p>
            <a:r>
              <a:rPr lang="fr-BE" dirty="0"/>
              <a:t>2</a:t>
            </a:r>
            <a:r>
              <a:rPr lang="fr-BE" baseline="30000" dirty="0"/>
              <a:t>ème</a:t>
            </a:r>
            <a:r>
              <a:rPr lang="fr-BE" dirty="0"/>
              <a:t>  2017-2019</a:t>
            </a:r>
            <a:endParaRPr lang="fr-BE" b="1" dirty="0"/>
          </a:p>
          <a:p>
            <a:r>
              <a:rPr lang="fr-BE" dirty="0"/>
              <a:t>3</a:t>
            </a:r>
            <a:r>
              <a:rPr lang="fr-BE" baseline="30000" dirty="0"/>
              <a:t>ème</a:t>
            </a:r>
            <a:r>
              <a:rPr lang="fr-BE" dirty="0"/>
              <a:t> : 2020-2024</a:t>
            </a:r>
            <a:endParaRPr lang="fr-FR" dirty="0"/>
          </a:p>
        </p:txBody>
      </p:sp>
      <p:grpSp>
        <p:nvGrpSpPr>
          <p:cNvPr id="4" name="Groupe 3">
            <a:extLst>
              <a:ext uri="{FF2B5EF4-FFF2-40B4-BE49-F238E27FC236}">
                <a16:creationId xmlns:a16="http://schemas.microsoft.com/office/drawing/2014/main" id="{BECE25FC-0742-484D-A205-2DBF87A2489E}"/>
              </a:ext>
            </a:extLst>
          </p:cNvPr>
          <p:cNvGrpSpPr/>
          <p:nvPr/>
        </p:nvGrpSpPr>
        <p:grpSpPr>
          <a:xfrm>
            <a:off x="9331" y="846659"/>
            <a:ext cx="621070" cy="1180817"/>
            <a:chOff x="284843" y="3101"/>
            <a:chExt cx="621070" cy="1180817"/>
          </a:xfrm>
        </p:grpSpPr>
        <p:sp>
          <p:nvSpPr>
            <p:cNvPr id="14" name="Flèche : chevron 13">
              <a:extLst>
                <a:ext uri="{FF2B5EF4-FFF2-40B4-BE49-F238E27FC236}">
                  <a16:creationId xmlns:a16="http://schemas.microsoft.com/office/drawing/2014/main" id="{DC13661A-0394-44A0-B42E-13C77B285B39}"/>
                </a:ext>
              </a:extLst>
            </p:cNvPr>
            <p:cNvSpPr/>
            <p:nvPr/>
          </p:nvSpPr>
          <p:spPr>
            <a:xfrm rot="5400000">
              <a:off x="4969" y="282975"/>
              <a:ext cx="1180817" cy="621069"/>
            </a:xfrm>
            <a:prstGeom prst="chevron">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5" name="Flèche : chevron 4">
              <a:extLst>
                <a:ext uri="{FF2B5EF4-FFF2-40B4-BE49-F238E27FC236}">
                  <a16:creationId xmlns:a16="http://schemas.microsoft.com/office/drawing/2014/main" id="{2349063D-C306-43B3-9AF9-36882C9059C7}"/>
                </a:ext>
              </a:extLst>
            </p:cNvPr>
            <p:cNvSpPr txBox="1"/>
            <p:nvPr/>
          </p:nvSpPr>
          <p:spPr>
            <a:xfrm>
              <a:off x="284844" y="313636"/>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endParaRPr lang="fr-BE" sz="700" kern="1200" dirty="0">
                <a:solidFill>
                  <a:srgbClr val="FFFFFF"/>
                </a:solidFill>
                <a:latin typeface="Verdana"/>
                <a:ea typeface="+mn-ea"/>
                <a:cs typeface="+mn-cs"/>
              </a:endParaRPr>
            </a:p>
          </p:txBody>
        </p:sp>
      </p:grpSp>
      <p:grpSp>
        <p:nvGrpSpPr>
          <p:cNvPr id="5" name="Groupe 4">
            <a:extLst>
              <a:ext uri="{FF2B5EF4-FFF2-40B4-BE49-F238E27FC236}">
                <a16:creationId xmlns:a16="http://schemas.microsoft.com/office/drawing/2014/main" id="{89CD80F9-4A98-4AFB-9B17-FC521B12EE01}"/>
              </a:ext>
            </a:extLst>
          </p:cNvPr>
          <p:cNvGrpSpPr/>
          <p:nvPr/>
        </p:nvGrpSpPr>
        <p:grpSpPr>
          <a:xfrm>
            <a:off x="9331" y="1603114"/>
            <a:ext cx="621070" cy="1180817"/>
            <a:chOff x="284843" y="759556"/>
            <a:chExt cx="621070" cy="1180817"/>
          </a:xfrm>
        </p:grpSpPr>
        <p:sp>
          <p:nvSpPr>
            <p:cNvPr id="12" name="Flèche : chevron 11">
              <a:extLst>
                <a:ext uri="{FF2B5EF4-FFF2-40B4-BE49-F238E27FC236}">
                  <a16:creationId xmlns:a16="http://schemas.microsoft.com/office/drawing/2014/main" id="{8962FE31-C4FD-4F9C-99E0-B4F4BF0E2BF3}"/>
                </a:ext>
              </a:extLst>
            </p:cNvPr>
            <p:cNvSpPr/>
            <p:nvPr/>
          </p:nvSpPr>
          <p:spPr>
            <a:xfrm rot="5400000">
              <a:off x="4969" y="1039430"/>
              <a:ext cx="1180817" cy="621069"/>
            </a:xfrm>
            <a:prstGeom prst="chevron">
              <a:avLst/>
            </a:prstGeom>
          </p:spPr>
          <p:style>
            <a:lnRef idx="2">
              <a:schemeClr val="accent4">
                <a:hueOff val="-1488257"/>
                <a:satOff val="8966"/>
                <a:lumOff val="719"/>
                <a:alphaOff val="0"/>
              </a:schemeClr>
            </a:lnRef>
            <a:fillRef idx="1">
              <a:schemeClr val="accent4">
                <a:hueOff val="-1488257"/>
                <a:satOff val="8966"/>
                <a:lumOff val="719"/>
                <a:alphaOff val="0"/>
              </a:schemeClr>
            </a:fillRef>
            <a:effectRef idx="0">
              <a:schemeClr val="accent4">
                <a:hueOff val="-1488257"/>
                <a:satOff val="8966"/>
                <a:lumOff val="719"/>
                <a:alphaOff val="0"/>
              </a:schemeClr>
            </a:effectRef>
            <a:fontRef idx="minor">
              <a:schemeClr val="lt1"/>
            </a:fontRef>
          </p:style>
        </p:sp>
        <p:sp>
          <p:nvSpPr>
            <p:cNvPr id="13" name="Flèche : chevron 6">
              <a:extLst>
                <a:ext uri="{FF2B5EF4-FFF2-40B4-BE49-F238E27FC236}">
                  <a16:creationId xmlns:a16="http://schemas.microsoft.com/office/drawing/2014/main" id="{6842B344-36C7-4FBE-B161-EF57A806BE7D}"/>
                </a:ext>
              </a:extLst>
            </p:cNvPr>
            <p:cNvSpPr txBox="1"/>
            <p:nvPr/>
          </p:nvSpPr>
          <p:spPr>
            <a:xfrm>
              <a:off x="284844" y="1070091"/>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dirty="0">
                  <a:solidFill>
                    <a:schemeClr val="bg1"/>
                  </a:solidFill>
                  <a:latin typeface="Verdana"/>
                </a:rPr>
                <a:t>C</a:t>
              </a:r>
              <a:r>
                <a:rPr lang="fr-BE" sz="700" kern="1200" dirty="0">
                  <a:solidFill>
                    <a:schemeClr val="bg1"/>
                  </a:solidFill>
                  <a:latin typeface="Verdana"/>
                  <a:ea typeface="+mn-ea"/>
                  <a:cs typeface="+mn-cs"/>
                </a:rPr>
                <a:t>ontexte</a:t>
              </a:r>
              <a:r>
                <a:rPr lang="fr-BE" sz="700" kern="1200" dirty="0">
                  <a:solidFill>
                    <a:schemeClr val="accent4"/>
                  </a:solidFill>
                  <a:latin typeface="Verdana"/>
                  <a:ea typeface="+mn-ea"/>
                  <a:cs typeface="+mn-cs"/>
                </a:rPr>
                <a:t> propositions</a:t>
              </a:r>
            </a:p>
          </p:txBody>
        </p:sp>
      </p:grpSp>
      <p:grpSp>
        <p:nvGrpSpPr>
          <p:cNvPr id="6" name="Groupe 5">
            <a:extLst>
              <a:ext uri="{FF2B5EF4-FFF2-40B4-BE49-F238E27FC236}">
                <a16:creationId xmlns:a16="http://schemas.microsoft.com/office/drawing/2014/main" id="{FA0A55E1-AD24-4279-B9BA-059689FFF477}"/>
              </a:ext>
            </a:extLst>
          </p:cNvPr>
          <p:cNvGrpSpPr/>
          <p:nvPr/>
        </p:nvGrpSpPr>
        <p:grpSpPr>
          <a:xfrm>
            <a:off x="9331" y="2359568"/>
            <a:ext cx="621070" cy="1180817"/>
            <a:chOff x="284843" y="1516010"/>
            <a:chExt cx="621070" cy="1180817"/>
          </a:xfrm>
        </p:grpSpPr>
        <p:sp>
          <p:nvSpPr>
            <p:cNvPr id="10" name="Flèche : chevron 9">
              <a:extLst>
                <a:ext uri="{FF2B5EF4-FFF2-40B4-BE49-F238E27FC236}">
                  <a16:creationId xmlns:a16="http://schemas.microsoft.com/office/drawing/2014/main" id="{5011F334-19BC-427B-80DD-560EF6446643}"/>
                </a:ext>
              </a:extLst>
            </p:cNvPr>
            <p:cNvSpPr/>
            <p:nvPr/>
          </p:nvSpPr>
          <p:spPr>
            <a:xfrm rot="5400000">
              <a:off x="4969" y="1795884"/>
              <a:ext cx="1180817" cy="621069"/>
            </a:xfrm>
            <a:prstGeom prst="chevron">
              <a:avLst/>
            </a:prstGeom>
          </p:spPr>
          <p:style>
            <a:lnRef idx="2">
              <a:schemeClr val="accent4">
                <a:hueOff val="-2976513"/>
                <a:satOff val="17933"/>
                <a:lumOff val="1437"/>
                <a:alphaOff val="0"/>
              </a:schemeClr>
            </a:lnRef>
            <a:fillRef idx="1">
              <a:schemeClr val="accent4">
                <a:hueOff val="-2976513"/>
                <a:satOff val="17933"/>
                <a:lumOff val="1437"/>
                <a:alphaOff val="0"/>
              </a:schemeClr>
            </a:fillRef>
            <a:effectRef idx="0">
              <a:schemeClr val="accent4">
                <a:hueOff val="-2976513"/>
                <a:satOff val="17933"/>
                <a:lumOff val="1437"/>
                <a:alphaOff val="0"/>
              </a:schemeClr>
            </a:effectRef>
            <a:fontRef idx="minor">
              <a:schemeClr val="lt1"/>
            </a:fontRef>
          </p:style>
        </p:sp>
        <p:sp>
          <p:nvSpPr>
            <p:cNvPr id="11" name="Flèche : chevron 8">
              <a:extLst>
                <a:ext uri="{FF2B5EF4-FFF2-40B4-BE49-F238E27FC236}">
                  <a16:creationId xmlns:a16="http://schemas.microsoft.com/office/drawing/2014/main" id="{6FF0A465-04D4-46DF-8E8D-99B80A3E9E69}"/>
                </a:ext>
              </a:extLst>
            </p:cNvPr>
            <p:cNvSpPr txBox="1"/>
            <p:nvPr/>
          </p:nvSpPr>
          <p:spPr>
            <a:xfrm>
              <a:off x="284844" y="1826545"/>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kern="1200" dirty="0">
                  <a:solidFill>
                    <a:schemeClr val="accent5">
                      <a:lumMod val="75000"/>
                    </a:schemeClr>
                  </a:solidFill>
                  <a:latin typeface="+mn-lt"/>
                </a:rPr>
                <a:t>Stratégie</a:t>
              </a:r>
              <a:endParaRPr lang="fr-BE" sz="700" kern="1200" dirty="0">
                <a:solidFill>
                  <a:schemeClr val="bg1"/>
                </a:solidFill>
                <a:latin typeface="+mn-lt"/>
                <a:ea typeface="+mn-ea"/>
                <a:cs typeface="+mn-cs"/>
              </a:endParaRPr>
            </a:p>
          </p:txBody>
        </p:sp>
      </p:grpSp>
      <p:grpSp>
        <p:nvGrpSpPr>
          <p:cNvPr id="7" name="Groupe 6">
            <a:extLst>
              <a:ext uri="{FF2B5EF4-FFF2-40B4-BE49-F238E27FC236}">
                <a16:creationId xmlns:a16="http://schemas.microsoft.com/office/drawing/2014/main" id="{E6350DD1-71C9-47AE-8372-059DB6682F31}"/>
              </a:ext>
            </a:extLst>
          </p:cNvPr>
          <p:cNvGrpSpPr/>
          <p:nvPr/>
        </p:nvGrpSpPr>
        <p:grpSpPr>
          <a:xfrm>
            <a:off x="9331" y="3116023"/>
            <a:ext cx="621070" cy="1180817"/>
            <a:chOff x="284843" y="2272465"/>
            <a:chExt cx="621070" cy="1180817"/>
          </a:xfrm>
        </p:grpSpPr>
        <p:sp>
          <p:nvSpPr>
            <p:cNvPr id="8" name="Flèche : chevron 7">
              <a:extLst>
                <a:ext uri="{FF2B5EF4-FFF2-40B4-BE49-F238E27FC236}">
                  <a16:creationId xmlns:a16="http://schemas.microsoft.com/office/drawing/2014/main" id="{B4C71005-DCF3-4A3D-8010-5F084EA2C454}"/>
                </a:ext>
              </a:extLst>
            </p:cNvPr>
            <p:cNvSpPr/>
            <p:nvPr/>
          </p:nvSpPr>
          <p:spPr>
            <a:xfrm rot="5400000">
              <a:off x="4969" y="2552339"/>
              <a:ext cx="1180817" cy="621069"/>
            </a:xfrm>
            <a:prstGeom prst="chevron">
              <a:avLst/>
            </a:prstGeom>
          </p:spPr>
          <p:style>
            <a:lnRef idx="2">
              <a:schemeClr val="accent4">
                <a:hueOff val="-4464770"/>
                <a:satOff val="26899"/>
                <a:lumOff val="2156"/>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sp>
        <p:sp>
          <p:nvSpPr>
            <p:cNvPr id="9" name="Flèche : chevron 10">
              <a:extLst>
                <a:ext uri="{FF2B5EF4-FFF2-40B4-BE49-F238E27FC236}">
                  <a16:creationId xmlns:a16="http://schemas.microsoft.com/office/drawing/2014/main" id="{2EE527CF-F4AE-4F9D-B149-22D507AB7B06}"/>
                </a:ext>
              </a:extLst>
            </p:cNvPr>
            <p:cNvSpPr txBox="1"/>
            <p:nvPr/>
          </p:nvSpPr>
          <p:spPr>
            <a:xfrm>
              <a:off x="284844" y="2583000"/>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endParaRPr lang="fr-BE" sz="700" kern="1200" dirty="0">
                <a:solidFill>
                  <a:schemeClr val="bg1"/>
                </a:solidFill>
                <a:latin typeface="Verdana"/>
                <a:ea typeface="+mn-ea"/>
                <a:cs typeface="+mn-cs"/>
              </a:endParaRPr>
            </a:p>
          </p:txBody>
        </p:sp>
      </p:grpSp>
      <p:pic>
        <p:nvPicPr>
          <p:cNvPr id="17" name="Image 16">
            <a:extLst>
              <a:ext uri="{FF2B5EF4-FFF2-40B4-BE49-F238E27FC236}">
                <a16:creationId xmlns:a16="http://schemas.microsoft.com/office/drawing/2014/main" id="{30AFD9A0-05B0-4A22-9809-C49947565D78}"/>
              </a:ext>
            </a:extLst>
          </p:cNvPr>
          <p:cNvPicPr>
            <a:picLocks noChangeAspect="1"/>
          </p:cNvPicPr>
          <p:nvPr/>
        </p:nvPicPr>
        <p:blipFill>
          <a:blip r:embed="rId2"/>
          <a:stretch>
            <a:fillRect/>
          </a:stretch>
        </p:blipFill>
        <p:spPr>
          <a:xfrm>
            <a:off x="5488483" y="0"/>
            <a:ext cx="3655517" cy="5143500"/>
          </a:xfrm>
          <a:prstGeom prst="rect">
            <a:avLst/>
          </a:prstGeom>
        </p:spPr>
      </p:pic>
    </p:spTree>
    <p:extLst>
      <p:ext uri="{BB962C8B-B14F-4D97-AF65-F5344CB8AC3E}">
        <p14:creationId xmlns:p14="http://schemas.microsoft.com/office/powerpoint/2010/main" val="33659776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F9AD03-F24F-9E6A-286A-0E18A4E5710A}"/>
              </a:ext>
            </a:extLst>
          </p:cNvPr>
          <p:cNvSpPr>
            <a:spLocks noGrp="1"/>
          </p:cNvSpPr>
          <p:nvPr>
            <p:ph type="ctrTitle"/>
          </p:nvPr>
        </p:nvSpPr>
        <p:spPr/>
        <p:txBody>
          <a:bodyPr/>
          <a:lstStyle/>
          <a:p>
            <a:r>
              <a:rPr lang="fr-BE" sz="3200" dirty="0">
                <a:latin typeface="Calibri" panose="020F0502020204030204" pitchFamily="34" charset="0"/>
              </a:rPr>
              <a:t>Appel tremplin IA Digital Wallonia</a:t>
            </a:r>
            <a:br>
              <a:rPr lang="fr-BE" sz="3200" dirty="0">
                <a:latin typeface="Calibri" panose="020F0502020204030204" pitchFamily="34" charset="0"/>
              </a:rPr>
            </a:br>
            <a:r>
              <a:rPr lang="fr-BE" sz="3200" dirty="0">
                <a:latin typeface="Calibri" panose="020F0502020204030204" pitchFamily="34" charset="0"/>
              </a:rPr>
              <a:t>Emilie </a:t>
            </a:r>
            <a:r>
              <a:rPr lang="fr-BE" sz="3200" dirty="0" err="1">
                <a:latin typeface="Calibri" panose="020F0502020204030204" pitchFamily="34" charset="0"/>
              </a:rPr>
              <a:t>Fockedey</a:t>
            </a:r>
            <a:endParaRPr lang="fr-FR" dirty="0"/>
          </a:p>
        </p:txBody>
      </p:sp>
    </p:spTree>
    <p:extLst>
      <p:ext uri="{BB962C8B-B14F-4D97-AF65-F5344CB8AC3E}">
        <p14:creationId xmlns:p14="http://schemas.microsoft.com/office/powerpoint/2010/main" val="40206098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nd-reseau-clair - Shortcuts">
            <a:extLst>
              <a:ext uri="{FF2B5EF4-FFF2-40B4-BE49-F238E27FC236}">
                <a16:creationId xmlns:a16="http://schemas.microsoft.com/office/drawing/2014/main" id="{655E592D-3B63-D349-9ECA-CA97DB9C37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805" y="-20581"/>
            <a:ext cx="10216710" cy="5218770"/>
          </a:xfrm>
          <a:prstGeom prst="rect">
            <a:avLst/>
          </a:prstGeom>
          <a:noFill/>
          <a:extLst>
            <a:ext uri="{909E8E84-426E-40DD-AFC4-6F175D3DCCD1}">
              <a14:hiddenFill xmlns:a14="http://schemas.microsoft.com/office/drawing/2010/main">
                <a:solidFill>
                  <a:srgbClr val="FFFFFF"/>
                </a:solidFill>
              </a14:hiddenFill>
            </a:ext>
          </a:extLst>
        </p:spPr>
      </p:pic>
      <p:sp>
        <p:nvSpPr>
          <p:cNvPr id="5" name="Forme libre 4">
            <a:extLst>
              <a:ext uri="{FF2B5EF4-FFF2-40B4-BE49-F238E27FC236}">
                <a16:creationId xmlns:a16="http://schemas.microsoft.com/office/drawing/2014/main" id="{CF8C029E-455F-E248-ADFA-7CF7A24AA8E3}"/>
              </a:ext>
            </a:extLst>
          </p:cNvPr>
          <p:cNvSpPr/>
          <p:nvPr/>
        </p:nvSpPr>
        <p:spPr>
          <a:xfrm>
            <a:off x="-1142219" y="-1149133"/>
            <a:ext cx="3429000" cy="1618488"/>
          </a:xfrm>
          <a:custGeom>
            <a:avLst/>
            <a:gdLst>
              <a:gd name="connsiteX0" fmla="*/ 365760 w 4572000"/>
              <a:gd name="connsiteY0" fmla="*/ 12192 h 2157984"/>
              <a:gd name="connsiteX1" fmla="*/ 4572000 w 4572000"/>
              <a:gd name="connsiteY1" fmla="*/ 0 h 2157984"/>
              <a:gd name="connsiteX2" fmla="*/ 0 w 4572000"/>
              <a:gd name="connsiteY2" fmla="*/ 2157984 h 2157984"/>
              <a:gd name="connsiteX3" fmla="*/ 365760 w 4572000"/>
              <a:gd name="connsiteY3" fmla="*/ 12192 h 2157984"/>
            </a:gdLst>
            <a:ahLst/>
            <a:cxnLst>
              <a:cxn ang="0">
                <a:pos x="connsiteX0" y="connsiteY0"/>
              </a:cxn>
              <a:cxn ang="0">
                <a:pos x="connsiteX1" y="connsiteY1"/>
              </a:cxn>
              <a:cxn ang="0">
                <a:pos x="connsiteX2" y="connsiteY2"/>
              </a:cxn>
              <a:cxn ang="0">
                <a:pos x="connsiteX3" y="connsiteY3"/>
              </a:cxn>
            </a:cxnLst>
            <a:rect l="l" t="t" r="r" b="b"/>
            <a:pathLst>
              <a:path w="4572000" h="2157984">
                <a:moveTo>
                  <a:pt x="365760" y="12192"/>
                </a:moveTo>
                <a:lnTo>
                  <a:pt x="4572000" y="0"/>
                </a:lnTo>
                <a:lnTo>
                  <a:pt x="0" y="2157984"/>
                </a:lnTo>
                <a:lnTo>
                  <a:pt x="365760" y="12192"/>
                </a:lnTo>
                <a:close/>
              </a:path>
            </a:pathLst>
          </a:custGeom>
          <a:gradFill>
            <a:gsLst>
              <a:gs pos="77000">
                <a:srgbClr val="5AB9CF"/>
              </a:gs>
              <a:gs pos="67000">
                <a:srgbClr val="4BB1D0"/>
              </a:gs>
              <a:gs pos="40000">
                <a:srgbClr val="36A5D1"/>
              </a:gs>
              <a:gs pos="0">
                <a:srgbClr val="1E98D2"/>
              </a:gs>
              <a:gs pos="100000">
                <a:srgbClr val="6FC5CE"/>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 name="Rectangle 5">
            <a:extLst>
              <a:ext uri="{FF2B5EF4-FFF2-40B4-BE49-F238E27FC236}">
                <a16:creationId xmlns:a16="http://schemas.microsoft.com/office/drawing/2014/main" id="{0A1D3CD6-1DD8-DB47-829B-36F160228C12}"/>
              </a:ext>
            </a:extLst>
          </p:cNvPr>
          <p:cNvSpPr/>
          <p:nvPr/>
        </p:nvSpPr>
        <p:spPr>
          <a:xfrm>
            <a:off x="-16727" y="-16726"/>
            <a:ext cx="9233210" cy="5218771"/>
          </a:xfrm>
          <a:prstGeom prst="rect">
            <a:avLst/>
          </a:prstGeom>
          <a:gradFill>
            <a:gsLst>
              <a:gs pos="77000">
                <a:srgbClr val="5AB9CF">
                  <a:alpha val="88000"/>
                </a:srgbClr>
              </a:gs>
              <a:gs pos="67000">
                <a:srgbClr val="4BB1D0">
                  <a:alpha val="95000"/>
                </a:srgbClr>
              </a:gs>
              <a:gs pos="40000">
                <a:srgbClr val="36A5D1"/>
              </a:gs>
              <a:gs pos="0">
                <a:srgbClr val="1E98D2"/>
              </a:gs>
              <a:gs pos="100000">
                <a:srgbClr val="6FC5CE">
                  <a:alpha val="80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8" name="Image 7">
            <a:extLst>
              <a:ext uri="{FF2B5EF4-FFF2-40B4-BE49-F238E27FC236}">
                <a16:creationId xmlns:a16="http://schemas.microsoft.com/office/drawing/2014/main" id="{47247B13-87D2-5A46-B34C-D5FBD190EF92}"/>
              </a:ext>
            </a:extLst>
          </p:cNvPr>
          <p:cNvPicPr>
            <a:picLocks noChangeAspect="1"/>
          </p:cNvPicPr>
          <p:nvPr/>
        </p:nvPicPr>
        <p:blipFill>
          <a:blip r:embed="rId3"/>
          <a:stretch>
            <a:fillRect/>
          </a:stretch>
        </p:blipFill>
        <p:spPr>
          <a:xfrm>
            <a:off x="2242966" y="594359"/>
            <a:ext cx="4658069" cy="3291702"/>
          </a:xfrm>
          <a:prstGeom prst="rect">
            <a:avLst/>
          </a:prstGeom>
        </p:spPr>
      </p:pic>
      <p:sp>
        <p:nvSpPr>
          <p:cNvPr id="2" name="Rectangle 1">
            <a:extLst>
              <a:ext uri="{FF2B5EF4-FFF2-40B4-BE49-F238E27FC236}">
                <a16:creationId xmlns:a16="http://schemas.microsoft.com/office/drawing/2014/main" id="{38DD407E-41EC-E042-96CD-EBC9E29C20FA}"/>
              </a:ext>
            </a:extLst>
          </p:cNvPr>
          <p:cNvSpPr/>
          <p:nvPr/>
        </p:nvSpPr>
        <p:spPr>
          <a:xfrm>
            <a:off x="-966652" y="4343400"/>
            <a:ext cx="11658600" cy="862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7" name="Picture 3">
            <a:extLst>
              <a:ext uri="{FF2B5EF4-FFF2-40B4-BE49-F238E27FC236}">
                <a16:creationId xmlns:a16="http://schemas.microsoft.com/office/drawing/2014/main" id="{D7762F13-2347-324B-8A48-06DCE474D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1839" y="4546412"/>
            <a:ext cx="1397938" cy="428011"/>
          </a:xfrm>
          <a:prstGeom prst="rect">
            <a:avLst/>
          </a:prstGeom>
        </p:spPr>
      </p:pic>
      <p:pic>
        <p:nvPicPr>
          <p:cNvPr id="9" name="Picture 11">
            <a:extLst>
              <a:ext uri="{FF2B5EF4-FFF2-40B4-BE49-F238E27FC236}">
                <a16:creationId xmlns:a16="http://schemas.microsoft.com/office/drawing/2014/main" id="{D7DC2C06-9B78-8444-BA75-C8CC9C39C5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6251" y="4387964"/>
            <a:ext cx="870254" cy="744908"/>
          </a:xfrm>
          <a:prstGeom prst="rect">
            <a:avLst/>
          </a:prstGeom>
        </p:spPr>
      </p:pic>
      <p:pic>
        <p:nvPicPr>
          <p:cNvPr id="10" name="Picture 15">
            <a:extLst>
              <a:ext uri="{FF2B5EF4-FFF2-40B4-BE49-F238E27FC236}">
                <a16:creationId xmlns:a16="http://schemas.microsoft.com/office/drawing/2014/main" id="{69CDC369-18B1-2941-B0EB-751225E490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4275" y="4397019"/>
            <a:ext cx="892892" cy="696033"/>
          </a:xfrm>
          <a:prstGeom prst="rect">
            <a:avLst/>
          </a:prstGeom>
        </p:spPr>
      </p:pic>
      <p:pic>
        <p:nvPicPr>
          <p:cNvPr id="11" name="Picture 6">
            <a:extLst>
              <a:ext uri="{FF2B5EF4-FFF2-40B4-BE49-F238E27FC236}">
                <a16:creationId xmlns:a16="http://schemas.microsoft.com/office/drawing/2014/main" id="{8903A24E-2926-864A-9618-A72CE1A39C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4230" y="4387024"/>
            <a:ext cx="1606622" cy="661010"/>
          </a:xfrm>
          <a:prstGeom prst="rect">
            <a:avLst/>
          </a:prstGeom>
        </p:spPr>
      </p:pic>
    </p:spTree>
    <p:extLst>
      <p:ext uri="{BB962C8B-B14F-4D97-AF65-F5344CB8AC3E}">
        <p14:creationId xmlns:p14="http://schemas.microsoft.com/office/powerpoint/2010/main" val="11898347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6"/>
          <p:cNvSpPr/>
          <p:nvPr/>
        </p:nvSpPr>
        <p:spPr>
          <a:xfrm rot="-5400000" flipH="1">
            <a:off x="-669500" y="638728"/>
            <a:ext cx="5155875" cy="3863347"/>
          </a:xfrm>
          <a:custGeom>
            <a:avLst/>
            <a:gdLst>
              <a:gd name="connsiteX0" fmla="*/ 0 w 6854400"/>
              <a:gd name="connsiteY0" fmla="*/ 0 h 3191700"/>
              <a:gd name="connsiteX1" fmla="*/ 6854400 w 6854400"/>
              <a:gd name="connsiteY1" fmla="*/ 0 h 3191700"/>
              <a:gd name="connsiteX2" fmla="*/ 6854400 w 6854400"/>
              <a:gd name="connsiteY2" fmla="*/ 3191700 h 3191700"/>
              <a:gd name="connsiteX3" fmla="*/ 0 w 6854400"/>
              <a:gd name="connsiteY3" fmla="*/ 3191700 h 3191700"/>
              <a:gd name="connsiteX4" fmla="*/ 0 w 6854400"/>
              <a:gd name="connsiteY4" fmla="*/ 0 h 3191700"/>
              <a:gd name="connsiteX0" fmla="*/ 10048 w 6864448"/>
              <a:gd name="connsiteY0" fmla="*/ 0 h 3191700"/>
              <a:gd name="connsiteX1" fmla="*/ 6864448 w 6864448"/>
              <a:gd name="connsiteY1" fmla="*/ 0 h 3191700"/>
              <a:gd name="connsiteX2" fmla="*/ 6864448 w 6864448"/>
              <a:gd name="connsiteY2" fmla="*/ 3191700 h 3191700"/>
              <a:gd name="connsiteX3" fmla="*/ 0 w 6864448"/>
              <a:gd name="connsiteY3" fmla="*/ 1865318 h 3191700"/>
              <a:gd name="connsiteX4" fmla="*/ 10048 w 6864448"/>
              <a:gd name="connsiteY4" fmla="*/ 0 h 3191700"/>
              <a:gd name="connsiteX0" fmla="*/ 10048 w 6864448"/>
              <a:gd name="connsiteY0" fmla="*/ 0 h 3191700"/>
              <a:gd name="connsiteX1" fmla="*/ 6864448 w 6864448"/>
              <a:gd name="connsiteY1" fmla="*/ 0 h 3191700"/>
              <a:gd name="connsiteX2" fmla="*/ 6864448 w 6864448"/>
              <a:gd name="connsiteY2" fmla="*/ 3191700 h 3191700"/>
              <a:gd name="connsiteX3" fmla="*/ 0 w 6864448"/>
              <a:gd name="connsiteY3" fmla="*/ 830337 h 3191700"/>
              <a:gd name="connsiteX4" fmla="*/ 10048 w 6864448"/>
              <a:gd name="connsiteY4" fmla="*/ 0 h 3191700"/>
              <a:gd name="connsiteX0" fmla="*/ 10048 w 6864448"/>
              <a:gd name="connsiteY0" fmla="*/ 0 h 5151129"/>
              <a:gd name="connsiteX1" fmla="*/ 6864448 w 6864448"/>
              <a:gd name="connsiteY1" fmla="*/ 1959429 h 5151129"/>
              <a:gd name="connsiteX2" fmla="*/ 6864448 w 6864448"/>
              <a:gd name="connsiteY2" fmla="*/ 5151129 h 5151129"/>
              <a:gd name="connsiteX3" fmla="*/ 0 w 6864448"/>
              <a:gd name="connsiteY3" fmla="*/ 2789766 h 5151129"/>
              <a:gd name="connsiteX4" fmla="*/ 10048 w 6864448"/>
              <a:gd name="connsiteY4" fmla="*/ 0 h 5151129"/>
              <a:gd name="connsiteX0" fmla="*/ 10048 w 6874500"/>
              <a:gd name="connsiteY0" fmla="*/ 0 h 5151129"/>
              <a:gd name="connsiteX1" fmla="*/ 6874500 w 6874500"/>
              <a:gd name="connsiteY1" fmla="*/ 0 h 5151129"/>
              <a:gd name="connsiteX2" fmla="*/ 6864448 w 6874500"/>
              <a:gd name="connsiteY2" fmla="*/ 5151129 h 5151129"/>
              <a:gd name="connsiteX3" fmla="*/ 0 w 6874500"/>
              <a:gd name="connsiteY3" fmla="*/ 2789766 h 5151129"/>
              <a:gd name="connsiteX4" fmla="*/ 10048 w 6874500"/>
              <a:gd name="connsiteY4" fmla="*/ 0 h 5151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4500" h="5151129">
                <a:moveTo>
                  <a:pt x="10048" y="0"/>
                </a:moveTo>
                <a:lnTo>
                  <a:pt x="6874500" y="0"/>
                </a:lnTo>
                <a:cubicBezTo>
                  <a:pt x="6871149" y="1717043"/>
                  <a:pt x="6867799" y="3434086"/>
                  <a:pt x="6864448" y="5151129"/>
                </a:cubicBezTo>
                <a:lnTo>
                  <a:pt x="0" y="2789766"/>
                </a:lnTo>
                <a:cubicBezTo>
                  <a:pt x="3349" y="2167993"/>
                  <a:pt x="6699" y="621773"/>
                  <a:pt x="10048" y="0"/>
                </a:cubicBezTo>
                <a:close/>
              </a:path>
            </a:pathLst>
          </a:custGeom>
          <a:gradFill>
            <a:gsLst>
              <a:gs pos="0">
                <a:srgbClr val="1E98D2"/>
              </a:gs>
              <a:gs pos="40000">
                <a:srgbClr val="36A5D1"/>
              </a:gs>
              <a:gs pos="67000">
                <a:srgbClr val="4BB1D0"/>
              </a:gs>
              <a:gs pos="77000">
                <a:srgbClr val="5AB9CF"/>
              </a:gs>
              <a:gs pos="100000">
                <a:srgbClr val="6FC5CE"/>
              </a:gs>
            </a:gsLst>
            <a:lin ang="13199916" scaled="0"/>
          </a:gradFill>
          <a:ln>
            <a:noFill/>
          </a:ln>
        </p:spPr>
        <p:txBody>
          <a:bodyPr spcFirstLastPara="1" wrap="square" lIns="91425" tIns="91425" rIns="91425" bIns="91425" anchor="ctr" anchorCtr="0">
            <a:noAutofit/>
          </a:bodyPr>
          <a:lstStyle/>
          <a:p>
            <a:endParaRPr>
              <a:solidFill>
                <a:schemeClr val="dk1"/>
              </a:solidFill>
              <a:latin typeface="Calibri"/>
              <a:ea typeface="Calibri"/>
              <a:cs typeface="Calibri"/>
              <a:sym typeface="Calibri"/>
            </a:endParaRPr>
          </a:p>
        </p:txBody>
      </p:sp>
      <p:sp>
        <p:nvSpPr>
          <p:cNvPr id="39" name="Rectangle 38">
            <a:extLst>
              <a:ext uri="{FF2B5EF4-FFF2-40B4-BE49-F238E27FC236}">
                <a16:creationId xmlns:a16="http://schemas.microsoft.com/office/drawing/2014/main" id="{6350AD8B-D875-4A54-8393-94C1DBDFAEA8}"/>
              </a:ext>
            </a:extLst>
          </p:cNvPr>
          <p:cNvSpPr/>
          <p:nvPr/>
        </p:nvSpPr>
        <p:spPr>
          <a:xfrm>
            <a:off x="-966652" y="4343400"/>
            <a:ext cx="11658600" cy="86249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24" name="Google Shape;124;p16"/>
          <p:cNvSpPr txBox="1"/>
          <p:nvPr/>
        </p:nvSpPr>
        <p:spPr>
          <a:xfrm>
            <a:off x="6394053" y="2131917"/>
            <a:ext cx="2126025" cy="507801"/>
          </a:xfrm>
          <a:prstGeom prst="rect">
            <a:avLst/>
          </a:prstGeom>
          <a:noFill/>
          <a:ln>
            <a:noFill/>
          </a:ln>
        </p:spPr>
        <p:txBody>
          <a:bodyPr spcFirstLastPara="1" wrap="square" lIns="68569" tIns="34275" rIns="68569" bIns="34275" anchor="t" anchorCtr="0">
            <a:spAutoFit/>
          </a:bodyPr>
          <a:lstStyle/>
          <a:p>
            <a:r>
              <a:rPr lang="fr-FR" sz="1425" b="1">
                <a:solidFill>
                  <a:srgbClr val="0097C6"/>
                </a:solidFill>
              </a:rPr>
              <a:t>Recherche, innovation, partenariats &amp; IA</a:t>
            </a:r>
            <a:endParaRPr sz="1425" b="1">
              <a:solidFill>
                <a:srgbClr val="0097C6"/>
              </a:solidFill>
            </a:endParaRPr>
          </a:p>
        </p:txBody>
      </p:sp>
      <p:sp>
        <p:nvSpPr>
          <p:cNvPr id="125" name="Google Shape;125;p16"/>
          <p:cNvSpPr txBox="1"/>
          <p:nvPr/>
        </p:nvSpPr>
        <p:spPr>
          <a:xfrm>
            <a:off x="3861737" y="2326449"/>
            <a:ext cx="1554321" cy="288510"/>
          </a:xfrm>
          <a:prstGeom prst="rect">
            <a:avLst/>
          </a:prstGeom>
          <a:noFill/>
          <a:ln>
            <a:noFill/>
          </a:ln>
        </p:spPr>
        <p:txBody>
          <a:bodyPr spcFirstLastPara="1" wrap="square" lIns="68569" tIns="34275" rIns="68569" bIns="34275" anchor="t" anchorCtr="0">
            <a:spAutoFit/>
          </a:bodyPr>
          <a:lstStyle/>
          <a:p>
            <a:r>
              <a:rPr lang="fr-FR" sz="1425" b="1">
                <a:solidFill>
                  <a:srgbClr val="0097C6"/>
                </a:solidFill>
              </a:rPr>
              <a:t>Compétences &amp; IA</a:t>
            </a:r>
            <a:endParaRPr sz="1425" b="1">
              <a:solidFill>
                <a:srgbClr val="0097C6"/>
              </a:solidFill>
            </a:endParaRPr>
          </a:p>
        </p:txBody>
      </p:sp>
      <p:sp>
        <p:nvSpPr>
          <p:cNvPr id="126" name="Google Shape;126;p16"/>
          <p:cNvSpPr txBox="1"/>
          <p:nvPr/>
        </p:nvSpPr>
        <p:spPr>
          <a:xfrm>
            <a:off x="6373251" y="840881"/>
            <a:ext cx="2249550" cy="288510"/>
          </a:xfrm>
          <a:prstGeom prst="rect">
            <a:avLst/>
          </a:prstGeom>
          <a:noFill/>
          <a:ln>
            <a:noFill/>
          </a:ln>
        </p:spPr>
        <p:txBody>
          <a:bodyPr spcFirstLastPara="1" wrap="square" lIns="68569" tIns="34275" rIns="68569" bIns="34275" anchor="t" anchorCtr="0">
            <a:spAutoFit/>
          </a:bodyPr>
          <a:lstStyle/>
          <a:p>
            <a:r>
              <a:rPr lang="fr-FR" sz="1425" b="1">
                <a:solidFill>
                  <a:srgbClr val="0097C6"/>
                </a:solidFill>
              </a:rPr>
              <a:t>Entreprises &amp; IA</a:t>
            </a:r>
            <a:endParaRPr sz="1425" b="1">
              <a:solidFill>
                <a:srgbClr val="0097C6"/>
              </a:solidFill>
            </a:endParaRPr>
          </a:p>
        </p:txBody>
      </p:sp>
      <p:grpSp>
        <p:nvGrpSpPr>
          <p:cNvPr id="130" name="Google Shape;130;p16"/>
          <p:cNvGrpSpPr/>
          <p:nvPr/>
        </p:nvGrpSpPr>
        <p:grpSpPr>
          <a:xfrm>
            <a:off x="3399345" y="418087"/>
            <a:ext cx="648199" cy="696229"/>
            <a:chOff x="511094" y="1963507"/>
            <a:chExt cx="2024040" cy="2174017"/>
          </a:xfrm>
        </p:grpSpPr>
        <p:sp>
          <p:nvSpPr>
            <p:cNvPr id="131" name="Google Shape;131;p16"/>
            <p:cNvSpPr/>
            <p:nvPr/>
          </p:nvSpPr>
          <p:spPr>
            <a:xfrm>
              <a:off x="511094" y="1963507"/>
              <a:ext cx="2024040" cy="2174017"/>
            </a:xfrm>
            <a:custGeom>
              <a:avLst/>
              <a:gdLst/>
              <a:ahLst/>
              <a:cxnLst/>
              <a:rect l="l" t="t" r="r" b="b"/>
              <a:pathLst>
                <a:path w="1192365" h="1280717" extrusionOk="0">
                  <a:moveTo>
                    <a:pt x="339228" y="1280717"/>
                  </a:moveTo>
                  <a:lnTo>
                    <a:pt x="1192365" y="0"/>
                  </a:lnTo>
                  <a:lnTo>
                    <a:pt x="0" y="458213"/>
                  </a:lnTo>
                  <a:lnTo>
                    <a:pt x="339228" y="1280717"/>
                  </a:lnTo>
                  <a:close/>
                </a:path>
              </a:pathLst>
            </a:custGeom>
            <a:gradFill>
              <a:gsLst>
                <a:gs pos="0">
                  <a:srgbClr val="1E98D2"/>
                </a:gs>
                <a:gs pos="40000">
                  <a:srgbClr val="36A5D1"/>
                </a:gs>
                <a:gs pos="67000">
                  <a:srgbClr val="4BB1D0"/>
                </a:gs>
                <a:gs pos="77000">
                  <a:srgbClr val="5AB9CF"/>
                </a:gs>
                <a:gs pos="100000">
                  <a:srgbClr val="6FC5CE"/>
                </a:gs>
              </a:gsLst>
              <a:lin ang="14400033" scaled="0"/>
            </a:gradFill>
            <a:ln>
              <a:noFill/>
            </a:ln>
          </p:spPr>
          <p:txBody>
            <a:bodyPr spcFirstLastPara="1" wrap="square" lIns="68569" tIns="34275" rIns="68569" bIns="34275" anchor="ctr" anchorCtr="0">
              <a:noAutofit/>
            </a:bodyPr>
            <a:lstStyle/>
            <a:p>
              <a:pPr algn="ctr"/>
              <a:endParaRPr sz="1725">
                <a:solidFill>
                  <a:schemeClr val="lt1"/>
                </a:solidFill>
                <a:latin typeface="Arial"/>
                <a:ea typeface="Arial"/>
                <a:cs typeface="Arial"/>
                <a:sym typeface="Arial"/>
              </a:endParaRPr>
            </a:p>
          </p:txBody>
        </p:sp>
        <p:sp>
          <p:nvSpPr>
            <p:cNvPr id="132" name="Google Shape;132;p16"/>
            <p:cNvSpPr txBox="1"/>
            <p:nvPr/>
          </p:nvSpPr>
          <p:spPr>
            <a:xfrm>
              <a:off x="895525" y="2561696"/>
              <a:ext cx="803100" cy="1045049"/>
            </a:xfrm>
            <a:prstGeom prst="rect">
              <a:avLst/>
            </a:prstGeom>
            <a:noFill/>
            <a:ln>
              <a:noFill/>
            </a:ln>
          </p:spPr>
          <p:txBody>
            <a:bodyPr spcFirstLastPara="1" wrap="square" lIns="68569" tIns="34275" rIns="68569" bIns="34275" anchor="t" anchorCtr="0">
              <a:spAutoFit/>
            </a:bodyPr>
            <a:lstStyle/>
            <a:p>
              <a:r>
                <a:rPr lang="fr-FR" sz="1725">
                  <a:solidFill>
                    <a:schemeClr val="lt1"/>
                  </a:solidFill>
                  <a:latin typeface="Arial"/>
                  <a:ea typeface="Arial"/>
                  <a:cs typeface="Arial"/>
                  <a:sym typeface="Arial"/>
                </a:rPr>
                <a:t>1</a:t>
              </a:r>
              <a:endParaRPr sz="1725">
                <a:solidFill>
                  <a:schemeClr val="lt1"/>
                </a:solidFill>
                <a:latin typeface="Arial"/>
                <a:ea typeface="Arial"/>
                <a:cs typeface="Arial"/>
                <a:sym typeface="Arial"/>
              </a:endParaRPr>
            </a:p>
          </p:txBody>
        </p:sp>
      </p:grpSp>
      <p:grpSp>
        <p:nvGrpSpPr>
          <p:cNvPr id="133" name="Google Shape;133;p16"/>
          <p:cNvGrpSpPr/>
          <p:nvPr/>
        </p:nvGrpSpPr>
        <p:grpSpPr>
          <a:xfrm>
            <a:off x="5896926" y="402483"/>
            <a:ext cx="648199" cy="696229"/>
            <a:chOff x="511094" y="1963508"/>
            <a:chExt cx="2024040" cy="2174017"/>
          </a:xfrm>
        </p:grpSpPr>
        <p:sp>
          <p:nvSpPr>
            <p:cNvPr id="134" name="Google Shape;134;p16"/>
            <p:cNvSpPr/>
            <p:nvPr/>
          </p:nvSpPr>
          <p:spPr>
            <a:xfrm>
              <a:off x="511094" y="1963508"/>
              <a:ext cx="2024040" cy="2174017"/>
            </a:xfrm>
            <a:custGeom>
              <a:avLst/>
              <a:gdLst/>
              <a:ahLst/>
              <a:cxnLst/>
              <a:rect l="l" t="t" r="r" b="b"/>
              <a:pathLst>
                <a:path w="1192365" h="1280717" extrusionOk="0">
                  <a:moveTo>
                    <a:pt x="339228" y="1280717"/>
                  </a:moveTo>
                  <a:lnTo>
                    <a:pt x="1192365" y="0"/>
                  </a:lnTo>
                  <a:lnTo>
                    <a:pt x="0" y="458213"/>
                  </a:lnTo>
                  <a:lnTo>
                    <a:pt x="339228" y="1280717"/>
                  </a:lnTo>
                  <a:close/>
                </a:path>
              </a:pathLst>
            </a:custGeom>
            <a:gradFill>
              <a:gsLst>
                <a:gs pos="0">
                  <a:srgbClr val="1E98D2"/>
                </a:gs>
                <a:gs pos="40000">
                  <a:srgbClr val="36A5D1"/>
                </a:gs>
                <a:gs pos="67000">
                  <a:srgbClr val="4BB1D0"/>
                </a:gs>
                <a:gs pos="77000">
                  <a:srgbClr val="5AB9CF"/>
                </a:gs>
                <a:gs pos="100000">
                  <a:srgbClr val="6FC5CE"/>
                </a:gs>
              </a:gsLst>
              <a:lin ang="14400033" scaled="0"/>
            </a:gradFill>
            <a:ln>
              <a:noFill/>
            </a:ln>
          </p:spPr>
          <p:txBody>
            <a:bodyPr spcFirstLastPara="1" wrap="square" lIns="68569" tIns="34275" rIns="68569" bIns="34275" anchor="ctr" anchorCtr="0">
              <a:noAutofit/>
            </a:bodyPr>
            <a:lstStyle/>
            <a:p>
              <a:pPr algn="ctr"/>
              <a:endParaRPr sz="1725">
                <a:solidFill>
                  <a:schemeClr val="lt1"/>
                </a:solidFill>
                <a:latin typeface="Arial"/>
                <a:ea typeface="Arial"/>
                <a:cs typeface="Arial"/>
                <a:sym typeface="Arial"/>
              </a:endParaRPr>
            </a:p>
          </p:txBody>
        </p:sp>
        <p:sp>
          <p:nvSpPr>
            <p:cNvPr id="135" name="Google Shape;135;p16"/>
            <p:cNvSpPr txBox="1"/>
            <p:nvPr/>
          </p:nvSpPr>
          <p:spPr>
            <a:xfrm>
              <a:off x="798354" y="2529656"/>
              <a:ext cx="803100" cy="1045049"/>
            </a:xfrm>
            <a:prstGeom prst="rect">
              <a:avLst/>
            </a:prstGeom>
            <a:noFill/>
            <a:ln>
              <a:noFill/>
            </a:ln>
          </p:spPr>
          <p:txBody>
            <a:bodyPr spcFirstLastPara="1" wrap="square" lIns="68569" tIns="34275" rIns="68569" bIns="34275" anchor="t" anchorCtr="0">
              <a:spAutoFit/>
            </a:bodyPr>
            <a:lstStyle/>
            <a:p>
              <a:r>
                <a:rPr lang="fr-FR" sz="1725">
                  <a:solidFill>
                    <a:schemeClr val="lt1"/>
                  </a:solidFill>
                  <a:latin typeface="Arial"/>
                  <a:ea typeface="Arial"/>
                  <a:cs typeface="Arial"/>
                  <a:sym typeface="Arial"/>
                </a:rPr>
                <a:t>2</a:t>
              </a:r>
              <a:endParaRPr sz="1725">
                <a:solidFill>
                  <a:schemeClr val="lt1"/>
                </a:solidFill>
                <a:latin typeface="Arial"/>
                <a:ea typeface="Arial"/>
                <a:cs typeface="Arial"/>
                <a:sym typeface="Arial"/>
              </a:endParaRPr>
            </a:p>
          </p:txBody>
        </p:sp>
      </p:grpSp>
      <p:grpSp>
        <p:nvGrpSpPr>
          <p:cNvPr id="136" name="Google Shape;136;p16"/>
          <p:cNvGrpSpPr/>
          <p:nvPr/>
        </p:nvGrpSpPr>
        <p:grpSpPr>
          <a:xfrm>
            <a:off x="5896926" y="1867377"/>
            <a:ext cx="648199" cy="696229"/>
            <a:chOff x="511094" y="1963508"/>
            <a:chExt cx="2024040" cy="2174017"/>
          </a:xfrm>
        </p:grpSpPr>
        <p:sp>
          <p:nvSpPr>
            <p:cNvPr id="137" name="Google Shape;137;p16"/>
            <p:cNvSpPr/>
            <p:nvPr/>
          </p:nvSpPr>
          <p:spPr>
            <a:xfrm>
              <a:off x="511094" y="1963508"/>
              <a:ext cx="2024040" cy="2174017"/>
            </a:xfrm>
            <a:custGeom>
              <a:avLst/>
              <a:gdLst/>
              <a:ahLst/>
              <a:cxnLst/>
              <a:rect l="l" t="t" r="r" b="b"/>
              <a:pathLst>
                <a:path w="1192365" h="1280717" extrusionOk="0">
                  <a:moveTo>
                    <a:pt x="339228" y="1280717"/>
                  </a:moveTo>
                  <a:lnTo>
                    <a:pt x="1192365" y="0"/>
                  </a:lnTo>
                  <a:lnTo>
                    <a:pt x="0" y="458213"/>
                  </a:lnTo>
                  <a:lnTo>
                    <a:pt x="339228" y="1280717"/>
                  </a:lnTo>
                  <a:close/>
                </a:path>
              </a:pathLst>
            </a:custGeom>
            <a:gradFill>
              <a:gsLst>
                <a:gs pos="0">
                  <a:srgbClr val="1E98D2"/>
                </a:gs>
                <a:gs pos="40000">
                  <a:srgbClr val="36A5D1"/>
                </a:gs>
                <a:gs pos="67000">
                  <a:srgbClr val="4BB1D0"/>
                </a:gs>
                <a:gs pos="77000">
                  <a:srgbClr val="5AB9CF"/>
                </a:gs>
                <a:gs pos="100000">
                  <a:srgbClr val="6FC5CE"/>
                </a:gs>
              </a:gsLst>
              <a:lin ang="14400033" scaled="0"/>
            </a:gradFill>
            <a:ln>
              <a:noFill/>
            </a:ln>
          </p:spPr>
          <p:txBody>
            <a:bodyPr spcFirstLastPara="1" wrap="square" lIns="68569" tIns="34275" rIns="68569" bIns="34275" anchor="ctr" anchorCtr="0">
              <a:noAutofit/>
            </a:bodyPr>
            <a:lstStyle/>
            <a:p>
              <a:pPr algn="ctr"/>
              <a:endParaRPr sz="1725">
                <a:solidFill>
                  <a:schemeClr val="lt1"/>
                </a:solidFill>
                <a:latin typeface="Arial"/>
                <a:ea typeface="Arial"/>
                <a:cs typeface="Arial"/>
                <a:sym typeface="Arial"/>
              </a:endParaRPr>
            </a:p>
          </p:txBody>
        </p:sp>
        <p:sp>
          <p:nvSpPr>
            <p:cNvPr id="138" name="Google Shape;138;p16"/>
            <p:cNvSpPr txBox="1"/>
            <p:nvPr/>
          </p:nvSpPr>
          <p:spPr>
            <a:xfrm>
              <a:off x="713739" y="2586762"/>
              <a:ext cx="803100" cy="1045049"/>
            </a:xfrm>
            <a:prstGeom prst="rect">
              <a:avLst/>
            </a:prstGeom>
            <a:noFill/>
            <a:ln>
              <a:noFill/>
            </a:ln>
          </p:spPr>
          <p:txBody>
            <a:bodyPr spcFirstLastPara="1" wrap="square" lIns="68569" tIns="34275" rIns="68569" bIns="34275" anchor="t" anchorCtr="0">
              <a:spAutoFit/>
            </a:bodyPr>
            <a:lstStyle/>
            <a:p>
              <a:r>
                <a:rPr lang="fr-FR" sz="1725">
                  <a:solidFill>
                    <a:schemeClr val="lt1"/>
                  </a:solidFill>
                  <a:latin typeface="Arial"/>
                  <a:ea typeface="Arial"/>
                  <a:cs typeface="Arial"/>
                  <a:sym typeface="Arial"/>
                </a:rPr>
                <a:t>4</a:t>
              </a:r>
              <a:endParaRPr sz="1725">
                <a:solidFill>
                  <a:schemeClr val="lt1"/>
                </a:solidFill>
                <a:latin typeface="Arial"/>
                <a:ea typeface="Arial"/>
                <a:cs typeface="Arial"/>
                <a:sym typeface="Arial"/>
              </a:endParaRPr>
            </a:p>
          </p:txBody>
        </p:sp>
      </p:grpSp>
      <p:grpSp>
        <p:nvGrpSpPr>
          <p:cNvPr id="139" name="Google Shape;139;p16"/>
          <p:cNvGrpSpPr/>
          <p:nvPr/>
        </p:nvGrpSpPr>
        <p:grpSpPr>
          <a:xfrm>
            <a:off x="3399345" y="1866380"/>
            <a:ext cx="648199" cy="696229"/>
            <a:chOff x="511094" y="1963508"/>
            <a:chExt cx="2024040" cy="2174017"/>
          </a:xfrm>
        </p:grpSpPr>
        <p:sp>
          <p:nvSpPr>
            <p:cNvPr id="140" name="Google Shape;140;p16"/>
            <p:cNvSpPr/>
            <p:nvPr/>
          </p:nvSpPr>
          <p:spPr>
            <a:xfrm>
              <a:off x="511094" y="1963508"/>
              <a:ext cx="2024040" cy="2174017"/>
            </a:xfrm>
            <a:custGeom>
              <a:avLst/>
              <a:gdLst/>
              <a:ahLst/>
              <a:cxnLst/>
              <a:rect l="l" t="t" r="r" b="b"/>
              <a:pathLst>
                <a:path w="1192365" h="1280717" extrusionOk="0">
                  <a:moveTo>
                    <a:pt x="339228" y="1280717"/>
                  </a:moveTo>
                  <a:lnTo>
                    <a:pt x="1192365" y="0"/>
                  </a:lnTo>
                  <a:lnTo>
                    <a:pt x="0" y="458213"/>
                  </a:lnTo>
                  <a:lnTo>
                    <a:pt x="339228" y="1280717"/>
                  </a:lnTo>
                  <a:close/>
                </a:path>
              </a:pathLst>
            </a:custGeom>
            <a:gradFill>
              <a:gsLst>
                <a:gs pos="0">
                  <a:srgbClr val="1E98D2"/>
                </a:gs>
                <a:gs pos="40000">
                  <a:srgbClr val="36A5D1"/>
                </a:gs>
                <a:gs pos="67000">
                  <a:srgbClr val="4BB1D0"/>
                </a:gs>
                <a:gs pos="77000">
                  <a:srgbClr val="5AB9CF"/>
                </a:gs>
                <a:gs pos="100000">
                  <a:srgbClr val="6FC5CE"/>
                </a:gs>
              </a:gsLst>
              <a:lin ang="14400033" scaled="0"/>
            </a:gradFill>
            <a:ln>
              <a:noFill/>
            </a:ln>
          </p:spPr>
          <p:txBody>
            <a:bodyPr spcFirstLastPara="1" wrap="square" lIns="68569" tIns="34275" rIns="68569" bIns="34275" anchor="ctr" anchorCtr="0">
              <a:noAutofit/>
            </a:bodyPr>
            <a:lstStyle/>
            <a:p>
              <a:pPr algn="ctr"/>
              <a:endParaRPr sz="1725">
                <a:solidFill>
                  <a:schemeClr val="lt1"/>
                </a:solidFill>
                <a:latin typeface="Arial"/>
                <a:ea typeface="Arial"/>
                <a:cs typeface="Arial"/>
                <a:sym typeface="Arial"/>
              </a:endParaRPr>
            </a:p>
          </p:txBody>
        </p:sp>
        <p:sp>
          <p:nvSpPr>
            <p:cNvPr id="141" name="Google Shape;141;p16"/>
            <p:cNvSpPr txBox="1"/>
            <p:nvPr/>
          </p:nvSpPr>
          <p:spPr>
            <a:xfrm>
              <a:off x="771387" y="2590549"/>
              <a:ext cx="803100" cy="1045049"/>
            </a:xfrm>
            <a:prstGeom prst="rect">
              <a:avLst/>
            </a:prstGeom>
            <a:noFill/>
            <a:ln>
              <a:noFill/>
            </a:ln>
          </p:spPr>
          <p:txBody>
            <a:bodyPr spcFirstLastPara="1" wrap="square" lIns="68569" tIns="34275" rIns="68569" bIns="34275" anchor="t" anchorCtr="0">
              <a:spAutoFit/>
            </a:bodyPr>
            <a:lstStyle/>
            <a:p>
              <a:r>
                <a:rPr lang="fr-FR" sz="1725">
                  <a:solidFill>
                    <a:schemeClr val="lt1"/>
                  </a:solidFill>
                  <a:latin typeface="Arial"/>
                  <a:ea typeface="Arial"/>
                  <a:cs typeface="Arial"/>
                  <a:sym typeface="Arial"/>
                </a:rPr>
                <a:t>3</a:t>
              </a:r>
              <a:endParaRPr sz="1725">
                <a:solidFill>
                  <a:schemeClr val="lt1"/>
                </a:solidFill>
                <a:latin typeface="Arial"/>
                <a:ea typeface="Arial"/>
                <a:cs typeface="Arial"/>
                <a:sym typeface="Arial"/>
              </a:endParaRPr>
            </a:p>
          </p:txBody>
        </p:sp>
      </p:grpSp>
      <p:sp>
        <p:nvSpPr>
          <p:cNvPr id="142" name="Google Shape;142;p16"/>
          <p:cNvSpPr txBox="1"/>
          <p:nvPr/>
        </p:nvSpPr>
        <p:spPr>
          <a:xfrm>
            <a:off x="6291970" y="2687805"/>
            <a:ext cx="2443163" cy="715550"/>
          </a:xfrm>
          <a:prstGeom prst="rect">
            <a:avLst/>
          </a:prstGeom>
          <a:noFill/>
          <a:ln>
            <a:noFill/>
          </a:ln>
        </p:spPr>
        <p:txBody>
          <a:bodyPr spcFirstLastPara="1" wrap="square" lIns="68569" tIns="34275" rIns="68569" bIns="34275" anchor="t" anchorCtr="0">
            <a:spAutoFit/>
          </a:bodyPr>
          <a:lstStyle/>
          <a:p>
            <a:pPr marL="128588" indent="-128588">
              <a:buClr>
                <a:srgbClr val="39A4D8"/>
              </a:buClr>
              <a:buFont typeface="Arial" panose="020B0604020202020204" pitchFamily="34" charset="0"/>
              <a:buChar char="•"/>
            </a:pPr>
            <a:r>
              <a:rPr lang="fr-FR" sz="1050">
                <a:solidFill>
                  <a:schemeClr val="dk1"/>
                </a:solidFill>
                <a:latin typeface="Calibri" panose="020F0502020204030204" pitchFamily="34" charset="0"/>
                <a:ea typeface="Open Sans"/>
                <a:cs typeface="Calibri" panose="020F0502020204030204" pitchFamily="34" charset="0"/>
                <a:sym typeface="Open Sans"/>
              </a:rPr>
              <a:t>Projet de recherche avec universités et les Centres de recherche de la fédération Wallonie Bruxelles. </a:t>
            </a:r>
          </a:p>
          <a:p>
            <a:pPr marL="128588" indent="-128588">
              <a:buClr>
                <a:srgbClr val="39A4D8"/>
              </a:buClr>
              <a:buFont typeface="Arial" panose="020B0604020202020204" pitchFamily="34" charset="0"/>
              <a:buChar char="•"/>
            </a:pPr>
            <a:r>
              <a:rPr lang="fr-FR" sz="1050">
                <a:solidFill>
                  <a:schemeClr val="dk1"/>
                </a:solidFill>
                <a:latin typeface="Calibri" panose="020F0502020204030204" pitchFamily="34" charset="0"/>
                <a:ea typeface="Open Sans"/>
                <a:cs typeface="Calibri" panose="020F0502020204030204" pitchFamily="34" charset="0"/>
                <a:sym typeface="Open Sans"/>
              </a:rPr>
              <a:t>Partenaires</a:t>
            </a:r>
            <a:endParaRPr sz="1050">
              <a:latin typeface="Calibri" panose="020F0502020204030204" pitchFamily="34" charset="0"/>
              <a:cs typeface="Calibri" panose="020F0502020204030204" pitchFamily="34" charset="0"/>
            </a:endParaRPr>
          </a:p>
        </p:txBody>
      </p:sp>
      <p:sp>
        <p:nvSpPr>
          <p:cNvPr id="144" name="Google Shape;144;p16"/>
          <p:cNvSpPr txBox="1"/>
          <p:nvPr/>
        </p:nvSpPr>
        <p:spPr>
          <a:xfrm>
            <a:off x="3770259" y="866606"/>
            <a:ext cx="1436400" cy="288510"/>
          </a:xfrm>
          <a:prstGeom prst="rect">
            <a:avLst/>
          </a:prstGeom>
          <a:noFill/>
          <a:ln>
            <a:noFill/>
          </a:ln>
        </p:spPr>
        <p:txBody>
          <a:bodyPr spcFirstLastPara="1" wrap="square" lIns="68569" tIns="34275" rIns="68569" bIns="34275" anchor="t" anchorCtr="0">
            <a:spAutoFit/>
          </a:bodyPr>
          <a:lstStyle/>
          <a:p>
            <a:r>
              <a:rPr lang="fr-FR" sz="1425" b="1">
                <a:solidFill>
                  <a:srgbClr val="0097C6"/>
                </a:solidFill>
              </a:rPr>
              <a:t>Société &amp; IA</a:t>
            </a:r>
            <a:endParaRPr sz="1425" b="1">
              <a:solidFill>
                <a:srgbClr val="0097C6"/>
              </a:solidFill>
            </a:endParaRPr>
          </a:p>
        </p:txBody>
      </p:sp>
      <p:sp>
        <p:nvSpPr>
          <p:cNvPr id="145" name="Google Shape;145;p16"/>
          <p:cNvSpPr txBox="1"/>
          <p:nvPr/>
        </p:nvSpPr>
        <p:spPr>
          <a:xfrm>
            <a:off x="408867" y="2510605"/>
            <a:ext cx="2396199" cy="1281090"/>
          </a:xfrm>
          <a:prstGeom prst="rect">
            <a:avLst/>
          </a:prstGeom>
          <a:noFill/>
          <a:ln>
            <a:noFill/>
          </a:ln>
        </p:spPr>
        <p:txBody>
          <a:bodyPr spcFirstLastPara="1" wrap="square" lIns="68569" tIns="34275" rIns="68569" bIns="34275" anchor="t" anchorCtr="0">
            <a:spAutoFit/>
          </a:bodyPr>
          <a:lstStyle/>
          <a:p>
            <a:r>
              <a:rPr lang="fr-FR" sz="1575" b="1">
                <a:solidFill>
                  <a:schemeClr val="lt1"/>
                </a:solidFill>
                <a:latin typeface="Calibri" panose="020F0502020204030204" pitchFamily="34" charset="0"/>
                <a:ea typeface="Open Sans"/>
                <a:cs typeface="Calibri" panose="020F0502020204030204" pitchFamily="34" charset="0"/>
                <a:sym typeface="Open Sans"/>
              </a:rPr>
              <a:t>Mission</a:t>
            </a:r>
            <a:r>
              <a:rPr lang="fr-FR" sz="1575">
                <a:solidFill>
                  <a:schemeClr val="lt1"/>
                </a:solidFill>
                <a:latin typeface="Calibri" panose="020F0502020204030204" pitchFamily="34" charset="0"/>
                <a:ea typeface="Open Sans"/>
                <a:cs typeface="Calibri" panose="020F0502020204030204" pitchFamily="34" charset="0"/>
                <a:sym typeface="Open Sans"/>
              </a:rPr>
              <a:t>: Accélérer l’adoption de l’intelligence artificielle (IA) en Wallonie et renforcer son écosystème. </a:t>
            </a:r>
            <a:endParaRPr sz="1575">
              <a:latin typeface="Calibri" panose="020F0502020204030204" pitchFamily="34" charset="0"/>
              <a:cs typeface="Calibri" panose="020F0502020204030204" pitchFamily="34" charset="0"/>
            </a:endParaRPr>
          </a:p>
        </p:txBody>
      </p:sp>
      <p:cxnSp>
        <p:nvCxnSpPr>
          <p:cNvPr id="146" name="Google Shape;146;p16"/>
          <p:cNvCxnSpPr/>
          <p:nvPr/>
        </p:nvCxnSpPr>
        <p:spPr>
          <a:xfrm>
            <a:off x="-969976" y="1900230"/>
            <a:ext cx="830025" cy="0"/>
          </a:xfrm>
          <a:prstGeom prst="straightConnector1">
            <a:avLst/>
          </a:prstGeom>
          <a:noFill/>
          <a:ln w="9525" cap="flat" cmpd="sng">
            <a:solidFill>
              <a:schemeClr val="lt1"/>
            </a:solidFill>
            <a:prstDash val="solid"/>
            <a:miter lim="800000"/>
            <a:headEnd type="none" w="sm" len="sm"/>
            <a:tailEnd type="none" w="sm" len="sm"/>
          </a:ln>
        </p:spPr>
      </p:cxnSp>
      <p:pic>
        <p:nvPicPr>
          <p:cNvPr id="29" name="Image 7">
            <a:extLst>
              <a:ext uri="{FF2B5EF4-FFF2-40B4-BE49-F238E27FC236}">
                <a16:creationId xmlns:a16="http://schemas.microsoft.com/office/drawing/2014/main" id="{0FB1688D-8625-4249-A32C-4E807AA7C994}"/>
              </a:ext>
            </a:extLst>
          </p:cNvPr>
          <p:cNvPicPr>
            <a:picLocks noChangeAspect="1"/>
          </p:cNvPicPr>
          <p:nvPr/>
        </p:nvPicPr>
        <p:blipFill>
          <a:blip r:embed="rId3"/>
          <a:stretch>
            <a:fillRect/>
          </a:stretch>
        </p:blipFill>
        <p:spPr>
          <a:xfrm>
            <a:off x="66033" y="477013"/>
            <a:ext cx="2258032" cy="1595676"/>
          </a:xfrm>
          <a:prstGeom prst="rect">
            <a:avLst/>
          </a:prstGeom>
        </p:spPr>
      </p:pic>
      <p:pic>
        <p:nvPicPr>
          <p:cNvPr id="31" name="Picture 3">
            <a:extLst>
              <a:ext uri="{FF2B5EF4-FFF2-40B4-BE49-F238E27FC236}">
                <a16:creationId xmlns:a16="http://schemas.microsoft.com/office/drawing/2014/main" id="{F3729310-D472-4AAF-B158-1B9645568EE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11475" y="4587541"/>
            <a:ext cx="1263607" cy="386882"/>
          </a:xfrm>
          <a:prstGeom prst="rect">
            <a:avLst/>
          </a:prstGeom>
        </p:spPr>
      </p:pic>
      <p:pic>
        <p:nvPicPr>
          <p:cNvPr id="32" name="Picture 11">
            <a:extLst>
              <a:ext uri="{FF2B5EF4-FFF2-40B4-BE49-F238E27FC236}">
                <a16:creationId xmlns:a16="http://schemas.microsoft.com/office/drawing/2014/main" id="{3DE70D95-DB6B-433C-8ED1-B574E566E9D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10524" y="4459544"/>
            <a:ext cx="786629" cy="673328"/>
          </a:xfrm>
          <a:prstGeom prst="rect">
            <a:avLst/>
          </a:prstGeom>
        </p:spPr>
      </p:pic>
      <p:pic>
        <p:nvPicPr>
          <p:cNvPr id="33" name="Picture 15">
            <a:extLst>
              <a:ext uri="{FF2B5EF4-FFF2-40B4-BE49-F238E27FC236}">
                <a16:creationId xmlns:a16="http://schemas.microsoft.com/office/drawing/2014/main" id="{31B7ACCD-9025-4C0C-9B23-B6C2E6200B7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20742" y="4463902"/>
            <a:ext cx="807092" cy="629150"/>
          </a:xfrm>
          <a:prstGeom prst="rect">
            <a:avLst/>
          </a:prstGeom>
        </p:spPr>
      </p:pic>
      <p:pic>
        <p:nvPicPr>
          <p:cNvPr id="34" name="Picture 6">
            <a:extLst>
              <a:ext uri="{FF2B5EF4-FFF2-40B4-BE49-F238E27FC236}">
                <a16:creationId xmlns:a16="http://schemas.microsoft.com/office/drawing/2014/main" id="{07965770-1C19-464A-81E1-1CA94F7EF29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6033" y="4450541"/>
            <a:ext cx="1452238" cy="597492"/>
          </a:xfrm>
          <a:prstGeom prst="rect">
            <a:avLst/>
          </a:prstGeom>
        </p:spPr>
      </p:pic>
      <p:pic>
        <p:nvPicPr>
          <p:cNvPr id="35" name="Image 13">
            <a:extLst>
              <a:ext uri="{FF2B5EF4-FFF2-40B4-BE49-F238E27FC236}">
                <a16:creationId xmlns:a16="http://schemas.microsoft.com/office/drawing/2014/main" id="{4682E3D5-F265-4FE6-9569-5F38796EA537}"/>
              </a:ext>
            </a:extLst>
          </p:cNvPr>
          <p:cNvPicPr>
            <a:picLocks noChangeAspect="1"/>
          </p:cNvPicPr>
          <p:nvPr/>
        </p:nvPicPr>
        <p:blipFill>
          <a:blip r:embed="rId8"/>
          <a:stretch>
            <a:fillRect/>
          </a:stretch>
        </p:blipFill>
        <p:spPr>
          <a:xfrm>
            <a:off x="6439990" y="4510337"/>
            <a:ext cx="1410032" cy="560433"/>
          </a:xfrm>
          <a:prstGeom prst="rect">
            <a:avLst/>
          </a:prstGeom>
        </p:spPr>
      </p:pic>
      <p:pic>
        <p:nvPicPr>
          <p:cNvPr id="36" name="Image 15">
            <a:extLst>
              <a:ext uri="{FF2B5EF4-FFF2-40B4-BE49-F238E27FC236}">
                <a16:creationId xmlns:a16="http://schemas.microsoft.com/office/drawing/2014/main" id="{50987CBC-950D-46E2-AFDC-11F06FA477B3}"/>
              </a:ext>
            </a:extLst>
          </p:cNvPr>
          <p:cNvPicPr>
            <a:picLocks noChangeAspect="1"/>
          </p:cNvPicPr>
          <p:nvPr/>
        </p:nvPicPr>
        <p:blipFill>
          <a:blip r:embed="rId9"/>
          <a:stretch>
            <a:fillRect/>
          </a:stretch>
        </p:blipFill>
        <p:spPr>
          <a:xfrm>
            <a:off x="7850022" y="4432885"/>
            <a:ext cx="1350404" cy="726645"/>
          </a:xfrm>
          <a:prstGeom prst="rect">
            <a:avLst/>
          </a:prstGeom>
        </p:spPr>
      </p:pic>
      <p:cxnSp>
        <p:nvCxnSpPr>
          <p:cNvPr id="37" name="Connecteur droit 17">
            <a:extLst>
              <a:ext uri="{FF2B5EF4-FFF2-40B4-BE49-F238E27FC236}">
                <a16:creationId xmlns:a16="http://schemas.microsoft.com/office/drawing/2014/main" id="{0138E9E3-1E89-4505-A6E1-BFD6088782CF}"/>
              </a:ext>
            </a:extLst>
          </p:cNvPr>
          <p:cNvCxnSpPr/>
          <p:nvPr/>
        </p:nvCxnSpPr>
        <p:spPr>
          <a:xfrm>
            <a:off x="5490064" y="4459544"/>
            <a:ext cx="0" cy="673328"/>
          </a:xfrm>
          <a:prstGeom prst="line">
            <a:avLst/>
          </a:prstGeom>
        </p:spPr>
        <p:style>
          <a:lnRef idx="1">
            <a:schemeClr val="dk1"/>
          </a:lnRef>
          <a:fillRef idx="0">
            <a:schemeClr val="dk1"/>
          </a:fillRef>
          <a:effectRef idx="0">
            <a:schemeClr val="dk1"/>
          </a:effectRef>
          <a:fontRef idx="minor">
            <a:schemeClr val="tx1"/>
          </a:fontRef>
        </p:style>
      </p:cxnSp>
      <p:sp>
        <p:nvSpPr>
          <p:cNvPr id="38" name="ZoneTexte 18">
            <a:extLst>
              <a:ext uri="{FF2B5EF4-FFF2-40B4-BE49-F238E27FC236}">
                <a16:creationId xmlns:a16="http://schemas.microsoft.com/office/drawing/2014/main" id="{F7091B89-203C-4DAD-B0E1-8C8F6F42CAD7}"/>
              </a:ext>
            </a:extLst>
          </p:cNvPr>
          <p:cNvSpPr txBox="1"/>
          <p:nvPr/>
        </p:nvSpPr>
        <p:spPr>
          <a:xfrm>
            <a:off x="5628860" y="4573231"/>
            <a:ext cx="897801" cy="438582"/>
          </a:xfrm>
          <a:prstGeom prst="rect">
            <a:avLst/>
          </a:prstGeom>
          <a:noFill/>
        </p:spPr>
        <p:txBody>
          <a:bodyPr wrap="square" rtlCol="0">
            <a:spAutoFit/>
          </a:bodyPr>
          <a:lstStyle/>
          <a:p>
            <a:r>
              <a:rPr lang="fr-FR" sz="1125"/>
              <a:t>Avec le </a:t>
            </a:r>
            <a:br>
              <a:rPr lang="fr-FR" sz="1125"/>
            </a:br>
            <a:r>
              <a:rPr lang="fr-FR" sz="1125"/>
              <a:t>soutien de :  </a:t>
            </a:r>
          </a:p>
        </p:txBody>
      </p:sp>
      <p:sp>
        <p:nvSpPr>
          <p:cNvPr id="40" name="Google Shape;128;p16">
            <a:extLst>
              <a:ext uri="{FF2B5EF4-FFF2-40B4-BE49-F238E27FC236}">
                <a16:creationId xmlns:a16="http://schemas.microsoft.com/office/drawing/2014/main" id="{BBEC37FE-AE7E-452A-9244-95C7A27C0206}"/>
              </a:ext>
            </a:extLst>
          </p:cNvPr>
          <p:cNvSpPr/>
          <p:nvPr/>
        </p:nvSpPr>
        <p:spPr>
          <a:xfrm>
            <a:off x="3739896" y="1259302"/>
            <a:ext cx="2191564" cy="696229"/>
          </a:xfrm>
          <a:prstGeom prst="rect">
            <a:avLst/>
          </a:prstGeom>
          <a:noFill/>
          <a:ln>
            <a:noFill/>
          </a:ln>
        </p:spPr>
        <p:txBody>
          <a:bodyPr spcFirstLastPara="1" wrap="square" lIns="68569" tIns="34275" rIns="68569" bIns="34275" anchor="t" anchorCtr="0">
            <a:noAutofit/>
          </a:bodyPr>
          <a:lstStyle/>
          <a:p>
            <a:pPr marL="128588" indent="-128588">
              <a:lnSpc>
                <a:spcPct val="107000"/>
              </a:lnSpc>
              <a:buClr>
                <a:srgbClr val="39A4D8"/>
              </a:buClr>
              <a:buFont typeface="Arial" panose="020B0604020202020204" pitchFamily="34" charset="0"/>
              <a:buChar char="•"/>
            </a:pPr>
            <a:r>
              <a:rPr lang="fr-FR" sz="1050">
                <a:solidFill>
                  <a:schemeClr val="dk1"/>
                </a:solidFill>
                <a:latin typeface="Calibri" panose="020F0502020204030204" pitchFamily="34" charset="0"/>
                <a:ea typeface="Open Sans"/>
                <a:cs typeface="Calibri" panose="020F0502020204030204" pitchFamily="34" charset="0"/>
                <a:sym typeface="Open Sans"/>
              </a:rPr>
              <a:t>Sensibilisation</a:t>
            </a:r>
          </a:p>
          <a:p>
            <a:pPr marL="128588" indent="-128588">
              <a:lnSpc>
                <a:spcPct val="107000"/>
              </a:lnSpc>
              <a:buClr>
                <a:srgbClr val="39A4D8"/>
              </a:buClr>
              <a:buFont typeface="Arial" panose="020B0604020202020204" pitchFamily="34" charset="0"/>
              <a:buChar char="•"/>
            </a:pPr>
            <a:r>
              <a:rPr lang="fr-FR" sz="1050">
                <a:solidFill>
                  <a:schemeClr val="dk1"/>
                </a:solidFill>
                <a:latin typeface="Calibri" panose="020F0502020204030204" pitchFamily="34" charset="0"/>
                <a:ea typeface="Open Sans"/>
                <a:cs typeface="Calibri" panose="020F0502020204030204" pitchFamily="34" charset="0"/>
                <a:sym typeface="Open Sans"/>
              </a:rPr>
              <a:t>Modernisation du secteur public</a:t>
            </a:r>
            <a:endParaRPr sz="1050">
              <a:latin typeface="Calibri" panose="020F0502020204030204" pitchFamily="34" charset="0"/>
              <a:cs typeface="Calibri" panose="020F0502020204030204" pitchFamily="34" charset="0"/>
            </a:endParaRPr>
          </a:p>
          <a:p>
            <a:pPr marL="128588" indent="-128588">
              <a:lnSpc>
                <a:spcPct val="107000"/>
              </a:lnSpc>
              <a:buClr>
                <a:srgbClr val="39A4D8"/>
              </a:buClr>
              <a:buFont typeface="Arial" panose="020B0604020202020204" pitchFamily="34" charset="0"/>
              <a:buChar char="•"/>
            </a:pPr>
            <a:endParaRPr sz="1050">
              <a:solidFill>
                <a:schemeClr val="dk1"/>
              </a:solidFill>
              <a:latin typeface="Calibri" panose="020F0502020204030204" pitchFamily="34" charset="0"/>
              <a:ea typeface="Open Sans"/>
              <a:cs typeface="Calibri" panose="020F0502020204030204" pitchFamily="34" charset="0"/>
              <a:sym typeface="Open Sans"/>
            </a:endParaRPr>
          </a:p>
        </p:txBody>
      </p:sp>
      <p:sp>
        <p:nvSpPr>
          <p:cNvPr id="41" name="Google Shape;128;p16">
            <a:extLst>
              <a:ext uri="{FF2B5EF4-FFF2-40B4-BE49-F238E27FC236}">
                <a16:creationId xmlns:a16="http://schemas.microsoft.com/office/drawing/2014/main" id="{BA743564-B55B-4265-A954-A0F3AAC7E80B}"/>
              </a:ext>
            </a:extLst>
          </p:cNvPr>
          <p:cNvSpPr/>
          <p:nvPr/>
        </p:nvSpPr>
        <p:spPr>
          <a:xfrm>
            <a:off x="6303297" y="1215424"/>
            <a:ext cx="2191564" cy="696229"/>
          </a:xfrm>
          <a:prstGeom prst="rect">
            <a:avLst/>
          </a:prstGeom>
          <a:noFill/>
          <a:ln>
            <a:noFill/>
          </a:ln>
        </p:spPr>
        <p:txBody>
          <a:bodyPr spcFirstLastPara="1" wrap="square" lIns="68569" tIns="34275" rIns="68569" bIns="34275" anchor="t" anchorCtr="0">
            <a:noAutofit/>
          </a:bodyPr>
          <a:lstStyle/>
          <a:p>
            <a:pPr marL="128588" indent="-128588">
              <a:lnSpc>
                <a:spcPct val="107000"/>
              </a:lnSpc>
              <a:buClr>
                <a:srgbClr val="39A4D8"/>
              </a:buClr>
              <a:buFont typeface="Arial" panose="020B0604020202020204" pitchFamily="34" charset="0"/>
              <a:buChar char="•"/>
            </a:pPr>
            <a:r>
              <a:rPr lang="nl-BE" sz="1050">
                <a:solidFill>
                  <a:schemeClr val="dk1"/>
                </a:solidFill>
                <a:latin typeface="Calibri" panose="020F0502020204030204" pitchFamily="34" charset="0"/>
                <a:ea typeface="Open Sans"/>
                <a:cs typeface="Calibri" panose="020F0502020204030204" pitchFamily="34" charset="0"/>
                <a:sym typeface="Open Sans"/>
              </a:rPr>
              <a:t>Soutien </a:t>
            </a:r>
            <a:r>
              <a:rPr lang="nl-BE" sz="1050" err="1">
                <a:solidFill>
                  <a:schemeClr val="dk1"/>
                </a:solidFill>
                <a:latin typeface="Calibri" panose="020F0502020204030204" pitchFamily="34" charset="0"/>
                <a:ea typeface="Open Sans"/>
                <a:cs typeface="Calibri" panose="020F0502020204030204" pitchFamily="34" charset="0"/>
                <a:sym typeface="Open Sans"/>
              </a:rPr>
              <a:t>aux</a:t>
            </a:r>
            <a:r>
              <a:rPr lang="nl-BE" sz="1050">
                <a:solidFill>
                  <a:schemeClr val="dk1"/>
                </a:solidFill>
                <a:latin typeface="Calibri" panose="020F0502020204030204" pitchFamily="34" charset="0"/>
                <a:ea typeface="Open Sans"/>
                <a:cs typeface="Calibri" panose="020F0502020204030204" pitchFamily="34" charset="0"/>
                <a:sym typeface="Open Sans"/>
              </a:rPr>
              <a:t> </a:t>
            </a:r>
            <a:r>
              <a:rPr lang="nl-BE" sz="1050" err="1">
                <a:solidFill>
                  <a:schemeClr val="dk1"/>
                </a:solidFill>
                <a:latin typeface="Calibri" panose="020F0502020204030204" pitchFamily="34" charset="0"/>
                <a:ea typeface="Open Sans"/>
                <a:cs typeface="Calibri" panose="020F0502020204030204" pitchFamily="34" charset="0"/>
                <a:sym typeface="Open Sans"/>
              </a:rPr>
              <a:t>entreprises</a:t>
            </a:r>
            <a:endParaRPr sz="1050">
              <a:latin typeface="Calibri" panose="020F0502020204030204" pitchFamily="34" charset="0"/>
              <a:cs typeface="Calibri" panose="020F0502020204030204" pitchFamily="34" charset="0"/>
            </a:endParaRPr>
          </a:p>
          <a:p>
            <a:pPr marL="128588" indent="-128588">
              <a:lnSpc>
                <a:spcPct val="107000"/>
              </a:lnSpc>
              <a:buClr>
                <a:srgbClr val="39A4D8"/>
              </a:buClr>
              <a:buFont typeface="Arial" panose="020B0604020202020204" pitchFamily="34" charset="0"/>
              <a:buChar char="•"/>
            </a:pPr>
            <a:endParaRPr sz="1050">
              <a:solidFill>
                <a:schemeClr val="dk1"/>
              </a:solidFill>
              <a:latin typeface="Calibri" panose="020F0502020204030204" pitchFamily="34" charset="0"/>
              <a:ea typeface="Open Sans"/>
              <a:cs typeface="Calibri" panose="020F0502020204030204" pitchFamily="34" charset="0"/>
              <a:sym typeface="Open Sans"/>
            </a:endParaRPr>
          </a:p>
        </p:txBody>
      </p:sp>
      <p:sp>
        <p:nvSpPr>
          <p:cNvPr id="42" name="Google Shape;128;p16">
            <a:extLst>
              <a:ext uri="{FF2B5EF4-FFF2-40B4-BE49-F238E27FC236}">
                <a16:creationId xmlns:a16="http://schemas.microsoft.com/office/drawing/2014/main" id="{E6EA09DA-6F28-4A23-B354-140E18450081}"/>
              </a:ext>
            </a:extLst>
          </p:cNvPr>
          <p:cNvSpPr/>
          <p:nvPr/>
        </p:nvSpPr>
        <p:spPr>
          <a:xfrm>
            <a:off x="3846254" y="2720192"/>
            <a:ext cx="2191564" cy="696229"/>
          </a:xfrm>
          <a:prstGeom prst="rect">
            <a:avLst/>
          </a:prstGeom>
          <a:noFill/>
          <a:ln>
            <a:noFill/>
          </a:ln>
        </p:spPr>
        <p:txBody>
          <a:bodyPr spcFirstLastPara="1" wrap="square" lIns="68569" tIns="34275" rIns="68569" bIns="34275" anchor="t" anchorCtr="0">
            <a:noAutofit/>
          </a:bodyPr>
          <a:lstStyle/>
          <a:p>
            <a:pPr marL="128588" indent="-128588">
              <a:lnSpc>
                <a:spcPct val="107000"/>
              </a:lnSpc>
              <a:buClr>
                <a:srgbClr val="39A4D8"/>
              </a:buClr>
              <a:buFont typeface="Arial" panose="020B0604020202020204" pitchFamily="34" charset="0"/>
              <a:buChar char="•"/>
            </a:pPr>
            <a:r>
              <a:rPr lang="nl-BE" sz="1050" err="1">
                <a:solidFill>
                  <a:schemeClr val="dk1"/>
                </a:solidFill>
                <a:latin typeface="Calibri" panose="020F0502020204030204" pitchFamily="34" charset="0"/>
                <a:ea typeface="Open Sans"/>
                <a:cs typeface="Calibri" panose="020F0502020204030204" pitchFamily="34" charset="0"/>
                <a:sym typeface="Open Sans"/>
              </a:rPr>
              <a:t>Formations</a:t>
            </a:r>
            <a:endParaRPr sz="1050">
              <a:latin typeface="Calibri" panose="020F0502020204030204" pitchFamily="34" charset="0"/>
              <a:cs typeface="Calibri" panose="020F0502020204030204" pitchFamily="34" charset="0"/>
            </a:endParaRPr>
          </a:p>
          <a:p>
            <a:pPr marL="128588" indent="-128588">
              <a:lnSpc>
                <a:spcPct val="107000"/>
              </a:lnSpc>
              <a:buClr>
                <a:srgbClr val="39A4D8"/>
              </a:buClr>
              <a:buFont typeface="Arial" panose="020B0604020202020204" pitchFamily="34" charset="0"/>
              <a:buChar char="•"/>
            </a:pPr>
            <a:endParaRPr sz="1050">
              <a:solidFill>
                <a:schemeClr val="dk1"/>
              </a:solidFill>
              <a:latin typeface="Calibri" panose="020F0502020204030204" pitchFamily="34" charset="0"/>
              <a:ea typeface="Open Sans"/>
              <a:cs typeface="Calibri" panose="020F0502020204030204" pitchFamily="34" charset="0"/>
              <a:sym typeface="Open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63;p27">
            <a:extLst>
              <a:ext uri="{FF2B5EF4-FFF2-40B4-BE49-F238E27FC236}">
                <a16:creationId xmlns:a16="http://schemas.microsoft.com/office/drawing/2014/main" id="{2FB39721-2FD8-084A-B431-DDD1DA620AD7}"/>
              </a:ext>
            </a:extLst>
          </p:cNvPr>
          <p:cNvSpPr/>
          <p:nvPr/>
        </p:nvSpPr>
        <p:spPr>
          <a:xfrm>
            <a:off x="4036425" y="393308"/>
            <a:ext cx="5636228" cy="896700"/>
          </a:xfrm>
          <a:prstGeom prst="rect">
            <a:avLst/>
          </a:prstGeom>
          <a:gradFill>
            <a:gsLst>
              <a:gs pos="66000">
                <a:srgbClr val="4BB1D0">
                  <a:alpha val="59000"/>
                </a:srgbClr>
              </a:gs>
              <a:gs pos="34000">
                <a:srgbClr val="36A5D1">
                  <a:alpha val="83000"/>
                </a:srgbClr>
              </a:gs>
              <a:gs pos="0">
                <a:srgbClr val="1E98D2"/>
              </a:gs>
              <a:gs pos="100000">
                <a:srgbClr val="6FC5CE">
                  <a:alpha val="40000"/>
                </a:srgbClr>
              </a:gs>
            </a:gsLst>
            <a:lin ang="2400000" scaled="0"/>
          </a:gradFill>
          <a:ln>
            <a:noFill/>
          </a:ln>
        </p:spPr>
        <p:txBody>
          <a:bodyPr spcFirstLastPara="1" wrap="square" lIns="91425" tIns="91425" rIns="91425" bIns="91425" anchor="ctr" anchorCtr="0">
            <a:noAutofit/>
          </a:bodyPr>
          <a:lstStyle/>
          <a:p>
            <a:endParaRPr/>
          </a:p>
        </p:txBody>
      </p:sp>
      <p:pic>
        <p:nvPicPr>
          <p:cNvPr id="5" name="Picture 5">
            <a:extLst>
              <a:ext uri="{FF2B5EF4-FFF2-40B4-BE49-F238E27FC236}">
                <a16:creationId xmlns:a16="http://schemas.microsoft.com/office/drawing/2014/main" id="{FF6DEBD9-066F-DE43-9277-67150BAB3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051" y="123111"/>
            <a:ext cx="1354493" cy="1029415"/>
          </a:xfrm>
          <a:prstGeom prst="rect">
            <a:avLst/>
          </a:prstGeom>
        </p:spPr>
      </p:pic>
      <p:sp>
        <p:nvSpPr>
          <p:cNvPr id="6" name="Google Shape;165;p27">
            <a:extLst>
              <a:ext uri="{FF2B5EF4-FFF2-40B4-BE49-F238E27FC236}">
                <a16:creationId xmlns:a16="http://schemas.microsoft.com/office/drawing/2014/main" id="{C8CEB607-B6C3-B447-912C-F502F6A7882E}"/>
              </a:ext>
            </a:extLst>
          </p:cNvPr>
          <p:cNvSpPr txBox="1">
            <a:spLocks/>
          </p:cNvSpPr>
          <p:nvPr/>
        </p:nvSpPr>
        <p:spPr>
          <a:xfrm>
            <a:off x="4036424" y="444757"/>
            <a:ext cx="4926525" cy="896700"/>
          </a:xfrm>
          <a:prstGeom prst="rect">
            <a:avLst/>
          </a:prstGeom>
        </p:spPr>
        <p:txBody>
          <a:bodyPr spcFirstLastPara="1" vert="horz" wrap="square" lIns="91425" tIns="91425" rIns="91425" bIns="91425" rtlCol="0" anchor="ctr" anchorCtr="0">
            <a:noAutofit/>
          </a:bodyPr>
          <a:lstStyle>
            <a:lvl1pPr lvl="0" algn="r" defTabSz="914400" rtl="0" eaLnBrk="1" latinLnBrk="0" hangingPunct="1">
              <a:lnSpc>
                <a:spcPct val="90000"/>
              </a:lnSpc>
              <a:spcBef>
                <a:spcPts val="0"/>
              </a:spcBef>
              <a:spcAft>
                <a:spcPts val="0"/>
              </a:spcAft>
              <a:buClr>
                <a:srgbClr val="000000"/>
              </a:buClr>
              <a:buSzPts val="2800"/>
              <a:buNone/>
              <a:defRPr sz="4400" kern="1200">
                <a:solidFill>
                  <a:schemeClr val="tx1"/>
                </a:solidFill>
                <a:latin typeface="+mj-lt"/>
                <a:ea typeface="+mj-ea"/>
                <a:cs typeface="+mj-c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pPr algn="ctr"/>
            <a:r>
              <a:rPr lang="fr-BE" sz="2850" dirty="0">
                <a:solidFill>
                  <a:schemeClr val="bg1"/>
                </a:solidFill>
                <a:latin typeface="Gotham Rounded Medium" panose="02000000000000000000" pitchFamily="2" charset="0"/>
              </a:rPr>
              <a:t>POURQUOI l’IA ?</a:t>
            </a:r>
          </a:p>
        </p:txBody>
      </p:sp>
      <p:pic>
        <p:nvPicPr>
          <p:cNvPr id="9" name="Image 8" descr="Une image contenant orange, personne, extérieur, passage&#10;&#10;Description générée automatiquement">
            <a:extLst>
              <a:ext uri="{FF2B5EF4-FFF2-40B4-BE49-F238E27FC236}">
                <a16:creationId xmlns:a16="http://schemas.microsoft.com/office/drawing/2014/main" id="{F222C6BB-3260-984B-9016-71269E6387A6}"/>
              </a:ext>
            </a:extLst>
          </p:cNvPr>
          <p:cNvPicPr>
            <a:picLocks/>
          </p:cNvPicPr>
          <p:nvPr/>
        </p:nvPicPr>
        <p:blipFill rotWithShape="1">
          <a:blip r:embed="rId4"/>
          <a:srcRect l="63383"/>
          <a:stretch/>
        </p:blipFill>
        <p:spPr>
          <a:xfrm>
            <a:off x="2743202" y="1606730"/>
            <a:ext cx="1818342" cy="3272246"/>
          </a:xfrm>
          <a:prstGeom prst="rect">
            <a:avLst/>
          </a:prstGeom>
        </p:spPr>
      </p:pic>
      <p:pic>
        <p:nvPicPr>
          <p:cNvPr id="11" name="Image 10" descr="Une image contenant personne, tenant, main&#10;&#10;Description générée automatiquement">
            <a:extLst>
              <a:ext uri="{FF2B5EF4-FFF2-40B4-BE49-F238E27FC236}">
                <a16:creationId xmlns:a16="http://schemas.microsoft.com/office/drawing/2014/main" id="{76BF72AA-5F2C-4A4D-A6CB-829ACEAFB612}"/>
              </a:ext>
            </a:extLst>
          </p:cNvPr>
          <p:cNvPicPr>
            <a:picLocks/>
          </p:cNvPicPr>
          <p:nvPr/>
        </p:nvPicPr>
        <p:blipFill rotWithShape="1">
          <a:blip r:embed="rId5"/>
          <a:srcRect l="22479" r="39869"/>
          <a:stretch/>
        </p:blipFill>
        <p:spPr>
          <a:xfrm>
            <a:off x="4705119" y="1606731"/>
            <a:ext cx="1818342" cy="3272246"/>
          </a:xfrm>
          <a:prstGeom prst="rect">
            <a:avLst/>
          </a:prstGeom>
        </p:spPr>
      </p:pic>
      <p:pic>
        <p:nvPicPr>
          <p:cNvPr id="3" name="Image 2" descr="Une image contenant fermer&#10;&#10;Description générée automatiquement">
            <a:extLst>
              <a:ext uri="{FF2B5EF4-FFF2-40B4-BE49-F238E27FC236}">
                <a16:creationId xmlns:a16="http://schemas.microsoft.com/office/drawing/2014/main" id="{0E0AC097-7868-E04F-976D-4678E82EA3DB}"/>
              </a:ext>
            </a:extLst>
          </p:cNvPr>
          <p:cNvPicPr>
            <a:picLocks/>
          </p:cNvPicPr>
          <p:nvPr/>
        </p:nvPicPr>
        <p:blipFill rotWithShape="1">
          <a:blip r:embed="rId6"/>
          <a:srcRect l="22809" t="-112" r="38867" b="112"/>
          <a:stretch/>
        </p:blipFill>
        <p:spPr>
          <a:xfrm>
            <a:off x="781284" y="1606729"/>
            <a:ext cx="1818342" cy="3272246"/>
          </a:xfrm>
          <a:prstGeom prst="rect">
            <a:avLst/>
          </a:prstGeom>
        </p:spPr>
      </p:pic>
      <p:pic>
        <p:nvPicPr>
          <p:cNvPr id="14" name="Image 13">
            <a:extLst>
              <a:ext uri="{FF2B5EF4-FFF2-40B4-BE49-F238E27FC236}">
                <a16:creationId xmlns:a16="http://schemas.microsoft.com/office/drawing/2014/main" id="{77F861A9-9BCD-3E4C-BBBF-3963588912D5}"/>
              </a:ext>
            </a:extLst>
          </p:cNvPr>
          <p:cNvPicPr>
            <a:picLocks noChangeAspect="1"/>
          </p:cNvPicPr>
          <p:nvPr/>
        </p:nvPicPr>
        <p:blipFill rotWithShape="1">
          <a:blip r:embed="rId7"/>
          <a:srcRect l="36718" t="-65" r="23664" b="65"/>
          <a:stretch/>
        </p:blipFill>
        <p:spPr>
          <a:xfrm>
            <a:off x="6660503" y="1606729"/>
            <a:ext cx="1818342" cy="3270128"/>
          </a:xfrm>
          <a:prstGeom prst="rect">
            <a:avLst/>
          </a:prstGeom>
        </p:spPr>
      </p:pic>
      <p:sp>
        <p:nvSpPr>
          <p:cNvPr id="18" name="Rectangle 17">
            <a:extLst>
              <a:ext uri="{FF2B5EF4-FFF2-40B4-BE49-F238E27FC236}">
                <a16:creationId xmlns:a16="http://schemas.microsoft.com/office/drawing/2014/main" id="{7ACF8DD0-4F21-E149-827C-B9556C18AE3D}"/>
              </a:ext>
            </a:extLst>
          </p:cNvPr>
          <p:cNvSpPr/>
          <p:nvPr/>
        </p:nvSpPr>
        <p:spPr>
          <a:xfrm>
            <a:off x="901337" y="1724298"/>
            <a:ext cx="1596935" cy="3056708"/>
          </a:xfrm>
          <a:prstGeom prst="rect">
            <a:avLst/>
          </a:prstGeom>
          <a:solidFill>
            <a:srgbClr val="FFFFFF">
              <a:alpha val="7568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solidFill>
                  <a:schemeClr val="tx1"/>
                </a:solidFill>
              </a:rPr>
              <a:t>Améliorer le processus de recrutement </a:t>
            </a:r>
          </a:p>
          <a:p>
            <a:pPr algn="ctr"/>
            <a:endParaRPr lang="fr-FR" sz="1350" dirty="0">
              <a:solidFill>
                <a:schemeClr val="tx1"/>
              </a:solidFill>
            </a:endParaRPr>
          </a:p>
          <a:p>
            <a:pPr algn="ctr"/>
            <a:r>
              <a:rPr lang="fr-FR" sz="1350" dirty="0">
                <a:solidFill>
                  <a:schemeClr val="tx1"/>
                </a:solidFill>
              </a:rPr>
              <a:t>Détection des fraudes</a:t>
            </a:r>
          </a:p>
          <a:p>
            <a:pPr algn="ctr"/>
            <a:endParaRPr lang="fr-FR" sz="1350" dirty="0">
              <a:solidFill>
                <a:schemeClr val="tx1"/>
              </a:solidFill>
            </a:endParaRPr>
          </a:p>
          <a:p>
            <a:pPr algn="ctr"/>
            <a:r>
              <a:rPr lang="fr-FR" sz="1350" dirty="0">
                <a:solidFill>
                  <a:schemeClr val="tx1"/>
                </a:solidFill>
              </a:rPr>
              <a:t>Optimiser le processus interne et la productivité </a:t>
            </a:r>
          </a:p>
          <a:p>
            <a:pPr algn="ctr"/>
            <a:endParaRPr lang="fr-FR" sz="1350" dirty="0">
              <a:solidFill>
                <a:schemeClr val="tx1"/>
              </a:solidFill>
            </a:endParaRPr>
          </a:p>
        </p:txBody>
      </p:sp>
      <p:sp>
        <p:nvSpPr>
          <p:cNvPr id="19" name="Rectangle 18">
            <a:extLst>
              <a:ext uri="{FF2B5EF4-FFF2-40B4-BE49-F238E27FC236}">
                <a16:creationId xmlns:a16="http://schemas.microsoft.com/office/drawing/2014/main" id="{4084496B-347E-4C42-8C34-7A74C0F0EA00}"/>
              </a:ext>
            </a:extLst>
          </p:cNvPr>
          <p:cNvSpPr/>
          <p:nvPr/>
        </p:nvSpPr>
        <p:spPr>
          <a:xfrm>
            <a:off x="2850638" y="1724298"/>
            <a:ext cx="1596935" cy="3056708"/>
          </a:xfrm>
          <a:prstGeom prst="rect">
            <a:avLst/>
          </a:prstGeom>
          <a:solidFill>
            <a:srgbClr val="FFFFFF">
              <a:alpha val="7568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solidFill>
                  <a:schemeClr val="tx1"/>
                </a:solidFill>
              </a:rPr>
              <a:t>Réduire la consommation énergétique et l’ empreinte carbone</a:t>
            </a:r>
          </a:p>
          <a:p>
            <a:pPr algn="ctr"/>
            <a:endParaRPr lang="fr-FR" sz="1350" dirty="0">
              <a:solidFill>
                <a:schemeClr val="tx1"/>
              </a:solidFill>
            </a:endParaRPr>
          </a:p>
          <a:p>
            <a:pPr algn="ctr"/>
            <a:r>
              <a:rPr lang="fr-FR" sz="1350" dirty="0">
                <a:solidFill>
                  <a:schemeClr val="tx1"/>
                </a:solidFill>
              </a:rPr>
              <a:t>Optimiser l’utilisation des matières premières</a:t>
            </a:r>
          </a:p>
        </p:txBody>
      </p:sp>
      <p:sp>
        <p:nvSpPr>
          <p:cNvPr id="20" name="Rectangle 19">
            <a:extLst>
              <a:ext uri="{FF2B5EF4-FFF2-40B4-BE49-F238E27FC236}">
                <a16:creationId xmlns:a16="http://schemas.microsoft.com/office/drawing/2014/main" id="{50BEF842-63CA-2E47-AB0C-1DB606EBEF5E}"/>
              </a:ext>
            </a:extLst>
          </p:cNvPr>
          <p:cNvSpPr/>
          <p:nvPr/>
        </p:nvSpPr>
        <p:spPr>
          <a:xfrm>
            <a:off x="4815823" y="1724298"/>
            <a:ext cx="1596935" cy="3056708"/>
          </a:xfrm>
          <a:prstGeom prst="rect">
            <a:avLst/>
          </a:prstGeom>
          <a:solidFill>
            <a:srgbClr val="FFFFFF">
              <a:alpha val="7568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solidFill>
                  <a:schemeClr val="tx1"/>
                </a:solidFill>
              </a:rPr>
              <a:t>Améliorer le service aux citoyens </a:t>
            </a:r>
          </a:p>
        </p:txBody>
      </p:sp>
      <p:sp>
        <p:nvSpPr>
          <p:cNvPr id="21" name="Rectangle 20">
            <a:extLst>
              <a:ext uri="{FF2B5EF4-FFF2-40B4-BE49-F238E27FC236}">
                <a16:creationId xmlns:a16="http://schemas.microsoft.com/office/drawing/2014/main" id="{437B8A6B-5E20-F146-A7C6-7BA524652C8C}"/>
              </a:ext>
            </a:extLst>
          </p:cNvPr>
          <p:cNvSpPr/>
          <p:nvPr/>
        </p:nvSpPr>
        <p:spPr>
          <a:xfrm>
            <a:off x="6771207" y="1724298"/>
            <a:ext cx="1596935" cy="3056708"/>
          </a:xfrm>
          <a:prstGeom prst="rect">
            <a:avLst/>
          </a:prstGeom>
          <a:solidFill>
            <a:srgbClr val="FFFFFF">
              <a:alpha val="7568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solidFill>
                  <a:schemeClr val="tx1"/>
                </a:solidFill>
              </a:rPr>
              <a:t>Optimisation de la mobilité </a:t>
            </a:r>
          </a:p>
          <a:p>
            <a:pPr algn="ctr"/>
            <a:endParaRPr lang="fr-FR" sz="1350" dirty="0">
              <a:solidFill>
                <a:schemeClr val="tx1"/>
              </a:solidFill>
            </a:endParaRPr>
          </a:p>
          <a:p>
            <a:pPr algn="ctr"/>
            <a:r>
              <a:rPr lang="fr-FR" sz="1350" dirty="0">
                <a:solidFill>
                  <a:schemeClr val="tx1"/>
                </a:solidFill>
              </a:rPr>
              <a:t>Faire de la maintenance prédictive des voiries</a:t>
            </a:r>
          </a:p>
        </p:txBody>
      </p:sp>
    </p:spTree>
    <p:extLst>
      <p:ext uri="{BB962C8B-B14F-4D97-AF65-F5344CB8AC3E}">
        <p14:creationId xmlns:p14="http://schemas.microsoft.com/office/powerpoint/2010/main" val="27838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557437-A04B-DDCE-6726-A0619C91BCEA}"/>
              </a:ext>
            </a:extLst>
          </p:cNvPr>
          <p:cNvSpPr/>
          <p:nvPr/>
        </p:nvSpPr>
        <p:spPr>
          <a:xfrm>
            <a:off x="-10055" y="-37636"/>
            <a:ext cx="9233210" cy="5218771"/>
          </a:xfrm>
          <a:prstGeom prst="rect">
            <a:avLst/>
          </a:prstGeom>
          <a:gradFill>
            <a:gsLst>
              <a:gs pos="73000">
                <a:srgbClr val="4BB1D0">
                  <a:alpha val="97000"/>
                </a:srgbClr>
              </a:gs>
              <a:gs pos="36000">
                <a:srgbClr val="36A5D1"/>
              </a:gs>
              <a:gs pos="0">
                <a:srgbClr val="1E98D2"/>
              </a:gs>
              <a:gs pos="100000">
                <a:srgbClr val="6FC5CE">
                  <a:alpha val="9121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9" name="Forme libre 28">
            <a:extLst>
              <a:ext uri="{FF2B5EF4-FFF2-40B4-BE49-F238E27FC236}">
                <a16:creationId xmlns:a16="http://schemas.microsoft.com/office/drawing/2014/main" id="{4F26A56B-505D-3FA7-7224-22856A18626E}"/>
              </a:ext>
            </a:extLst>
          </p:cNvPr>
          <p:cNvSpPr/>
          <p:nvPr/>
        </p:nvSpPr>
        <p:spPr>
          <a:xfrm>
            <a:off x="-97971" y="-130629"/>
            <a:ext cx="4669971" cy="5442857"/>
          </a:xfrm>
          <a:custGeom>
            <a:avLst/>
            <a:gdLst>
              <a:gd name="connsiteX0" fmla="*/ 0 w 5863771"/>
              <a:gd name="connsiteY0" fmla="*/ 0 h 7257142"/>
              <a:gd name="connsiteX1" fmla="*/ 5863771 w 5863771"/>
              <a:gd name="connsiteY1" fmla="*/ 0 h 7257142"/>
              <a:gd name="connsiteX2" fmla="*/ 3701143 w 5863771"/>
              <a:gd name="connsiteY2" fmla="*/ 7257142 h 7257142"/>
              <a:gd name="connsiteX3" fmla="*/ 14514 w 5863771"/>
              <a:gd name="connsiteY3" fmla="*/ 7257142 h 7257142"/>
              <a:gd name="connsiteX4" fmla="*/ 14514 w 5863771"/>
              <a:gd name="connsiteY4" fmla="*/ 7068457 h 7257142"/>
              <a:gd name="connsiteX5" fmla="*/ 0 w 5863771"/>
              <a:gd name="connsiteY5" fmla="*/ 0 h 7257142"/>
              <a:gd name="connsiteX0" fmla="*/ 0 w 5863771"/>
              <a:gd name="connsiteY0" fmla="*/ 0 h 7257142"/>
              <a:gd name="connsiteX1" fmla="*/ 5863771 w 5863771"/>
              <a:gd name="connsiteY1" fmla="*/ 0 h 7257142"/>
              <a:gd name="connsiteX2" fmla="*/ 4411903 w 5863771"/>
              <a:gd name="connsiteY2" fmla="*/ 7242628 h 7257142"/>
              <a:gd name="connsiteX3" fmla="*/ 14514 w 5863771"/>
              <a:gd name="connsiteY3" fmla="*/ 7257142 h 7257142"/>
              <a:gd name="connsiteX4" fmla="*/ 14514 w 5863771"/>
              <a:gd name="connsiteY4" fmla="*/ 7068457 h 7257142"/>
              <a:gd name="connsiteX5" fmla="*/ 0 w 5863771"/>
              <a:gd name="connsiteY5" fmla="*/ 0 h 725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3771" h="7257142">
                <a:moveTo>
                  <a:pt x="0" y="0"/>
                </a:moveTo>
                <a:lnTo>
                  <a:pt x="5863771" y="0"/>
                </a:lnTo>
                <a:lnTo>
                  <a:pt x="4411903" y="7242628"/>
                </a:lnTo>
                <a:lnTo>
                  <a:pt x="14514" y="7257142"/>
                </a:lnTo>
                <a:lnTo>
                  <a:pt x="14514" y="7068457"/>
                </a:lnTo>
                <a:cubicBezTo>
                  <a:pt x="19352" y="4707466"/>
                  <a:pt x="24191" y="2346476"/>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1" name="ZoneTexte 10">
            <a:extLst>
              <a:ext uri="{FF2B5EF4-FFF2-40B4-BE49-F238E27FC236}">
                <a16:creationId xmlns:a16="http://schemas.microsoft.com/office/drawing/2014/main" id="{3D362855-DD9F-AD04-71E0-85C79C8125C6}"/>
              </a:ext>
            </a:extLst>
          </p:cNvPr>
          <p:cNvSpPr txBox="1"/>
          <p:nvPr/>
        </p:nvSpPr>
        <p:spPr>
          <a:xfrm>
            <a:off x="4580861" y="2160140"/>
            <a:ext cx="4433702" cy="1246495"/>
          </a:xfrm>
          <a:prstGeom prst="rect">
            <a:avLst/>
          </a:prstGeom>
          <a:noFill/>
        </p:spPr>
        <p:txBody>
          <a:bodyPr wrap="square" rtlCol="0">
            <a:spAutoFit/>
          </a:bodyPr>
          <a:lstStyle/>
          <a:p>
            <a:r>
              <a:rPr lang="fr-FR" sz="1500" dirty="0">
                <a:solidFill>
                  <a:schemeClr val="bg1"/>
                </a:solidFill>
              </a:rPr>
              <a:t>Flexible et accessible en seulement 10 minutes, </a:t>
            </a:r>
            <a:br>
              <a:rPr lang="fr-FR" sz="1500" dirty="0">
                <a:solidFill>
                  <a:schemeClr val="bg1"/>
                </a:solidFill>
              </a:rPr>
            </a:br>
            <a:r>
              <a:rPr lang="fr-FR" sz="1500" dirty="0">
                <a:solidFill>
                  <a:schemeClr val="bg1"/>
                </a:solidFill>
              </a:rPr>
              <a:t>Start IA vise à faire émerger des opportunités liées à la donnée, à l’IA et à vos activités, grâce à des experts qualifiés et dans le but d’assurer la réussite de futurs projets digitaux innovants.</a:t>
            </a:r>
          </a:p>
        </p:txBody>
      </p:sp>
      <p:grpSp>
        <p:nvGrpSpPr>
          <p:cNvPr id="16" name="Groupe 15">
            <a:extLst>
              <a:ext uri="{FF2B5EF4-FFF2-40B4-BE49-F238E27FC236}">
                <a16:creationId xmlns:a16="http://schemas.microsoft.com/office/drawing/2014/main" id="{CEBB16E7-5677-5300-84E5-89202EA10C49}"/>
              </a:ext>
            </a:extLst>
          </p:cNvPr>
          <p:cNvGrpSpPr/>
          <p:nvPr/>
        </p:nvGrpSpPr>
        <p:grpSpPr>
          <a:xfrm>
            <a:off x="372940" y="2186034"/>
            <a:ext cx="3476612" cy="1585954"/>
            <a:chOff x="94484" y="3175962"/>
            <a:chExt cx="4635483" cy="2114605"/>
          </a:xfrm>
        </p:grpSpPr>
        <p:sp>
          <p:nvSpPr>
            <p:cNvPr id="17" name="ZoneTexte 16">
              <a:extLst>
                <a:ext uri="{FF2B5EF4-FFF2-40B4-BE49-F238E27FC236}">
                  <a16:creationId xmlns:a16="http://schemas.microsoft.com/office/drawing/2014/main" id="{D47E1FF9-B744-63D8-07EC-FDF1DC017A41}"/>
                </a:ext>
              </a:extLst>
            </p:cNvPr>
            <p:cNvSpPr txBox="1"/>
            <p:nvPr/>
          </p:nvSpPr>
          <p:spPr>
            <a:xfrm>
              <a:off x="639880" y="3223135"/>
              <a:ext cx="4090087" cy="2062102"/>
            </a:xfrm>
            <a:prstGeom prst="rect">
              <a:avLst/>
            </a:prstGeom>
            <a:noFill/>
          </p:spPr>
          <p:txBody>
            <a:bodyPr wrap="square" rtlCol="0">
              <a:spAutoFit/>
            </a:bodyPr>
            <a:lstStyle/>
            <a:p>
              <a:r>
                <a:rPr lang="fr-FR" sz="1350" dirty="0"/>
                <a:t>5000€ - 100 % subventionné</a:t>
              </a:r>
              <a:br>
                <a:rPr lang="fr-FR" sz="1350" dirty="0"/>
              </a:br>
              <a:endParaRPr lang="fr-FR" sz="1350" dirty="0"/>
            </a:p>
            <a:p>
              <a:r>
                <a:rPr lang="fr-FR" sz="1350" dirty="0"/>
                <a:t>Mission de 40h étalée sur 4 mois</a:t>
              </a:r>
            </a:p>
            <a:p>
              <a:endParaRPr lang="fr-FR" sz="1350" dirty="0"/>
            </a:p>
            <a:p>
              <a:r>
                <a:rPr lang="fr-FR" sz="1350" dirty="0"/>
                <a:t>Accessible en permanence</a:t>
              </a:r>
            </a:p>
            <a:p>
              <a:endParaRPr lang="fr-FR" sz="1350" dirty="0"/>
            </a:p>
            <a:p>
              <a:r>
                <a:rPr lang="fr-FR" sz="1350" dirty="0"/>
                <a:t>Être conseillé pour un prestataire</a:t>
              </a:r>
            </a:p>
          </p:txBody>
        </p:sp>
        <p:pic>
          <p:nvPicPr>
            <p:cNvPr id="18" name="Graphique 17" descr="Chronomètre 33% contour">
              <a:extLst>
                <a:ext uri="{FF2B5EF4-FFF2-40B4-BE49-F238E27FC236}">
                  <a16:creationId xmlns:a16="http://schemas.microsoft.com/office/drawing/2014/main" id="{5948A2ED-2FA9-2319-ECE7-1A34CDEF85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486" y="3728430"/>
              <a:ext cx="457200" cy="457200"/>
            </a:xfrm>
            <a:prstGeom prst="rect">
              <a:avLst/>
            </a:prstGeom>
          </p:spPr>
        </p:pic>
        <p:pic>
          <p:nvPicPr>
            <p:cNvPr id="19" name="Graphique 18" descr="Portefeuille contour">
              <a:extLst>
                <a:ext uri="{FF2B5EF4-FFF2-40B4-BE49-F238E27FC236}">
                  <a16:creationId xmlns:a16="http://schemas.microsoft.com/office/drawing/2014/main" id="{D43162F7-C0C4-106E-54A2-B5A63FF33C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86" y="3175962"/>
              <a:ext cx="457201" cy="457201"/>
            </a:xfrm>
            <a:prstGeom prst="rect">
              <a:avLst/>
            </a:prstGeom>
          </p:spPr>
        </p:pic>
        <p:pic>
          <p:nvPicPr>
            <p:cNvPr id="20" name="Graphique 19" descr="Mégaphone1 contour">
              <a:extLst>
                <a:ext uri="{FF2B5EF4-FFF2-40B4-BE49-F238E27FC236}">
                  <a16:creationId xmlns:a16="http://schemas.microsoft.com/office/drawing/2014/main" id="{0A118AE3-30C6-524B-13D2-11D9114249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485" y="4280897"/>
              <a:ext cx="457201" cy="457201"/>
            </a:xfrm>
            <a:prstGeom prst="rect">
              <a:avLst/>
            </a:prstGeom>
          </p:spPr>
        </p:pic>
        <p:pic>
          <p:nvPicPr>
            <p:cNvPr id="21" name="Graphique 20" descr="Informations contour">
              <a:extLst>
                <a:ext uri="{FF2B5EF4-FFF2-40B4-BE49-F238E27FC236}">
                  <a16:creationId xmlns:a16="http://schemas.microsoft.com/office/drawing/2014/main" id="{702132B8-78CC-9C0B-CDC9-4088857107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484" y="4833366"/>
              <a:ext cx="457201" cy="457201"/>
            </a:xfrm>
            <a:prstGeom prst="rect">
              <a:avLst/>
            </a:prstGeom>
          </p:spPr>
        </p:pic>
      </p:grpSp>
      <p:grpSp>
        <p:nvGrpSpPr>
          <p:cNvPr id="22" name="Groupe 21">
            <a:extLst>
              <a:ext uri="{FF2B5EF4-FFF2-40B4-BE49-F238E27FC236}">
                <a16:creationId xmlns:a16="http://schemas.microsoft.com/office/drawing/2014/main" id="{36F5C5DB-67C5-0486-D940-3A62E59D43BF}"/>
              </a:ext>
            </a:extLst>
          </p:cNvPr>
          <p:cNvGrpSpPr/>
          <p:nvPr/>
        </p:nvGrpSpPr>
        <p:grpSpPr>
          <a:xfrm>
            <a:off x="395270" y="4575342"/>
            <a:ext cx="5346943" cy="342901"/>
            <a:chOff x="381886" y="6202053"/>
            <a:chExt cx="7129257" cy="457201"/>
          </a:xfrm>
        </p:grpSpPr>
        <p:sp>
          <p:nvSpPr>
            <p:cNvPr id="24" name="Rectangle : coins arrondis 23">
              <a:extLst>
                <a:ext uri="{FF2B5EF4-FFF2-40B4-BE49-F238E27FC236}">
                  <a16:creationId xmlns:a16="http://schemas.microsoft.com/office/drawing/2014/main" id="{FC044246-E648-7C9E-CF2E-EB617F69F0BC}"/>
                </a:ext>
              </a:extLst>
            </p:cNvPr>
            <p:cNvSpPr/>
            <p:nvPr/>
          </p:nvSpPr>
          <p:spPr>
            <a:xfrm>
              <a:off x="381886" y="6202053"/>
              <a:ext cx="967943" cy="457201"/>
            </a:xfrm>
            <a:prstGeom prst="roundRect">
              <a:avLst/>
            </a:prstGeom>
            <a:solidFill>
              <a:srgbClr val="4E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latin typeface="Gotham Rounded Medium" panose="02000000000000000000" pitchFamily="2" charset="0"/>
                </a:rPr>
                <a:t>100%</a:t>
              </a:r>
            </a:p>
          </p:txBody>
        </p:sp>
        <p:sp>
          <p:nvSpPr>
            <p:cNvPr id="26" name="ZoneTexte 25">
              <a:extLst>
                <a:ext uri="{FF2B5EF4-FFF2-40B4-BE49-F238E27FC236}">
                  <a16:creationId xmlns:a16="http://schemas.microsoft.com/office/drawing/2014/main" id="{2B1F1751-DE87-1CCD-196A-E8DC9A244DAE}"/>
                </a:ext>
              </a:extLst>
            </p:cNvPr>
            <p:cNvSpPr txBox="1"/>
            <p:nvPr/>
          </p:nvSpPr>
          <p:spPr>
            <a:xfrm>
              <a:off x="1349829" y="6245988"/>
              <a:ext cx="6161314" cy="400109"/>
            </a:xfrm>
            <a:prstGeom prst="rect">
              <a:avLst/>
            </a:prstGeom>
            <a:noFill/>
          </p:spPr>
          <p:txBody>
            <a:bodyPr wrap="square">
              <a:spAutoFit/>
            </a:bodyPr>
            <a:lstStyle/>
            <a:p>
              <a:r>
                <a:rPr lang="fr-FR" sz="1350" dirty="0"/>
                <a:t>le recommandent</a:t>
              </a:r>
            </a:p>
          </p:txBody>
        </p:sp>
      </p:grpSp>
      <p:sp>
        <p:nvSpPr>
          <p:cNvPr id="28" name="Rectangle : coins arrondis 27">
            <a:extLst>
              <a:ext uri="{FF2B5EF4-FFF2-40B4-BE49-F238E27FC236}">
                <a16:creationId xmlns:a16="http://schemas.microsoft.com/office/drawing/2014/main" id="{6D243A7E-EA00-72F3-7B26-8021EE30CAB6}"/>
              </a:ext>
            </a:extLst>
          </p:cNvPr>
          <p:cNvSpPr/>
          <p:nvPr/>
        </p:nvSpPr>
        <p:spPr>
          <a:xfrm>
            <a:off x="4659917" y="1518511"/>
            <a:ext cx="2835732" cy="39675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solidFill>
                  <a:schemeClr val="tx1"/>
                </a:solidFill>
                <a:latin typeface="Gotham Rounded Medium" panose="02000000000000000000" pitchFamily="2" charset="0"/>
              </a:rPr>
              <a:t>Diagnostic de maturité</a:t>
            </a:r>
          </a:p>
        </p:txBody>
      </p:sp>
      <p:pic>
        <p:nvPicPr>
          <p:cNvPr id="7" name="Picture 6" descr="A picture containing line chart&#10;&#10;Description automatically generated">
            <a:extLst>
              <a:ext uri="{FF2B5EF4-FFF2-40B4-BE49-F238E27FC236}">
                <a16:creationId xmlns:a16="http://schemas.microsoft.com/office/drawing/2014/main" id="{7D5DE9EF-430D-4798-A384-E15B5C361AB3}"/>
              </a:ext>
            </a:extLst>
          </p:cNvPr>
          <p:cNvPicPr>
            <a:picLocks noChangeAspect="1"/>
          </p:cNvPicPr>
          <p:nvPr/>
        </p:nvPicPr>
        <p:blipFill>
          <a:blip r:embed="rId11"/>
          <a:stretch>
            <a:fillRect/>
          </a:stretch>
        </p:blipFill>
        <p:spPr>
          <a:xfrm>
            <a:off x="372940" y="-130628"/>
            <a:ext cx="3713726" cy="2091113"/>
          </a:xfrm>
          <a:prstGeom prst="rect">
            <a:avLst/>
          </a:prstGeom>
        </p:spPr>
      </p:pic>
    </p:spTree>
    <p:extLst>
      <p:ext uri="{BB962C8B-B14F-4D97-AF65-F5344CB8AC3E}">
        <p14:creationId xmlns:p14="http://schemas.microsoft.com/office/powerpoint/2010/main" val="42050684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63;p27">
            <a:extLst>
              <a:ext uri="{FF2B5EF4-FFF2-40B4-BE49-F238E27FC236}">
                <a16:creationId xmlns:a16="http://schemas.microsoft.com/office/drawing/2014/main" id="{2FB39721-2FD8-084A-B431-DDD1DA620AD7}"/>
              </a:ext>
            </a:extLst>
          </p:cNvPr>
          <p:cNvSpPr/>
          <p:nvPr/>
        </p:nvSpPr>
        <p:spPr>
          <a:xfrm>
            <a:off x="4036425" y="393308"/>
            <a:ext cx="5636228" cy="896700"/>
          </a:xfrm>
          <a:prstGeom prst="rect">
            <a:avLst/>
          </a:prstGeom>
          <a:gradFill>
            <a:gsLst>
              <a:gs pos="66000">
                <a:srgbClr val="4BB1D0">
                  <a:alpha val="59000"/>
                </a:srgbClr>
              </a:gs>
              <a:gs pos="34000">
                <a:srgbClr val="36A5D1">
                  <a:alpha val="83000"/>
                </a:srgbClr>
              </a:gs>
              <a:gs pos="0">
                <a:srgbClr val="1E98D2"/>
              </a:gs>
              <a:gs pos="100000">
                <a:srgbClr val="6FC5CE">
                  <a:alpha val="40000"/>
                </a:srgbClr>
              </a:gs>
            </a:gsLst>
            <a:lin ang="2400000" scaled="0"/>
          </a:gradFill>
          <a:ln>
            <a:noFill/>
          </a:ln>
        </p:spPr>
        <p:txBody>
          <a:bodyPr spcFirstLastPara="1" wrap="square" lIns="91425" tIns="91425" rIns="91425" bIns="91425" anchor="ctr" anchorCtr="0">
            <a:noAutofit/>
          </a:bodyPr>
          <a:lstStyle/>
          <a:p>
            <a:endParaRPr/>
          </a:p>
        </p:txBody>
      </p:sp>
      <p:pic>
        <p:nvPicPr>
          <p:cNvPr id="5" name="Picture 5">
            <a:extLst>
              <a:ext uri="{FF2B5EF4-FFF2-40B4-BE49-F238E27FC236}">
                <a16:creationId xmlns:a16="http://schemas.microsoft.com/office/drawing/2014/main" id="{FF6DEBD9-066F-DE43-9277-67150BAB3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051" y="123111"/>
            <a:ext cx="1354493" cy="1029415"/>
          </a:xfrm>
          <a:prstGeom prst="rect">
            <a:avLst/>
          </a:prstGeom>
        </p:spPr>
      </p:pic>
      <p:sp>
        <p:nvSpPr>
          <p:cNvPr id="6" name="Google Shape;165;p27">
            <a:extLst>
              <a:ext uri="{FF2B5EF4-FFF2-40B4-BE49-F238E27FC236}">
                <a16:creationId xmlns:a16="http://schemas.microsoft.com/office/drawing/2014/main" id="{C8CEB607-B6C3-B447-912C-F502F6A7882E}"/>
              </a:ext>
            </a:extLst>
          </p:cNvPr>
          <p:cNvSpPr txBox="1">
            <a:spLocks/>
          </p:cNvSpPr>
          <p:nvPr/>
        </p:nvSpPr>
        <p:spPr>
          <a:xfrm>
            <a:off x="4036424" y="444757"/>
            <a:ext cx="4926525" cy="896700"/>
          </a:xfrm>
          <a:prstGeom prst="rect">
            <a:avLst/>
          </a:prstGeom>
        </p:spPr>
        <p:txBody>
          <a:bodyPr spcFirstLastPara="1" vert="horz" wrap="square" lIns="91425" tIns="91425" rIns="91425" bIns="91425" rtlCol="0" anchor="ctr" anchorCtr="0">
            <a:noAutofit/>
          </a:bodyPr>
          <a:lstStyle>
            <a:lvl1pPr lvl="0" algn="r" defTabSz="914400" rtl="0" eaLnBrk="1" latinLnBrk="0" hangingPunct="1">
              <a:lnSpc>
                <a:spcPct val="90000"/>
              </a:lnSpc>
              <a:spcBef>
                <a:spcPts val="0"/>
              </a:spcBef>
              <a:spcAft>
                <a:spcPts val="0"/>
              </a:spcAft>
              <a:buClr>
                <a:srgbClr val="000000"/>
              </a:buClr>
              <a:buSzPts val="2800"/>
              <a:buNone/>
              <a:defRPr sz="4400" kern="1200">
                <a:solidFill>
                  <a:schemeClr val="tx1"/>
                </a:solidFill>
                <a:latin typeface="+mj-lt"/>
                <a:ea typeface="+mj-ea"/>
                <a:cs typeface="+mj-c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pPr algn="ctr"/>
            <a:r>
              <a:rPr lang="fr-BE" sz="3375" dirty="0">
                <a:solidFill>
                  <a:schemeClr val="bg1"/>
                </a:solidFill>
                <a:latin typeface="Gotham Rounded Medium" panose="02000000000000000000" pitchFamily="2" charset="0"/>
              </a:rPr>
              <a:t>START IA - ETAPES</a:t>
            </a:r>
          </a:p>
        </p:txBody>
      </p:sp>
      <p:pic>
        <p:nvPicPr>
          <p:cNvPr id="10" name="Picture 9" descr="Graphical user interface, application&#10;&#10;Description automatically generated">
            <a:extLst>
              <a:ext uri="{FF2B5EF4-FFF2-40B4-BE49-F238E27FC236}">
                <a16:creationId xmlns:a16="http://schemas.microsoft.com/office/drawing/2014/main" id="{12635DF5-A811-4C69-A6AD-DD54A8343509}"/>
              </a:ext>
            </a:extLst>
          </p:cNvPr>
          <p:cNvPicPr>
            <a:picLocks noChangeAspect="1"/>
          </p:cNvPicPr>
          <p:nvPr/>
        </p:nvPicPr>
        <p:blipFill>
          <a:blip r:embed="rId4"/>
          <a:stretch>
            <a:fillRect/>
          </a:stretch>
        </p:blipFill>
        <p:spPr>
          <a:xfrm>
            <a:off x="614030" y="1795536"/>
            <a:ext cx="8051505" cy="2841499"/>
          </a:xfrm>
          <a:prstGeom prst="rect">
            <a:avLst/>
          </a:prstGeom>
        </p:spPr>
      </p:pic>
    </p:spTree>
    <p:extLst>
      <p:ext uri="{BB962C8B-B14F-4D97-AF65-F5344CB8AC3E}">
        <p14:creationId xmlns:p14="http://schemas.microsoft.com/office/powerpoint/2010/main" val="37043830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557437-A04B-DDCE-6726-A0619C91BCEA}"/>
              </a:ext>
            </a:extLst>
          </p:cNvPr>
          <p:cNvSpPr/>
          <p:nvPr/>
        </p:nvSpPr>
        <p:spPr>
          <a:xfrm>
            <a:off x="-10055" y="-37636"/>
            <a:ext cx="9154055" cy="5218771"/>
          </a:xfrm>
          <a:prstGeom prst="rect">
            <a:avLst/>
          </a:prstGeom>
          <a:gradFill>
            <a:gsLst>
              <a:gs pos="73000">
                <a:srgbClr val="4BB1D0">
                  <a:alpha val="97000"/>
                </a:srgbClr>
              </a:gs>
              <a:gs pos="36000">
                <a:srgbClr val="36A5D1"/>
              </a:gs>
              <a:gs pos="0">
                <a:srgbClr val="1E98D2"/>
              </a:gs>
              <a:gs pos="100000">
                <a:srgbClr val="6FC5CE">
                  <a:alpha val="9121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 name="Forme libre 8">
            <a:extLst>
              <a:ext uri="{FF2B5EF4-FFF2-40B4-BE49-F238E27FC236}">
                <a16:creationId xmlns:a16="http://schemas.microsoft.com/office/drawing/2014/main" id="{663DED28-763B-7508-76C4-5F08B3FB335C}"/>
              </a:ext>
            </a:extLst>
          </p:cNvPr>
          <p:cNvSpPr/>
          <p:nvPr/>
        </p:nvSpPr>
        <p:spPr>
          <a:xfrm>
            <a:off x="-97971" y="-130629"/>
            <a:ext cx="4669971" cy="5442857"/>
          </a:xfrm>
          <a:custGeom>
            <a:avLst/>
            <a:gdLst>
              <a:gd name="connsiteX0" fmla="*/ 0 w 5863771"/>
              <a:gd name="connsiteY0" fmla="*/ 0 h 7257142"/>
              <a:gd name="connsiteX1" fmla="*/ 5863771 w 5863771"/>
              <a:gd name="connsiteY1" fmla="*/ 0 h 7257142"/>
              <a:gd name="connsiteX2" fmla="*/ 3701143 w 5863771"/>
              <a:gd name="connsiteY2" fmla="*/ 7257142 h 7257142"/>
              <a:gd name="connsiteX3" fmla="*/ 14514 w 5863771"/>
              <a:gd name="connsiteY3" fmla="*/ 7257142 h 7257142"/>
              <a:gd name="connsiteX4" fmla="*/ 14514 w 5863771"/>
              <a:gd name="connsiteY4" fmla="*/ 7068457 h 7257142"/>
              <a:gd name="connsiteX5" fmla="*/ 0 w 5863771"/>
              <a:gd name="connsiteY5" fmla="*/ 0 h 7257142"/>
              <a:gd name="connsiteX0" fmla="*/ 0 w 5863771"/>
              <a:gd name="connsiteY0" fmla="*/ 0 h 7257142"/>
              <a:gd name="connsiteX1" fmla="*/ 5863771 w 5863771"/>
              <a:gd name="connsiteY1" fmla="*/ 0 h 7257142"/>
              <a:gd name="connsiteX2" fmla="*/ 4411903 w 5863771"/>
              <a:gd name="connsiteY2" fmla="*/ 7242628 h 7257142"/>
              <a:gd name="connsiteX3" fmla="*/ 14514 w 5863771"/>
              <a:gd name="connsiteY3" fmla="*/ 7257142 h 7257142"/>
              <a:gd name="connsiteX4" fmla="*/ 14514 w 5863771"/>
              <a:gd name="connsiteY4" fmla="*/ 7068457 h 7257142"/>
              <a:gd name="connsiteX5" fmla="*/ 0 w 5863771"/>
              <a:gd name="connsiteY5" fmla="*/ 0 h 725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3771" h="7257142">
                <a:moveTo>
                  <a:pt x="0" y="0"/>
                </a:moveTo>
                <a:lnTo>
                  <a:pt x="5863771" y="0"/>
                </a:lnTo>
                <a:lnTo>
                  <a:pt x="4411903" y="7242628"/>
                </a:lnTo>
                <a:lnTo>
                  <a:pt x="14514" y="7257142"/>
                </a:lnTo>
                <a:lnTo>
                  <a:pt x="14514" y="7068457"/>
                </a:lnTo>
                <a:cubicBezTo>
                  <a:pt x="19352" y="4707466"/>
                  <a:pt x="24191" y="2346476"/>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 name="ZoneTexte 3">
            <a:extLst>
              <a:ext uri="{FF2B5EF4-FFF2-40B4-BE49-F238E27FC236}">
                <a16:creationId xmlns:a16="http://schemas.microsoft.com/office/drawing/2014/main" id="{43852BB0-2A86-50B6-9B69-E6EFC9B7EBF9}"/>
              </a:ext>
            </a:extLst>
          </p:cNvPr>
          <p:cNvSpPr txBox="1"/>
          <p:nvPr/>
        </p:nvSpPr>
        <p:spPr>
          <a:xfrm>
            <a:off x="4580861" y="1967486"/>
            <a:ext cx="4190198" cy="1938992"/>
          </a:xfrm>
          <a:prstGeom prst="rect">
            <a:avLst/>
          </a:prstGeom>
          <a:noFill/>
        </p:spPr>
        <p:txBody>
          <a:bodyPr wrap="square" rtlCol="0">
            <a:spAutoFit/>
          </a:bodyPr>
          <a:lstStyle/>
          <a:p>
            <a:r>
              <a:rPr lang="fr-FR" sz="1500" dirty="0">
                <a:solidFill>
                  <a:schemeClr val="bg1"/>
                </a:solidFill>
              </a:rPr>
              <a:t>Tremplin IA permet de développer un Proof of Concept (</a:t>
            </a:r>
            <a:r>
              <a:rPr lang="fr-FR" sz="1500" dirty="0" err="1">
                <a:solidFill>
                  <a:schemeClr val="bg1"/>
                </a:solidFill>
              </a:rPr>
              <a:t>PoC</a:t>
            </a:r>
            <a:r>
              <a:rPr lang="fr-FR" sz="1500" dirty="0">
                <a:solidFill>
                  <a:schemeClr val="bg1"/>
                </a:solidFill>
              </a:rPr>
              <a:t>) en collaboration avec le prestataire de votre choix. </a:t>
            </a:r>
          </a:p>
          <a:p>
            <a:endParaRPr lang="fr-FR" sz="1500" dirty="0">
              <a:solidFill>
                <a:schemeClr val="bg1"/>
              </a:solidFill>
            </a:endParaRPr>
          </a:p>
          <a:p>
            <a:r>
              <a:rPr lang="fr-FR" sz="1500" dirty="0">
                <a:solidFill>
                  <a:schemeClr val="bg1"/>
                </a:solidFill>
              </a:rPr>
              <a:t>Outre sa facilité d'accès, Tremplin IA offre un financement confortable facilitant l’accès à une analyse approfondie de faisabilité pour assurer la réussite de vos projets technologiques. </a:t>
            </a:r>
          </a:p>
        </p:txBody>
      </p:sp>
      <p:grpSp>
        <p:nvGrpSpPr>
          <p:cNvPr id="16" name="Groupe 15">
            <a:extLst>
              <a:ext uri="{FF2B5EF4-FFF2-40B4-BE49-F238E27FC236}">
                <a16:creationId xmlns:a16="http://schemas.microsoft.com/office/drawing/2014/main" id="{4FF037C5-EF86-44FA-BFD4-78B79B811F2D}"/>
              </a:ext>
            </a:extLst>
          </p:cNvPr>
          <p:cNvGrpSpPr/>
          <p:nvPr/>
        </p:nvGrpSpPr>
        <p:grpSpPr>
          <a:xfrm>
            <a:off x="372940" y="2001348"/>
            <a:ext cx="3476612" cy="1975311"/>
            <a:chOff x="94484" y="2929716"/>
            <a:chExt cx="4635483" cy="2633749"/>
          </a:xfrm>
        </p:grpSpPr>
        <p:sp>
          <p:nvSpPr>
            <p:cNvPr id="5" name="ZoneTexte 4">
              <a:extLst>
                <a:ext uri="{FF2B5EF4-FFF2-40B4-BE49-F238E27FC236}">
                  <a16:creationId xmlns:a16="http://schemas.microsoft.com/office/drawing/2014/main" id="{94C9B167-4139-F297-BE60-872EA2E0D07F}"/>
                </a:ext>
              </a:extLst>
            </p:cNvPr>
            <p:cNvSpPr txBox="1"/>
            <p:nvPr/>
          </p:nvSpPr>
          <p:spPr>
            <a:xfrm>
              <a:off x="639880" y="2947363"/>
              <a:ext cx="4090087" cy="2616102"/>
            </a:xfrm>
            <a:prstGeom prst="rect">
              <a:avLst/>
            </a:prstGeom>
            <a:noFill/>
          </p:spPr>
          <p:txBody>
            <a:bodyPr wrap="square" rtlCol="0">
              <a:spAutoFit/>
            </a:bodyPr>
            <a:lstStyle/>
            <a:p>
              <a:r>
                <a:rPr lang="fr-FR" sz="1350" dirty="0"/>
                <a:t>100% de subvention </a:t>
              </a:r>
              <a:br>
                <a:rPr lang="fr-FR" sz="1350" dirty="0"/>
              </a:br>
              <a:r>
                <a:rPr lang="fr-FR" sz="1350" dirty="0"/>
                <a:t>jusqu’à 30.000€</a:t>
              </a:r>
            </a:p>
            <a:p>
              <a:endParaRPr lang="fr-FR" sz="1350" dirty="0"/>
            </a:p>
            <a:p>
              <a:r>
                <a:rPr lang="fr-FR" sz="1350" dirty="0"/>
                <a:t>Mission de 6 mois</a:t>
              </a:r>
            </a:p>
            <a:p>
              <a:r>
                <a:rPr lang="fr-FR" sz="1350" dirty="0"/>
                <a:t>Ouvert jusqu’au 13 décembre 2022</a:t>
              </a:r>
            </a:p>
            <a:p>
              <a:endParaRPr lang="fr-FR" sz="1350" dirty="0"/>
            </a:p>
            <a:p>
              <a:r>
                <a:rPr lang="fr-FR" sz="1350" dirty="0"/>
                <a:t>Informations sur l’appel à projets</a:t>
              </a:r>
            </a:p>
            <a:p>
              <a:endParaRPr lang="fr-FR" sz="1350" dirty="0"/>
            </a:p>
            <a:p>
              <a:r>
                <a:rPr lang="fr-FR" sz="1350" dirty="0"/>
                <a:t>Être conseillé pour un prestataire</a:t>
              </a:r>
            </a:p>
          </p:txBody>
        </p:sp>
        <p:pic>
          <p:nvPicPr>
            <p:cNvPr id="8" name="Graphique 7" descr="Chronomètre 33% contour">
              <a:extLst>
                <a:ext uri="{FF2B5EF4-FFF2-40B4-BE49-F238E27FC236}">
                  <a16:creationId xmlns:a16="http://schemas.microsoft.com/office/drawing/2014/main" id="{ED5326FA-52BC-A13F-B063-7A413707A5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486" y="3704064"/>
              <a:ext cx="457200" cy="457200"/>
            </a:xfrm>
            <a:prstGeom prst="rect">
              <a:avLst/>
            </a:prstGeom>
          </p:spPr>
        </p:pic>
        <p:pic>
          <p:nvPicPr>
            <p:cNvPr id="11" name="Graphique 10" descr="Portefeuille contour">
              <a:extLst>
                <a:ext uri="{FF2B5EF4-FFF2-40B4-BE49-F238E27FC236}">
                  <a16:creationId xmlns:a16="http://schemas.microsoft.com/office/drawing/2014/main" id="{EFEADD81-DC3C-F535-C0DF-812E960ED9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86" y="2929716"/>
              <a:ext cx="457201" cy="457201"/>
            </a:xfrm>
            <a:prstGeom prst="rect">
              <a:avLst/>
            </a:prstGeom>
          </p:spPr>
        </p:pic>
        <p:pic>
          <p:nvPicPr>
            <p:cNvPr id="13" name="Graphique 12" descr="Mégaphone1 contour">
              <a:extLst>
                <a:ext uri="{FF2B5EF4-FFF2-40B4-BE49-F238E27FC236}">
                  <a16:creationId xmlns:a16="http://schemas.microsoft.com/office/drawing/2014/main" id="{3124EBD3-F4EB-7BF6-31C2-4A5B4367C6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485" y="4267963"/>
              <a:ext cx="457201" cy="457201"/>
            </a:xfrm>
            <a:prstGeom prst="rect">
              <a:avLst/>
            </a:prstGeom>
          </p:spPr>
        </p:pic>
        <p:pic>
          <p:nvPicPr>
            <p:cNvPr id="15" name="Graphique 14" descr="Informations contour">
              <a:extLst>
                <a:ext uri="{FF2B5EF4-FFF2-40B4-BE49-F238E27FC236}">
                  <a16:creationId xmlns:a16="http://schemas.microsoft.com/office/drawing/2014/main" id="{A4E642B9-02CC-B8BB-83D1-16C0CB7EB9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484" y="4833366"/>
              <a:ext cx="457201" cy="457201"/>
            </a:xfrm>
            <a:prstGeom prst="rect">
              <a:avLst/>
            </a:prstGeom>
          </p:spPr>
        </p:pic>
      </p:grpSp>
      <p:grpSp>
        <p:nvGrpSpPr>
          <p:cNvPr id="27" name="Groupe 26">
            <a:extLst>
              <a:ext uri="{FF2B5EF4-FFF2-40B4-BE49-F238E27FC236}">
                <a16:creationId xmlns:a16="http://schemas.microsoft.com/office/drawing/2014/main" id="{19072C15-1D53-66C2-6503-7F0F6BCFA972}"/>
              </a:ext>
            </a:extLst>
          </p:cNvPr>
          <p:cNvGrpSpPr/>
          <p:nvPr/>
        </p:nvGrpSpPr>
        <p:grpSpPr>
          <a:xfrm>
            <a:off x="417041" y="4575342"/>
            <a:ext cx="5346943" cy="342901"/>
            <a:chOff x="381886" y="6202053"/>
            <a:chExt cx="7129257" cy="457201"/>
          </a:xfrm>
        </p:grpSpPr>
        <p:sp>
          <p:nvSpPr>
            <p:cNvPr id="18" name="Rectangle : coins arrondis 17">
              <a:extLst>
                <a:ext uri="{FF2B5EF4-FFF2-40B4-BE49-F238E27FC236}">
                  <a16:creationId xmlns:a16="http://schemas.microsoft.com/office/drawing/2014/main" id="{A66FAEB0-55DE-5160-7493-06D56C6C5419}"/>
                </a:ext>
              </a:extLst>
            </p:cNvPr>
            <p:cNvSpPr/>
            <p:nvPr/>
          </p:nvSpPr>
          <p:spPr>
            <a:xfrm>
              <a:off x="381886" y="6202053"/>
              <a:ext cx="967943" cy="457201"/>
            </a:xfrm>
            <a:prstGeom prst="roundRect">
              <a:avLst/>
            </a:prstGeom>
            <a:solidFill>
              <a:srgbClr val="4E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latin typeface="Gotham Rounded Medium" panose="02000000000000000000" pitchFamily="2" charset="0"/>
                </a:rPr>
                <a:t>100%</a:t>
              </a:r>
            </a:p>
          </p:txBody>
        </p:sp>
        <p:sp>
          <p:nvSpPr>
            <p:cNvPr id="21" name="ZoneTexte 20">
              <a:extLst>
                <a:ext uri="{FF2B5EF4-FFF2-40B4-BE49-F238E27FC236}">
                  <a16:creationId xmlns:a16="http://schemas.microsoft.com/office/drawing/2014/main" id="{7E8ECFFA-CD34-C2D3-5455-C01E787A0A48}"/>
                </a:ext>
              </a:extLst>
            </p:cNvPr>
            <p:cNvSpPr txBox="1"/>
            <p:nvPr/>
          </p:nvSpPr>
          <p:spPr>
            <a:xfrm>
              <a:off x="1349829" y="6245988"/>
              <a:ext cx="6161314" cy="400109"/>
            </a:xfrm>
            <a:prstGeom prst="rect">
              <a:avLst/>
            </a:prstGeom>
            <a:noFill/>
          </p:spPr>
          <p:txBody>
            <a:bodyPr wrap="square">
              <a:spAutoFit/>
            </a:bodyPr>
            <a:lstStyle/>
            <a:p>
              <a:r>
                <a:rPr lang="fr-FR" sz="1350" dirty="0"/>
                <a:t>le recommandent</a:t>
              </a:r>
            </a:p>
          </p:txBody>
        </p:sp>
      </p:grpSp>
      <p:sp>
        <p:nvSpPr>
          <p:cNvPr id="29" name="Rectangle : coins arrondis 28">
            <a:extLst>
              <a:ext uri="{FF2B5EF4-FFF2-40B4-BE49-F238E27FC236}">
                <a16:creationId xmlns:a16="http://schemas.microsoft.com/office/drawing/2014/main" id="{00A2AB6B-3EEC-681D-2BF2-9D904D2533DE}"/>
              </a:ext>
            </a:extLst>
          </p:cNvPr>
          <p:cNvSpPr/>
          <p:nvPr/>
        </p:nvSpPr>
        <p:spPr>
          <a:xfrm>
            <a:off x="4659917" y="1325857"/>
            <a:ext cx="2835732" cy="39675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solidFill>
                  <a:schemeClr val="tx1"/>
                </a:solidFill>
                <a:latin typeface="Gotham Rounded Medium" panose="02000000000000000000" pitchFamily="2" charset="0"/>
              </a:rPr>
              <a:t>Proof Of Concept (POC)</a:t>
            </a:r>
          </a:p>
        </p:txBody>
      </p:sp>
      <p:pic>
        <p:nvPicPr>
          <p:cNvPr id="19" name="Picture 18" descr="A screenshot of a video game&#10;&#10;Description automatically generated with medium confidence">
            <a:extLst>
              <a:ext uri="{FF2B5EF4-FFF2-40B4-BE49-F238E27FC236}">
                <a16:creationId xmlns:a16="http://schemas.microsoft.com/office/drawing/2014/main" id="{F21D7BD4-D0EA-455A-8573-D5D899A6F04D}"/>
              </a:ext>
            </a:extLst>
          </p:cNvPr>
          <p:cNvPicPr>
            <a:picLocks noChangeAspect="1"/>
          </p:cNvPicPr>
          <p:nvPr/>
        </p:nvPicPr>
        <p:blipFill>
          <a:blip r:embed="rId11"/>
          <a:stretch>
            <a:fillRect/>
          </a:stretch>
        </p:blipFill>
        <p:spPr>
          <a:xfrm>
            <a:off x="417041" y="-56556"/>
            <a:ext cx="3532667" cy="1987126"/>
          </a:xfrm>
          <a:prstGeom prst="rect">
            <a:avLst/>
          </a:prstGeom>
        </p:spPr>
      </p:pic>
    </p:spTree>
    <p:extLst>
      <p:ext uri="{BB962C8B-B14F-4D97-AF65-F5344CB8AC3E}">
        <p14:creationId xmlns:p14="http://schemas.microsoft.com/office/powerpoint/2010/main" val="22111499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63;p27">
            <a:extLst>
              <a:ext uri="{FF2B5EF4-FFF2-40B4-BE49-F238E27FC236}">
                <a16:creationId xmlns:a16="http://schemas.microsoft.com/office/drawing/2014/main" id="{2FB39721-2FD8-084A-B431-DDD1DA620AD7}"/>
              </a:ext>
            </a:extLst>
          </p:cNvPr>
          <p:cNvSpPr/>
          <p:nvPr/>
        </p:nvSpPr>
        <p:spPr>
          <a:xfrm>
            <a:off x="4036425" y="393308"/>
            <a:ext cx="5636228" cy="896700"/>
          </a:xfrm>
          <a:prstGeom prst="rect">
            <a:avLst/>
          </a:prstGeom>
          <a:gradFill>
            <a:gsLst>
              <a:gs pos="66000">
                <a:srgbClr val="4BB1D0">
                  <a:alpha val="59000"/>
                </a:srgbClr>
              </a:gs>
              <a:gs pos="34000">
                <a:srgbClr val="36A5D1">
                  <a:alpha val="83000"/>
                </a:srgbClr>
              </a:gs>
              <a:gs pos="0">
                <a:srgbClr val="1E98D2"/>
              </a:gs>
              <a:gs pos="100000">
                <a:srgbClr val="6FC5CE">
                  <a:alpha val="40000"/>
                </a:srgbClr>
              </a:gs>
            </a:gsLst>
            <a:lin ang="2400000" scaled="0"/>
          </a:gradFill>
          <a:ln>
            <a:noFill/>
          </a:ln>
        </p:spPr>
        <p:txBody>
          <a:bodyPr spcFirstLastPara="1" wrap="square" lIns="91425" tIns="91425" rIns="91425" bIns="91425" anchor="ctr" anchorCtr="0">
            <a:noAutofit/>
          </a:bodyPr>
          <a:lstStyle/>
          <a:p>
            <a:endParaRPr/>
          </a:p>
        </p:txBody>
      </p:sp>
      <p:pic>
        <p:nvPicPr>
          <p:cNvPr id="5" name="Picture 5">
            <a:extLst>
              <a:ext uri="{FF2B5EF4-FFF2-40B4-BE49-F238E27FC236}">
                <a16:creationId xmlns:a16="http://schemas.microsoft.com/office/drawing/2014/main" id="{FF6DEBD9-066F-DE43-9277-67150BAB3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051" y="123111"/>
            <a:ext cx="1354493" cy="1029415"/>
          </a:xfrm>
          <a:prstGeom prst="rect">
            <a:avLst/>
          </a:prstGeom>
        </p:spPr>
      </p:pic>
      <p:sp>
        <p:nvSpPr>
          <p:cNvPr id="6" name="Google Shape;165;p27">
            <a:extLst>
              <a:ext uri="{FF2B5EF4-FFF2-40B4-BE49-F238E27FC236}">
                <a16:creationId xmlns:a16="http://schemas.microsoft.com/office/drawing/2014/main" id="{C8CEB607-B6C3-B447-912C-F502F6A7882E}"/>
              </a:ext>
            </a:extLst>
          </p:cNvPr>
          <p:cNvSpPr txBox="1">
            <a:spLocks/>
          </p:cNvSpPr>
          <p:nvPr/>
        </p:nvSpPr>
        <p:spPr>
          <a:xfrm>
            <a:off x="4036424" y="444757"/>
            <a:ext cx="4926525" cy="896700"/>
          </a:xfrm>
          <a:prstGeom prst="rect">
            <a:avLst/>
          </a:prstGeom>
        </p:spPr>
        <p:txBody>
          <a:bodyPr spcFirstLastPara="1" vert="horz" wrap="square" lIns="91425" tIns="91425" rIns="91425" bIns="91425" rtlCol="0" anchor="ctr" anchorCtr="0">
            <a:noAutofit/>
          </a:bodyPr>
          <a:lstStyle>
            <a:lvl1pPr lvl="0" algn="r" defTabSz="914400" rtl="0" eaLnBrk="1" latinLnBrk="0" hangingPunct="1">
              <a:lnSpc>
                <a:spcPct val="90000"/>
              </a:lnSpc>
              <a:spcBef>
                <a:spcPts val="0"/>
              </a:spcBef>
              <a:spcAft>
                <a:spcPts val="0"/>
              </a:spcAft>
              <a:buClr>
                <a:srgbClr val="000000"/>
              </a:buClr>
              <a:buSzPts val="2800"/>
              <a:buNone/>
              <a:defRPr sz="4400" kern="1200">
                <a:solidFill>
                  <a:schemeClr val="tx1"/>
                </a:solidFill>
                <a:latin typeface="+mj-lt"/>
                <a:ea typeface="+mj-ea"/>
                <a:cs typeface="+mj-c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pPr algn="ctr"/>
            <a:r>
              <a:rPr lang="fr-BE" sz="3375" dirty="0">
                <a:solidFill>
                  <a:schemeClr val="bg1"/>
                </a:solidFill>
                <a:latin typeface="Gotham Rounded Medium" panose="02000000000000000000" pitchFamily="2" charset="0"/>
              </a:rPr>
              <a:t>TREMPLIN IA - ETAPES</a:t>
            </a:r>
          </a:p>
        </p:txBody>
      </p:sp>
      <p:pic>
        <p:nvPicPr>
          <p:cNvPr id="8" name="Picture 7" descr="A picture containing graphical user interface&#10;&#10;Description automatically generated">
            <a:extLst>
              <a:ext uri="{FF2B5EF4-FFF2-40B4-BE49-F238E27FC236}">
                <a16:creationId xmlns:a16="http://schemas.microsoft.com/office/drawing/2014/main" id="{E1AEA737-8BA6-4471-9BA8-3B3D63511F04}"/>
              </a:ext>
            </a:extLst>
          </p:cNvPr>
          <p:cNvPicPr>
            <a:picLocks noChangeAspect="1"/>
          </p:cNvPicPr>
          <p:nvPr/>
        </p:nvPicPr>
        <p:blipFill>
          <a:blip r:embed="rId4"/>
          <a:stretch>
            <a:fillRect/>
          </a:stretch>
        </p:blipFill>
        <p:spPr>
          <a:xfrm>
            <a:off x="978613" y="1577055"/>
            <a:ext cx="7543010" cy="3341864"/>
          </a:xfrm>
          <a:prstGeom prst="rect">
            <a:avLst/>
          </a:prstGeom>
        </p:spPr>
      </p:pic>
    </p:spTree>
    <p:extLst>
      <p:ext uri="{BB962C8B-B14F-4D97-AF65-F5344CB8AC3E}">
        <p14:creationId xmlns:p14="http://schemas.microsoft.com/office/powerpoint/2010/main" val="271880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63;p27">
            <a:extLst>
              <a:ext uri="{FF2B5EF4-FFF2-40B4-BE49-F238E27FC236}">
                <a16:creationId xmlns:a16="http://schemas.microsoft.com/office/drawing/2014/main" id="{2FB39721-2FD8-084A-B431-DDD1DA620AD7}"/>
              </a:ext>
            </a:extLst>
          </p:cNvPr>
          <p:cNvSpPr/>
          <p:nvPr/>
        </p:nvSpPr>
        <p:spPr>
          <a:xfrm>
            <a:off x="4036425" y="393308"/>
            <a:ext cx="5636228" cy="896700"/>
          </a:xfrm>
          <a:prstGeom prst="rect">
            <a:avLst/>
          </a:prstGeom>
          <a:gradFill>
            <a:gsLst>
              <a:gs pos="66000">
                <a:srgbClr val="4BB1D0">
                  <a:alpha val="59000"/>
                </a:srgbClr>
              </a:gs>
              <a:gs pos="34000">
                <a:srgbClr val="36A5D1">
                  <a:alpha val="83000"/>
                </a:srgbClr>
              </a:gs>
              <a:gs pos="0">
                <a:srgbClr val="1E98D2"/>
              </a:gs>
              <a:gs pos="100000">
                <a:srgbClr val="6FC5CE">
                  <a:alpha val="40000"/>
                </a:srgbClr>
              </a:gs>
            </a:gsLst>
            <a:lin ang="2400000" scaled="0"/>
          </a:gradFill>
          <a:ln>
            <a:noFill/>
          </a:ln>
        </p:spPr>
        <p:txBody>
          <a:bodyPr spcFirstLastPara="1" wrap="square" lIns="91425" tIns="91425" rIns="91425" bIns="91425" anchor="ctr" anchorCtr="0">
            <a:noAutofit/>
          </a:bodyPr>
          <a:lstStyle/>
          <a:p>
            <a:endParaRPr/>
          </a:p>
        </p:txBody>
      </p:sp>
      <p:pic>
        <p:nvPicPr>
          <p:cNvPr id="5" name="Picture 5">
            <a:extLst>
              <a:ext uri="{FF2B5EF4-FFF2-40B4-BE49-F238E27FC236}">
                <a16:creationId xmlns:a16="http://schemas.microsoft.com/office/drawing/2014/main" id="{FF6DEBD9-066F-DE43-9277-67150BAB3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051" y="123111"/>
            <a:ext cx="1354493" cy="1029415"/>
          </a:xfrm>
          <a:prstGeom prst="rect">
            <a:avLst/>
          </a:prstGeom>
        </p:spPr>
      </p:pic>
      <p:sp>
        <p:nvSpPr>
          <p:cNvPr id="6" name="Google Shape;165;p27">
            <a:extLst>
              <a:ext uri="{FF2B5EF4-FFF2-40B4-BE49-F238E27FC236}">
                <a16:creationId xmlns:a16="http://schemas.microsoft.com/office/drawing/2014/main" id="{C8CEB607-B6C3-B447-912C-F502F6A7882E}"/>
              </a:ext>
            </a:extLst>
          </p:cNvPr>
          <p:cNvSpPr txBox="1">
            <a:spLocks/>
          </p:cNvSpPr>
          <p:nvPr/>
        </p:nvSpPr>
        <p:spPr>
          <a:xfrm>
            <a:off x="4036424" y="444757"/>
            <a:ext cx="4926525" cy="896700"/>
          </a:xfrm>
          <a:prstGeom prst="rect">
            <a:avLst/>
          </a:prstGeom>
        </p:spPr>
        <p:txBody>
          <a:bodyPr spcFirstLastPara="1" vert="horz" wrap="square" lIns="91425" tIns="91425" rIns="91425" bIns="91425" rtlCol="0" anchor="ctr" anchorCtr="0">
            <a:noAutofit/>
          </a:bodyPr>
          <a:lstStyle>
            <a:lvl1pPr lvl="0" algn="r" defTabSz="914400" rtl="0" eaLnBrk="1" latinLnBrk="0" hangingPunct="1">
              <a:lnSpc>
                <a:spcPct val="90000"/>
              </a:lnSpc>
              <a:spcBef>
                <a:spcPts val="0"/>
              </a:spcBef>
              <a:spcAft>
                <a:spcPts val="0"/>
              </a:spcAft>
              <a:buClr>
                <a:srgbClr val="000000"/>
              </a:buClr>
              <a:buSzPts val="2800"/>
              <a:buNone/>
              <a:defRPr sz="4400" kern="1200">
                <a:solidFill>
                  <a:schemeClr val="tx1"/>
                </a:solidFill>
                <a:latin typeface="+mj-lt"/>
                <a:ea typeface="+mj-ea"/>
                <a:cs typeface="+mj-c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pPr algn="ctr"/>
            <a:r>
              <a:rPr lang="fr-BE" sz="2850" dirty="0">
                <a:solidFill>
                  <a:schemeClr val="bg1"/>
                </a:solidFill>
                <a:latin typeface="Gotham Rounded Medium" panose="02000000000000000000" pitchFamily="2" charset="0"/>
              </a:rPr>
              <a:t>Exemples – Tremplin IA</a:t>
            </a:r>
          </a:p>
        </p:txBody>
      </p:sp>
      <p:sp>
        <p:nvSpPr>
          <p:cNvPr id="2" name="TextBox 1">
            <a:extLst>
              <a:ext uri="{FF2B5EF4-FFF2-40B4-BE49-F238E27FC236}">
                <a16:creationId xmlns:a16="http://schemas.microsoft.com/office/drawing/2014/main" id="{795A78FD-0622-4993-A397-DF42CD028B8B}"/>
              </a:ext>
            </a:extLst>
          </p:cNvPr>
          <p:cNvSpPr txBox="1"/>
          <p:nvPr/>
        </p:nvSpPr>
        <p:spPr>
          <a:xfrm>
            <a:off x="624156" y="1903287"/>
            <a:ext cx="6950467" cy="2169825"/>
          </a:xfrm>
          <a:prstGeom prst="rect">
            <a:avLst/>
          </a:prstGeom>
          <a:noFill/>
        </p:spPr>
        <p:txBody>
          <a:bodyPr wrap="square" rtlCol="0">
            <a:spAutoFit/>
          </a:bodyPr>
          <a:lstStyle/>
          <a:p>
            <a:pPr marL="257175" indent="-257175">
              <a:buAutoNum type="arabicPeriod"/>
            </a:pPr>
            <a:r>
              <a:rPr lang="fr-FR" sz="1350" b="1" dirty="0">
                <a:solidFill>
                  <a:srgbClr val="000000"/>
                </a:solidFill>
                <a:latin typeface="Quicksand Light"/>
              </a:rPr>
              <a:t>Limiter la recherche d'une place de parking</a:t>
            </a:r>
          </a:p>
          <a:p>
            <a:r>
              <a:rPr lang="fr-FR" sz="1350" dirty="0">
                <a:solidFill>
                  <a:srgbClr val="000000"/>
                </a:solidFill>
                <a:latin typeface="Quicksand Light"/>
              </a:rPr>
              <a:t>En orientant les voitures vers des zones moins chargées, zones à estimer avec les données des historiques de fréquentation. </a:t>
            </a:r>
          </a:p>
          <a:p>
            <a:endParaRPr lang="fr-FR" sz="1350" dirty="0">
              <a:solidFill>
                <a:srgbClr val="000000"/>
              </a:solidFill>
              <a:latin typeface="Quicksand Light"/>
            </a:endParaRPr>
          </a:p>
          <a:p>
            <a:r>
              <a:rPr lang="fr-FR" sz="1350" b="1" dirty="0">
                <a:solidFill>
                  <a:srgbClr val="000000"/>
                </a:solidFill>
                <a:latin typeface="Quicksand Light"/>
              </a:rPr>
              <a:t>2. Aider les agents de call-centers à répondre plus rapidement</a:t>
            </a:r>
          </a:p>
          <a:p>
            <a:r>
              <a:rPr lang="fr-FR" sz="1350" dirty="0">
                <a:solidFill>
                  <a:srgbClr val="000000"/>
                </a:solidFill>
                <a:latin typeface="Quicksand Light"/>
              </a:rPr>
              <a:t>Par une préanalyse automatisée par IA des questions reçues via mail</a:t>
            </a:r>
          </a:p>
          <a:p>
            <a:endParaRPr lang="fr-FR" sz="1350" dirty="0">
              <a:solidFill>
                <a:srgbClr val="000000"/>
              </a:solidFill>
              <a:latin typeface="Quicksand Light"/>
            </a:endParaRPr>
          </a:p>
          <a:p>
            <a:r>
              <a:rPr lang="fr-FR" sz="1350" b="1" dirty="0">
                <a:solidFill>
                  <a:srgbClr val="000000"/>
                </a:solidFill>
                <a:latin typeface="Quicksand Light"/>
              </a:rPr>
              <a:t>3. Pré-traitement et automatisation de la gestion des plaintes clients à </a:t>
            </a:r>
            <a:r>
              <a:rPr lang="fr-FR" sz="1350" b="1" dirty="0" err="1">
                <a:solidFill>
                  <a:srgbClr val="000000"/>
                </a:solidFill>
                <a:latin typeface="Quicksand Light"/>
              </a:rPr>
              <a:t>Bep</a:t>
            </a:r>
            <a:r>
              <a:rPr lang="fr-FR" sz="1350" b="1" dirty="0">
                <a:solidFill>
                  <a:srgbClr val="000000"/>
                </a:solidFill>
                <a:latin typeface="Quicksand Light"/>
              </a:rPr>
              <a:t> Environnement</a:t>
            </a:r>
          </a:p>
          <a:p>
            <a:r>
              <a:rPr lang="fr-FR" sz="1350" dirty="0">
                <a:solidFill>
                  <a:srgbClr val="000000"/>
                </a:solidFill>
                <a:latin typeface="Quicksand Light"/>
              </a:rPr>
              <a:t>En automatisant la vérification du bien fondé des plaintes et le traitement d'un maximum de plaintes. </a:t>
            </a:r>
          </a:p>
        </p:txBody>
      </p:sp>
    </p:spTree>
    <p:extLst>
      <p:ext uri="{BB962C8B-B14F-4D97-AF65-F5344CB8AC3E}">
        <p14:creationId xmlns:p14="http://schemas.microsoft.com/office/powerpoint/2010/main" val="27214356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a:extLst>
              <a:ext uri="{FF2B5EF4-FFF2-40B4-BE49-F238E27FC236}">
                <a16:creationId xmlns:a16="http://schemas.microsoft.com/office/drawing/2014/main" id="{FB6722C5-4285-4DE5-9FA6-EB0ACBCF94DF}"/>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t="48959" b="21145"/>
          <a:stretch/>
        </p:blipFill>
        <p:spPr>
          <a:xfrm rot="10800000" flipH="1">
            <a:off x="0" y="3319363"/>
            <a:ext cx="9144000" cy="1824137"/>
          </a:xfrm>
          <a:prstGeom prst="rect">
            <a:avLst/>
          </a:prstGeom>
        </p:spPr>
      </p:pic>
      <p:sp>
        <p:nvSpPr>
          <p:cNvPr id="4" name="Google Shape;163;p27">
            <a:extLst>
              <a:ext uri="{FF2B5EF4-FFF2-40B4-BE49-F238E27FC236}">
                <a16:creationId xmlns:a16="http://schemas.microsoft.com/office/drawing/2014/main" id="{2FB39721-2FD8-084A-B431-DDD1DA620AD7}"/>
              </a:ext>
            </a:extLst>
          </p:cNvPr>
          <p:cNvSpPr/>
          <p:nvPr/>
        </p:nvSpPr>
        <p:spPr>
          <a:xfrm>
            <a:off x="3111678" y="393308"/>
            <a:ext cx="6032323" cy="896700"/>
          </a:xfrm>
          <a:prstGeom prst="rect">
            <a:avLst/>
          </a:prstGeom>
          <a:gradFill>
            <a:gsLst>
              <a:gs pos="66000">
                <a:srgbClr val="4BB1D0">
                  <a:alpha val="59000"/>
                </a:srgbClr>
              </a:gs>
              <a:gs pos="34000">
                <a:srgbClr val="36A5D1">
                  <a:alpha val="83000"/>
                </a:srgbClr>
              </a:gs>
              <a:gs pos="0">
                <a:srgbClr val="1E98D2"/>
              </a:gs>
              <a:gs pos="100000">
                <a:srgbClr val="6FC5CE">
                  <a:alpha val="40000"/>
                </a:srgbClr>
              </a:gs>
            </a:gsLst>
            <a:lin ang="2400000" scaled="0"/>
          </a:gradFill>
          <a:ln>
            <a:noFill/>
          </a:ln>
        </p:spPr>
        <p:txBody>
          <a:bodyPr spcFirstLastPara="1" wrap="square" lIns="91425" tIns="91425" rIns="91425" bIns="91425" anchor="ctr" anchorCtr="0">
            <a:noAutofit/>
          </a:bodyPr>
          <a:lstStyle/>
          <a:p>
            <a:endParaRPr/>
          </a:p>
        </p:txBody>
      </p:sp>
      <p:pic>
        <p:nvPicPr>
          <p:cNvPr id="5" name="Picture 5">
            <a:extLst>
              <a:ext uri="{FF2B5EF4-FFF2-40B4-BE49-F238E27FC236}">
                <a16:creationId xmlns:a16="http://schemas.microsoft.com/office/drawing/2014/main" id="{FF6DEBD9-066F-DE43-9277-67150BAB3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745" y="312042"/>
            <a:ext cx="1354493" cy="1029415"/>
          </a:xfrm>
          <a:prstGeom prst="rect">
            <a:avLst/>
          </a:prstGeom>
        </p:spPr>
      </p:pic>
      <p:sp>
        <p:nvSpPr>
          <p:cNvPr id="6" name="Google Shape;165;p27">
            <a:extLst>
              <a:ext uri="{FF2B5EF4-FFF2-40B4-BE49-F238E27FC236}">
                <a16:creationId xmlns:a16="http://schemas.microsoft.com/office/drawing/2014/main" id="{C8CEB607-B6C3-B447-912C-F502F6A7882E}"/>
              </a:ext>
            </a:extLst>
          </p:cNvPr>
          <p:cNvSpPr txBox="1">
            <a:spLocks/>
          </p:cNvSpPr>
          <p:nvPr/>
        </p:nvSpPr>
        <p:spPr>
          <a:xfrm>
            <a:off x="3111677" y="389306"/>
            <a:ext cx="6204098" cy="896700"/>
          </a:xfrm>
          <a:prstGeom prst="rect">
            <a:avLst/>
          </a:prstGeom>
        </p:spPr>
        <p:txBody>
          <a:bodyPr spcFirstLastPara="1" vert="horz" wrap="square" lIns="91425" tIns="91425" rIns="91425" bIns="91425" rtlCol="0" anchor="ctr" anchorCtr="0">
            <a:noAutofit/>
          </a:bodyPr>
          <a:lstStyle>
            <a:lvl1pPr lvl="0" algn="r" defTabSz="914400" rtl="0" eaLnBrk="1" latinLnBrk="0" hangingPunct="1">
              <a:lnSpc>
                <a:spcPct val="90000"/>
              </a:lnSpc>
              <a:spcBef>
                <a:spcPts val="0"/>
              </a:spcBef>
              <a:spcAft>
                <a:spcPts val="0"/>
              </a:spcAft>
              <a:buClr>
                <a:srgbClr val="000000"/>
              </a:buClr>
              <a:buSzPts val="2800"/>
              <a:buNone/>
              <a:defRPr sz="4400" kern="1200">
                <a:solidFill>
                  <a:schemeClr val="tx1"/>
                </a:solidFill>
                <a:latin typeface="+mj-lt"/>
                <a:ea typeface="+mj-ea"/>
                <a:cs typeface="+mj-c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pPr algn="ctr"/>
            <a:r>
              <a:rPr lang="fr-BE" sz="2400">
                <a:solidFill>
                  <a:schemeClr val="bg1"/>
                </a:solidFill>
                <a:latin typeface="Gotham Rounded Medium" panose="02000000000000000000" pitchFamily="2" charset="0"/>
              </a:rPr>
              <a:t>Membres du Comité de Pilotage</a:t>
            </a:r>
          </a:p>
        </p:txBody>
      </p:sp>
      <p:pic>
        <p:nvPicPr>
          <p:cNvPr id="49" name="Picture 12" descr="A close up of a mans face&#10;&#10;Description automatically generated">
            <a:extLst>
              <a:ext uri="{FF2B5EF4-FFF2-40B4-BE49-F238E27FC236}">
                <a16:creationId xmlns:a16="http://schemas.microsoft.com/office/drawing/2014/main" id="{E160C55D-AE8F-7D4A-9BA8-C730FD454F31}"/>
              </a:ext>
            </a:extLst>
          </p:cNvPr>
          <p:cNvPicPr>
            <a:picLocks noChangeAspect="1"/>
          </p:cNvPicPr>
          <p:nvPr/>
        </p:nvPicPr>
        <p:blipFill rotWithShape="1">
          <a:blip r:embed="rId5">
            <a:extLst>
              <a:ext uri="{28A0092B-C50C-407E-A947-70E740481C1C}">
                <a14:useLocalDpi xmlns:a14="http://schemas.microsoft.com/office/drawing/2010/main" val="0"/>
              </a:ext>
            </a:extLst>
          </a:blip>
          <a:srcRect t="35017" b="36964"/>
          <a:stretch/>
        </p:blipFill>
        <p:spPr>
          <a:xfrm>
            <a:off x="5656973" y="4236791"/>
            <a:ext cx="981567" cy="275017"/>
          </a:xfrm>
          <a:prstGeom prst="rect">
            <a:avLst/>
          </a:prstGeom>
        </p:spPr>
      </p:pic>
      <p:pic>
        <p:nvPicPr>
          <p:cNvPr id="67" name="Picture 2" descr="Home | Réseau Lieu">
            <a:extLst>
              <a:ext uri="{FF2B5EF4-FFF2-40B4-BE49-F238E27FC236}">
                <a16:creationId xmlns:a16="http://schemas.microsoft.com/office/drawing/2014/main" id="{2A87E06A-C222-A348-BC03-A17254A8F5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09238" y="4632277"/>
            <a:ext cx="49785" cy="4978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3">
            <a:extLst>
              <a:ext uri="{FF2B5EF4-FFF2-40B4-BE49-F238E27FC236}">
                <a16:creationId xmlns:a16="http://schemas.microsoft.com/office/drawing/2014/main" id="{B8113DA8-6BA1-E242-90B1-9D3FFEF0BA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5303" y="1727249"/>
            <a:ext cx="1152239" cy="352784"/>
          </a:xfrm>
          <a:prstGeom prst="rect">
            <a:avLst/>
          </a:prstGeom>
        </p:spPr>
      </p:pic>
      <p:pic>
        <p:nvPicPr>
          <p:cNvPr id="80" name="Picture 11">
            <a:extLst>
              <a:ext uri="{FF2B5EF4-FFF2-40B4-BE49-F238E27FC236}">
                <a16:creationId xmlns:a16="http://schemas.microsoft.com/office/drawing/2014/main" id="{C5455F9B-CE63-2D40-AD6C-71BEF518A0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08300" y="1471155"/>
            <a:ext cx="717300" cy="613985"/>
          </a:xfrm>
          <a:prstGeom prst="rect">
            <a:avLst/>
          </a:prstGeom>
        </p:spPr>
      </p:pic>
      <p:pic>
        <p:nvPicPr>
          <p:cNvPr id="81" name="Picture 15">
            <a:extLst>
              <a:ext uri="{FF2B5EF4-FFF2-40B4-BE49-F238E27FC236}">
                <a16:creationId xmlns:a16="http://schemas.microsoft.com/office/drawing/2014/main" id="{51002C90-070B-6848-AAAF-5018C6964B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2772" y="1518438"/>
            <a:ext cx="735960" cy="573700"/>
          </a:xfrm>
          <a:prstGeom prst="rect">
            <a:avLst/>
          </a:prstGeom>
        </p:spPr>
      </p:pic>
      <p:pic>
        <p:nvPicPr>
          <p:cNvPr id="82" name="Picture 6">
            <a:extLst>
              <a:ext uri="{FF2B5EF4-FFF2-40B4-BE49-F238E27FC236}">
                <a16:creationId xmlns:a16="http://schemas.microsoft.com/office/drawing/2014/main" id="{BBEB95C1-7694-7642-9C39-9F798F72A27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2714" y="1566913"/>
            <a:ext cx="1324245" cy="544832"/>
          </a:xfrm>
          <a:prstGeom prst="rect">
            <a:avLst/>
          </a:prstGeom>
        </p:spPr>
      </p:pic>
      <p:pic>
        <p:nvPicPr>
          <p:cNvPr id="3" name="Picture 2" descr="Pascal Poty">
            <a:extLst>
              <a:ext uri="{FF2B5EF4-FFF2-40B4-BE49-F238E27FC236}">
                <a16:creationId xmlns:a16="http://schemas.microsoft.com/office/drawing/2014/main" id="{1F5E81C3-2B2D-4B53-8D5D-1D0A19B4FE0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7507" y="2197485"/>
            <a:ext cx="1047019" cy="104701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F20661A-C9DD-4715-B884-6F1D6681D273}"/>
              </a:ext>
            </a:extLst>
          </p:cNvPr>
          <p:cNvSpPr txBox="1"/>
          <p:nvPr/>
        </p:nvSpPr>
        <p:spPr>
          <a:xfrm>
            <a:off x="549305" y="3293629"/>
            <a:ext cx="1047019" cy="415498"/>
          </a:xfrm>
          <a:prstGeom prst="rect">
            <a:avLst/>
          </a:prstGeom>
          <a:noFill/>
        </p:spPr>
        <p:txBody>
          <a:bodyPr wrap="square" rtlCol="0">
            <a:spAutoFit/>
          </a:bodyPr>
          <a:lstStyle/>
          <a:p>
            <a:pPr algn="ctr"/>
            <a:r>
              <a:rPr lang="nl-BE" sz="1050" dirty="0"/>
              <a:t>Pascal</a:t>
            </a:r>
          </a:p>
          <a:p>
            <a:pPr algn="ctr"/>
            <a:r>
              <a:rPr lang="nl-BE" sz="1050" dirty="0"/>
              <a:t>Poty</a:t>
            </a:r>
            <a:endParaRPr lang="en-BE" sz="1050" dirty="0"/>
          </a:p>
        </p:txBody>
      </p:sp>
      <p:pic>
        <p:nvPicPr>
          <p:cNvPr id="15" name="Picture 4" descr="Philippe Compère">
            <a:extLst>
              <a:ext uri="{FF2B5EF4-FFF2-40B4-BE49-F238E27FC236}">
                <a16:creationId xmlns:a16="http://schemas.microsoft.com/office/drawing/2014/main" id="{2D89E8E0-CCD0-4FB5-95C4-D9964186655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81339" y="2203526"/>
            <a:ext cx="1029724" cy="1028771"/>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0F330B58-3FFD-4033-A904-645ACDF58C8F}"/>
              </a:ext>
            </a:extLst>
          </p:cNvPr>
          <p:cNvSpPr txBox="1"/>
          <p:nvPr/>
        </p:nvSpPr>
        <p:spPr>
          <a:xfrm>
            <a:off x="2526185" y="3293432"/>
            <a:ext cx="1209524" cy="415498"/>
          </a:xfrm>
          <a:prstGeom prst="rect">
            <a:avLst/>
          </a:prstGeom>
          <a:noFill/>
        </p:spPr>
        <p:txBody>
          <a:bodyPr wrap="square" rtlCol="0">
            <a:spAutoFit/>
          </a:bodyPr>
          <a:lstStyle/>
          <a:p>
            <a:pPr algn="ctr"/>
            <a:r>
              <a:rPr lang="nl-BE" sz="1050" dirty="0"/>
              <a:t>Philippe </a:t>
            </a:r>
          </a:p>
          <a:p>
            <a:pPr algn="ctr"/>
            <a:r>
              <a:rPr lang="nl-BE" sz="1050" dirty="0" err="1"/>
              <a:t>Compère</a:t>
            </a:r>
            <a:endParaRPr lang="en-BE" sz="1050" dirty="0"/>
          </a:p>
        </p:txBody>
      </p:sp>
      <p:pic>
        <p:nvPicPr>
          <p:cNvPr id="1030" name="Picture 6" descr="Antoine Hublet">
            <a:extLst>
              <a:ext uri="{FF2B5EF4-FFF2-40B4-BE49-F238E27FC236}">
                <a16:creationId xmlns:a16="http://schemas.microsoft.com/office/drawing/2014/main" id="{4295FC1E-23DB-47E2-87D7-803439846D2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14525" y="2197485"/>
            <a:ext cx="1029724" cy="1029724"/>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81B41F89-D299-4712-82EC-8BA721AA9A94}"/>
              </a:ext>
            </a:extLst>
          </p:cNvPr>
          <p:cNvSpPr txBox="1"/>
          <p:nvPr/>
        </p:nvSpPr>
        <p:spPr>
          <a:xfrm>
            <a:off x="1509291" y="3297581"/>
            <a:ext cx="1209524" cy="415498"/>
          </a:xfrm>
          <a:prstGeom prst="rect">
            <a:avLst/>
          </a:prstGeom>
          <a:noFill/>
        </p:spPr>
        <p:txBody>
          <a:bodyPr wrap="square" rtlCol="0">
            <a:spAutoFit/>
          </a:bodyPr>
          <a:lstStyle/>
          <a:p>
            <a:pPr algn="ctr"/>
            <a:r>
              <a:rPr lang="nl-BE" sz="1050" dirty="0"/>
              <a:t>Antoine </a:t>
            </a:r>
          </a:p>
          <a:p>
            <a:pPr algn="ctr"/>
            <a:r>
              <a:rPr lang="nl-BE" sz="1050" dirty="0"/>
              <a:t>Hublet</a:t>
            </a:r>
            <a:endParaRPr lang="en-BE" sz="1050" dirty="0"/>
          </a:p>
        </p:txBody>
      </p:sp>
      <p:sp>
        <p:nvSpPr>
          <p:cNvPr id="89" name="TextBox 88">
            <a:extLst>
              <a:ext uri="{FF2B5EF4-FFF2-40B4-BE49-F238E27FC236}">
                <a16:creationId xmlns:a16="http://schemas.microsoft.com/office/drawing/2014/main" id="{2D83B8B5-2D69-4D13-BC1D-528D9011C876}"/>
              </a:ext>
            </a:extLst>
          </p:cNvPr>
          <p:cNvSpPr txBox="1"/>
          <p:nvPr/>
        </p:nvSpPr>
        <p:spPr>
          <a:xfrm>
            <a:off x="3527782" y="3287615"/>
            <a:ext cx="1209524" cy="415498"/>
          </a:xfrm>
          <a:prstGeom prst="rect">
            <a:avLst/>
          </a:prstGeom>
          <a:noFill/>
        </p:spPr>
        <p:txBody>
          <a:bodyPr wrap="square" rtlCol="0">
            <a:spAutoFit/>
          </a:bodyPr>
          <a:lstStyle/>
          <a:p>
            <a:pPr algn="ctr"/>
            <a:r>
              <a:rPr lang="nl-BE" sz="1050" dirty="0"/>
              <a:t>Ferdinand</a:t>
            </a:r>
          </a:p>
          <a:p>
            <a:pPr algn="ctr"/>
            <a:r>
              <a:rPr lang="nl-BE" sz="1050" dirty="0" err="1"/>
              <a:t>Casier</a:t>
            </a:r>
            <a:endParaRPr lang="en-BE" sz="1050" dirty="0"/>
          </a:p>
        </p:txBody>
      </p:sp>
      <p:sp>
        <p:nvSpPr>
          <p:cNvPr id="91" name="TextBox 90">
            <a:extLst>
              <a:ext uri="{FF2B5EF4-FFF2-40B4-BE49-F238E27FC236}">
                <a16:creationId xmlns:a16="http://schemas.microsoft.com/office/drawing/2014/main" id="{96F0EBD8-B1BC-4182-9802-3A7346C1E49C}"/>
              </a:ext>
            </a:extLst>
          </p:cNvPr>
          <p:cNvSpPr txBox="1"/>
          <p:nvPr/>
        </p:nvSpPr>
        <p:spPr>
          <a:xfrm>
            <a:off x="4451973" y="3277483"/>
            <a:ext cx="1209524" cy="415498"/>
          </a:xfrm>
          <a:prstGeom prst="rect">
            <a:avLst/>
          </a:prstGeom>
          <a:noFill/>
        </p:spPr>
        <p:txBody>
          <a:bodyPr wrap="square" rtlCol="0">
            <a:spAutoFit/>
          </a:bodyPr>
          <a:lstStyle/>
          <a:p>
            <a:pPr algn="ctr"/>
            <a:r>
              <a:rPr lang="nl-BE" sz="1050" dirty="0"/>
              <a:t>Emilie </a:t>
            </a:r>
          </a:p>
          <a:p>
            <a:pPr algn="ctr"/>
            <a:r>
              <a:rPr lang="nl-BE" sz="1050" dirty="0"/>
              <a:t>Fockedey</a:t>
            </a:r>
            <a:endParaRPr lang="en-BE" sz="1050" dirty="0"/>
          </a:p>
        </p:txBody>
      </p:sp>
      <p:pic>
        <p:nvPicPr>
          <p:cNvPr id="77" name="Picture 14" descr="Jean-Philippe Parmentier prend les commandes de l'Infopole Cluster TIC •  Regional-IT · Toute l'information sur les startups et les TICs en région  Wallonie-Bruxelles">
            <a:extLst>
              <a:ext uri="{FF2B5EF4-FFF2-40B4-BE49-F238E27FC236}">
                <a16:creationId xmlns:a16="http://schemas.microsoft.com/office/drawing/2014/main" id="{5C797203-8750-4F72-86AF-745C167720D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39290" y="2203526"/>
            <a:ext cx="1032461" cy="1032461"/>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041F20A7-C280-42CF-834B-FAA26BF3FAE4}"/>
              </a:ext>
            </a:extLst>
          </p:cNvPr>
          <p:cNvSpPr txBox="1"/>
          <p:nvPr/>
        </p:nvSpPr>
        <p:spPr>
          <a:xfrm>
            <a:off x="5442219" y="3272998"/>
            <a:ext cx="1209524" cy="415498"/>
          </a:xfrm>
          <a:prstGeom prst="rect">
            <a:avLst/>
          </a:prstGeom>
          <a:noFill/>
        </p:spPr>
        <p:txBody>
          <a:bodyPr wrap="square" rtlCol="0">
            <a:spAutoFit/>
          </a:bodyPr>
          <a:lstStyle/>
          <a:p>
            <a:pPr algn="ctr"/>
            <a:r>
              <a:rPr lang="nl-BE" sz="1050" dirty="0"/>
              <a:t>Jean-Philippe Parmentier</a:t>
            </a:r>
            <a:endParaRPr lang="en-BE" sz="1050" dirty="0"/>
          </a:p>
        </p:txBody>
      </p:sp>
      <p:pic>
        <p:nvPicPr>
          <p:cNvPr id="78" name="Picture 16" descr="Christophe Montoisy - Coach spécialiste du travail - Contact">
            <a:extLst>
              <a:ext uri="{FF2B5EF4-FFF2-40B4-BE49-F238E27FC236}">
                <a16:creationId xmlns:a16="http://schemas.microsoft.com/office/drawing/2014/main" id="{DA9E0E72-3069-458B-BC0F-AA0599A75B1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63903" y="2173495"/>
            <a:ext cx="863699" cy="1058490"/>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8137D516-26BD-44A0-B885-3DBA04D85ECE}"/>
              </a:ext>
            </a:extLst>
          </p:cNvPr>
          <p:cNvSpPr txBox="1"/>
          <p:nvPr/>
        </p:nvSpPr>
        <p:spPr>
          <a:xfrm>
            <a:off x="6454425" y="3264421"/>
            <a:ext cx="1209524" cy="415498"/>
          </a:xfrm>
          <a:prstGeom prst="rect">
            <a:avLst/>
          </a:prstGeom>
          <a:noFill/>
        </p:spPr>
        <p:txBody>
          <a:bodyPr wrap="square" rtlCol="0">
            <a:spAutoFit/>
          </a:bodyPr>
          <a:lstStyle/>
          <a:p>
            <a:pPr algn="ctr"/>
            <a:r>
              <a:rPr lang="nl-BE" sz="1050" dirty="0"/>
              <a:t>Christophe Montoisy</a:t>
            </a:r>
            <a:endParaRPr lang="en-BE" sz="1050" dirty="0"/>
          </a:p>
        </p:txBody>
      </p:sp>
      <p:pic>
        <p:nvPicPr>
          <p:cNvPr id="1042" name="Picture 18" descr="Frédéric Peters">
            <a:extLst>
              <a:ext uri="{FF2B5EF4-FFF2-40B4-BE49-F238E27FC236}">
                <a16:creationId xmlns:a16="http://schemas.microsoft.com/office/drawing/2014/main" id="{30B06046-89BE-4FEF-AD01-E62A0412BA4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56177" y="2221742"/>
            <a:ext cx="1014245" cy="101424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Nathanaël Ackerman">
            <a:extLst>
              <a:ext uri="{FF2B5EF4-FFF2-40B4-BE49-F238E27FC236}">
                <a16:creationId xmlns:a16="http://schemas.microsoft.com/office/drawing/2014/main" id="{3947D4CE-F9D7-488D-BEBE-D6A4E2BF3F0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58375" y="3765280"/>
            <a:ext cx="970604" cy="97060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ortail de la Recherche et des Technologies en Wallonie : Dr. Fabian  LAPIERRE">
            <a:extLst>
              <a:ext uri="{FF2B5EF4-FFF2-40B4-BE49-F238E27FC236}">
                <a16:creationId xmlns:a16="http://schemas.microsoft.com/office/drawing/2014/main" id="{E636C24F-BFE0-4A63-845A-4E1434CC283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79113" y="3763419"/>
            <a:ext cx="779262" cy="965753"/>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a:extLst>
              <a:ext uri="{FF2B5EF4-FFF2-40B4-BE49-F238E27FC236}">
                <a16:creationId xmlns:a16="http://schemas.microsoft.com/office/drawing/2014/main" id="{10852EAA-B56B-40E0-AF22-8F4805A7192C}"/>
              </a:ext>
            </a:extLst>
          </p:cNvPr>
          <p:cNvSpPr txBox="1"/>
          <p:nvPr/>
        </p:nvSpPr>
        <p:spPr>
          <a:xfrm>
            <a:off x="3625512" y="4756918"/>
            <a:ext cx="1047019" cy="415498"/>
          </a:xfrm>
          <a:prstGeom prst="rect">
            <a:avLst/>
          </a:prstGeom>
          <a:noFill/>
        </p:spPr>
        <p:txBody>
          <a:bodyPr wrap="square" rtlCol="0">
            <a:spAutoFit/>
          </a:bodyPr>
          <a:lstStyle/>
          <a:p>
            <a:pPr algn="ctr"/>
            <a:r>
              <a:rPr lang="nl-BE" sz="1050" dirty="0"/>
              <a:t>Fabian </a:t>
            </a:r>
          </a:p>
          <a:p>
            <a:pPr algn="ctr"/>
            <a:r>
              <a:rPr lang="nl-BE" sz="1050" dirty="0" err="1"/>
              <a:t>Lapierre</a:t>
            </a:r>
            <a:endParaRPr lang="en-BE" sz="1050" dirty="0"/>
          </a:p>
        </p:txBody>
      </p:sp>
      <p:sp>
        <p:nvSpPr>
          <p:cNvPr id="101" name="TextBox 100">
            <a:extLst>
              <a:ext uri="{FF2B5EF4-FFF2-40B4-BE49-F238E27FC236}">
                <a16:creationId xmlns:a16="http://schemas.microsoft.com/office/drawing/2014/main" id="{A2557819-C4ED-402E-A195-F824388FEB53}"/>
              </a:ext>
            </a:extLst>
          </p:cNvPr>
          <p:cNvSpPr txBox="1"/>
          <p:nvPr/>
        </p:nvSpPr>
        <p:spPr>
          <a:xfrm>
            <a:off x="4352083" y="4741238"/>
            <a:ext cx="1437575" cy="415498"/>
          </a:xfrm>
          <a:prstGeom prst="rect">
            <a:avLst/>
          </a:prstGeom>
          <a:noFill/>
        </p:spPr>
        <p:txBody>
          <a:bodyPr wrap="square" rtlCol="0">
            <a:spAutoFit/>
          </a:bodyPr>
          <a:lstStyle/>
          <a:p>
            <a:pPr algn="ctr"/>
            <a:r>
              <a:rPr lang="nl-BE" sz="1050" dirty="0"/>
              <a:t>Nathanaël </a:t>
            </a:r>
          </a:p>
          <a:p>
            <a:pPr algn="ctr"/>
            <a:r>
              <a:rPr lang="nl-BE" sz="1050" dirty="0"/>
              <a:t>Ackerman</a:t>
            </a:r>
            <a:endParaRPr lang="en-BE" sz="1050" dirty="0"/>
          </a:p>
        </p:txBody>
      </p:sp>
      <p:sp>
        <p:nvSpPr>
          <p:cNvPr id="102" name="TextBox 101">
            <a:extLst>
              <a:ext uri="{FF2B5EF4-FFF2-40B4-BE49-F238E27FC236}">
                <a16:creationId xmlns:a16="http://schemas.microsoft.com/office/drawing/2014/main" id="{D77A7CFE-D2AC-42AF-8EF2-302E02F8C497}"/>
              </a:ext>
            </a:extLst>
          </p:cNvPr>
          <p:cNvSpPr txBox="1"/>
          <p:nvPr/>
        </p:nvSpPr>
        <p:spPr>
          <a:xfrm>
            <a:off x="7355002" y="3267927"/>
            <a:ext cx="1209524" cy="415498"/>
          </a:xfrm>
          <a:prstGeom prst="rect">
            <a:avLst/>
          </a:prstGeom>
          <a:noFill/>
        </p:spPr>
        <p:txBody>
          <a:bodyPr wrap="square" rtlCol="0">
            <a:spAutoFit/>
          </a:bodyPr>
          <a:lstStyle/>
          <a:p>
            <a:pPr algn="ctr"/>
            <a:r>
              <a:rPr lang="nl-BE" sz="1050" dirty="0"/>
              <a:t>Frédéric </a:t>
            </a:r>
          </a:p>
          <a:p>
            <a:pPr algn="ctr"/>
            <a:r>
              <a:rPr lang="nl-BE" sz="1050" dirty="0"/>
              <a:t>Peters</a:t>
            </a:r>
            <a:endParaRPr lang="en-BE" sz="1050" dirty="0"/>
          </a:p>
        </p:txBody>
      </p:sp>
      <p:pic>
        <p:nvPicPr>
          <p:cNvPr id="9" name="Picture 8" descr="A person in a suit&#10;&#10;Description automatically generated with low confidence">
            <a:extLst>
              <a:ext uri="{FF2B5EF4-FFF2-40B4-BE49-F238E27FC236}">
                <a16:creationId xmlns:a16="http://schemas.microsoft.com/office/drawing/2014/main" id="{97E23FD4-BE47-48C0-96B5-8CBAA5320D0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66281" y="2203526"/>
            <a:ext cx="1032461" cy="1032461"/>
          </a:xfrm>
          <a:prstGeom prst="rect">
            <a:avLst/>
          </a:prstGeom>
        </p:spPr>
      </p:pic>
      <p:pic>
        <p:nvPicPr>
          <p:cNvPr id="33" name="Afbeelding 3" descr="Afbeelding met persoon, donker&#10;&#10;Automatisch gegenereerde beschrijving">
            <a:extLst>
              <a:ext uri="{FF2B5EF4-FFF2-40B4-BE49-F238E27FC236}">
                <a16:creationId xmlns:a16="http://schemas.microsoft.com/office/drawing/2014/main" id="{BA070D74-AF9F-424B-991A-D580DA60AC73}"/>
              </a:ext>
            </a:extLst>
          </p:cNvPr>
          <p:cNvPicPr>
            <a:picLocks noChangeAspect="1"/>
          </p:cNvPicPr>
          <p:nvPr/>
        </p:nvPicPr>
        <p:blipFill rotWithShape="1">
          <a:blip r:embed="rId20"/>
          <a:srcRect l="589" t="7755" r="1155" b="22804"/>
          <a:stretch/>
        </p:blipFill>
        <p:spPr>
          <a:xfrm>
            <a:off x="4590886" y="2203526"/>
            <a:ext cx="975191" cy="1034322"/>
          </a:xfrm>
          <a:prstGeom prst="rect">
            <a:avLst/>
          </a:prstGeom>
        </p:spPr>
      </p:pic>
      <p:pic>
        <p:nvPicPr>
          <p:cNvPr id="34" name="Image 15">
            <a:extLst>
              <a:ext uri="{FF2B5EF4-FFF2-40B4-BE49-F238E27FC236}">
                <a16:creationId xmlns:a16="http://schemas.microsoft.com/office/drawing/2014/main" id="{31907200-314B-4819-ACB2-C127C64AC0E0}"/>
              </a:ext>
            </a:extLst>
          </p:cNvPr>
          <p:cNvPicPr>
            <a:picLocks noChangeAspect="1"/>
          </p:cNvPicPr>
          <p:nvPr/>
        </p:nvPicPr>
        <p:blipFill>
          <a:blip r:embed="rId21"/>
          <a:stretch>
            <a:fillRect/>
          </a:stretch>
        </p:blipFill>
        <p:spPr>
          <a:xfrm>
            <a:off x="2436475" y="3974709"/>
            <a:ext cx="1350404" cy="726645"/>
          </a:xfrm>
          <a:prstGeom prst="rect">
            <a:avLst/>
          </a:prstGeom>
        </p:spPr>
      </p:pic>
    </p:spTree>
    <p:extLst>
      <p:ext uri="{BB962C8B-B14F-4D97-AF65-F5344CB8AC3E}">
        <p14:creationId xmlns:p14="http://schemas.microsoft.com/office/powerpoint/2010/main" val="4052033531"/>
      </p:ext>
    </p:extLst>
  </p:cSld>
  <p:clrMapOvr>
    <a:masterClrMapping/>
  </p:clrMapOvr>
  <mc:AlternateContent xmlns:mc="http://schemas.openxmlformats.org/markup-compatibility/2006" xmlns:p14="http://schemas.microsoft.com/office/powerpoint/2010/main">
    <mc:Choice Requires="p14">
      <p:transition spd="slow" p14:dur="3400" advTm="5000">
        <p14:reveal/>
      </p:transition>
    </mc:Choice>
    <mc:Fallback xmlns="">
      <p:transition spd="slow" advTm="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2069A0-A70F-4298-996D-3176EF1D1FD1}"/>
              </a:ext>
            </a:extLst>
          </p:cNvPr>
          <p:cNvSpPr>
            <a:spLocks noGrp="1"/>
          </p:cNvSpPr>
          <p:nvPr>
            <p:ph type="title"/>
          </p:nvPr>
        </p:nvSpPr>
        <p:spPr/>
        <p:txBody>
          <a:bodyPr>
            <a:normAutofit fontScale="90000"/>
          </a:bodyPr>
          <a:lstStyle/>
          <a:p>
            <a:r>
              <a:rPr lang="fr-BE" dirty="0"/>
              <a:t>« Promouvoir l’usage opérationnel </a:t>
            </a:r>
            <a:br>
              <a:rPr lang="fr-BE" dirty="0"/>
            </a:br>
            <a:r>
              <a:rPr lang="fr-BE" dirty="0"/>
              <a:t>et innovant de la télédétection » </a:t>
            </a:r>
            <a:endParaRPr lang="fr-FR" dirty="0"/>
          </a:p>
        </p:txBody>
      </p:sp>
      <p:sp>
        <p:nvSpPr>
          <p:cNvPr id="3" name="Espace réservé du contenu 2">
            <a:extLst>
              <a:ext uri="{FF2B5EF4-FFF2-40B4-BE49-F238E27FC236}">
                <a16:creationId xmlns:a16="http://schemas.microsoft.com/office/drawing/2014/main" id="{51344A65-2DA8-4F2B-9EAF-83A01C20E7E2}"/>
              </a:ext>
            </a:extLst>
          </p:cNvPr>
          <p:cNvSpPr>
            <a:spLocks noGrp="1"/>
          </p:cNvSpPr>
          <p:nvPr>
            <p:ph idx="1"/>
          </p:nvPr>
        </p:nvSpPr>
        <p:spPr>
          <a:xfrm>
            <a:off x="1207219" y="1200150"/>
            <a:ext cx="7329382" cy="3227849"/>
          </a:xfrm>
        </p:spPr>
        <p:txBody>
          <a:bodyPr>
            <a:normAutofit/>
          </a:bodyPr>
          <a:lstStyle/>
          <a:p>
            <a:pPr marL="0" indent="0">
              <a:buNone/>
            </a:pPr>
            <a:r>
              <a:rPr lang="fr-BE" sz="1600" i="1" dirty="0"/>
              <a:t>Rassembler, harmoniser, mutualiser, promouvoir, simplifier et optimiser les projets, outils et services qui exploitent la </a:t>
            </a:r>
            <a:r>
              <a:rPr lang="fr-BE" sz="1600" b="1" i="1" dirty="0"/>
              <a:t>télédétection et qui nécessitent une expertise spécifique</a:t>
            </a:r>
            <a:r>
              <a:rPr lang="fr-BE" sz="1600" i="1" dirty="0"/>
              <a:t> en </a:t>
            </a:r>
            <a:r>
              <a:rPr lang="fr-BE" sz="1600" i="1" dirty="0">
                <a:solidFill>
                  <a:srgbClr val="FF0000"/>
                </a:solidFill>
              </a:rPr>
              <a:t>fédérant les différents acteurs </a:t>
            </a:r>
            <a:r>
              <a:rPr lang="fr-BE" sz="1600" i="1" dirty="0"/>
              <a:t>dans le domaine. Apporter davantage de cohérence, </a:t>
            </a:r>
            <a:r>
              <a:rPr lang="fr-BE" sz="1600" b="1" i="1" dirty="0"/>
              <a:t>renforcer l’innovation</a:t>
            </a:r>
            <a:r>
              <a:rPr lang="fr-BE" sz="1600" i="1" dirty="0"/>
              <a:t>, l’optimisation des budgets et </a:t>
            </a:r>
            <a:r>
              <a:rPr lang="fr-BE" sz="1600" b="1" i="1" dirty="0"/>
              <a:t>l’harmonisation des actions régionales </a:t>
            </a:r>
            <a:r>
              <a:rPr lang="fr-BE" sz="1600" i="1" dirty="0"/>
              <a:t>en télédétection pour permettre aux administrations de disposer dans des délais très courts de données du territoire robustes, de qualité, ciblées, pertinentes et à haute fréquence temporelle de mise à jour.</a:t>
            </a:r>
            <a:endParaRPr lang="fr-FR" sz="1600" i="1" dirty="0"/>
          </a:p>
        </p:txBody>
      </p:sp>
      <p:grpSp>
        <p:nvGrpSpPr>
          <p:cNvPr id="4" name="Groupe 3">
            <a:extLst>
              <a:ext uri="{FF2B5EF4-FFF2-40B4-BE49-F238E27FC236}">
                <a16:creationId xmlns:a16="http://schemas.microsoft.com/office/drawing/2014/main" id="{DF870A03-53C9-49C7-94F6-98FB43117E7F}"/>
              </a:ext>
            </a:extLst>
          </p:cNvPr>
          <p:cNvGrpSpPr/>
          <p:nvPr/>
        </p:nvGrpSpPr>
        <p:grpSpPr>
          <a:xfrm>
            <a:off x="5559" y="843558"/>
            <a:ext cx="621070" cy="1180817"/>
            <a:chOff x="284843" y="3101"/>
            <a:chExt cx="621070" cy="1180817"/>
          </a:xfrm>
        </p:grpSpPr>
        <p:sp>
          <p:nvSpPr>
            <p:cNvPr id="5" name="Flèche : chevron 4">
              <a:extLst>
                <a:ext uri="{FF2B5EF4-FFF2-40B4-BE49-F238E27FC236}">
                  <a16:creationId xmlns:a16="http://schemas.microsoft.com/office/drawing/2014/main" id="{6744764A-404E-4541-81F3-00117E808157}"/>
                </a:ext>
              </a:extLst>
            </p:cNvPr>
            <p:cNvSpPr/>
            <p:nvPr/>
          </p:nvSpPr>
          <p:spPr>
            <a:xfrm rot="5400000">
              <a:off x="4969" y="282975"/>
              <a:ext cx="1180817" cy="621069"/>
            </a:xfrm>
            <a:prstGeom prst="chevron">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6" name="Flèche : chevron 4">
              <a:extLst>
                <a:ext uri="{FF2B5EF4-FFF2-40B4-BE49-F238E27FC236}">
                  <a16:creationId xmlns:a16="http://schemas.microsoft.com/office/drawing/2014/main" id="{68765175-97EE-4C9D-9DB7-40429F16F3E9}"/>
                </a:ext>
              </a:extLst>
            </p:cNvPr>
            <p:cNvSpPr txBox="1"/>
            <p:nvPr/>
          </p:nvSpPr>
          <p:spPr>
            <a:xfrm>
              <a:off x="284844" y="313636"/>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kern="1200" dirty="0">
                  <a:solidFill>
                    <a:schemeClr val="accent4"/>
                  </a:solidFill>
                  <a:latin typeface="Verdana"/>
                  <a:ea typeface="+mn-ea"/>
                  <a:cs typeface="+mn-cs"/>
                </a:rPr>
                <a:t>Contexte</a:t>
              </a:r>
            </a:p>
          </p:txBody>
        </p:sp>
      </p:grpSp>
      <p:sp>
        <p:nvSpPr>
          <p:cNvPr id="7" name="Rectangle : avec coins supérieurs arrondis 6">
            <a:extLst>
              <a:ext uri="{FF2B5EF4-FFF2-40B4-BE49-F238E27FC236}">
                <a16:creationId xmlns:a16="http://schemas.microsoft.com/office/drawing/2014/main" id="{69827DCA-B615-445E-BEBE-038706EEBD48}"/>
              </a:ext>
            </a:extLst>
          </p:cNvPr>
          <p:cNvSpPr/>
          <p:nvPr/>
        </p:nvSpPr>
        <p:spPr>
          <a:xfrm rot="5400000">
            <a:off x="227242" y="1277591"/>
            <a:ext cx="870283" cy="2215"/>
          </a:xfrm>
          <a:prstGeom prst="round2SameRect">
            <a:avLst/>
          </a:pr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8" name="Groupe 7">
            <a:extLst>
              <a:ext uri="{FF2B5EF4-FFF2-40B4-BE49-F238E27FC236}">
                <a16:creationId xmlns:a16="http://schemas.microsoft.com/office/drawing/2014/main" id="{2AA7C6EE-D930-4528-A904-8BB0ADE32819}"/>
              </a:ext>
            </a:extLst>
          </p:cNvPr>
          <p:cNvGrpSpPr/>
          <p:nvPr/>
        </p:nvGrpSpPr>
        <p:grpSpPr>
          <a:xfrm>
            <a:off x="5559" y="1600013"/>
            <a:ext cx="621070" cy="1180817"/>
            <a:chOff x="284843" y="759556"/>
            <a:chExt cx="621070" cy="1180817"/>
          </a:xfrm>
        </p:grpSpPr>
        <p:sp>
          <p:nvSpPr>
            <p:cNvPr id="9" name="Flèche : chevron 8">
              <a:extLst>
                <a:ext uri="{FF2B5EF4-FFF2-40B4-BE49-F238E27FC236}">
                  <a16:creationId xmlns:a16="http://schemas.microsoft.com/office/drawing/2014/main" id="{E46EF392-41E3-48AF-9F99-5FA42EC84956}"/>
                </a:ext>
              </a:extLst>
            </p:cNvPr>
            <p:cNvSpPr/>
            <p:nvPr/>
          </p:nvSpPr>
          <p:spPr>
            <a:xfrm rot="5400000">
              <a:off x="4969" y="1039430"/>
              <a:ext cx="1180817" cy="621069"/>
            </a:xfrm>
            <a:prstGeom prst="chevron">
              <a:avLst/>
            </a:prstGeom>
          </p:spPr>
          <p:style>
            <a:lnRef idx="2">
              <a:schemeClr val="accent4">
                <a:hueOff val="-1488257"/>
                <a:satOff val="8966"/>
                <a:lumOff val="719"/>
                <a:alphaOff val="0"/>
              </a:schemeClr>
            </a:lnRef>
            <a:fillRef idx="1">
              <a:schemeClr val="accent4">
                <a:hueOff val="-1488257"/>
                <a:satOff val="8966"/>
                <a:lumOff val="719"/>
                <a:alphaOff val="0"/>
              </a:schemeClr>
            </a:fillRef>
            <a:effectRef idx="0">
              <a:schemeClr val="accent4">
                <a:hueOff val="-1488257"/>
                <a:satOff val="8966"/>
                <a:lumOff val="719"/>
                <a:alphaOff val="0"/>
              </a:schemeClr>
            </a:effectRef>
            <a:fontRef idx="minor">
              <a:schemeClr val="lt1"/>
            </a:fontRef>
          </p:style>
        </p:sp>
        <p:sp>
          <p:nvSpPr>
            <p:cNvPr id="10" name="Flèche : chevron 7">
              <a:extLst>
                <a:ext uri="{FF2B5EF4-FFF2-40B4-BE49-F238E27FC236}">
                  <a16:creationId xmlns:a16="http://schemas.microsoft.com/office/drawing/2014/main" id="{4FD2C936-BF8D-401A-AF62-D9235F756B3C}"/>
                </a:ext>
              </a:extLst>
            </p:cNvPr>
            <p:cNvSpPr txBox="1"/>
            <p:nvPr/>
          </p:nvSpPr>
          <p:spPr>
            <a:xfrm>
              <a:off x="284844" y="1070091"/>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algn="ctr" defTabSz="311150">
                <a:lnSpc>
                  <a:spcPct val="90000"/>
                </a:lnSpc>
                <a:spcBef>
                  <a:spcPct val="0"/>
                </a:spcBef>
                <a:spcAft>
                  <a:spcPct val="35000"/>
                </a:spcAft>
              </a:pPr>
              <a:r>
                <a:rPr lang="fr-BE" sz="700" dirty="0">
                  <a:solidFill>
                    <a:schemeClr val="bg1"/>
                  </a:solidFill>
                  <a:latin typeface="Verdana"/>
                </a:rPr>
                <a:t>C</a:t>
              </a:r>
              <a:r>
                <a:rPr lang="fr-BE" sz="700" kern="1200" dirty="0">
                  <a:solidFill>
                    <a:schemeClr val="bg1"/>
                  </a:solidFill>
                  <a:latin typeface="Verdana"/>
                  <a:ea typeface="+mn-ea"/>
                  <a:cs typeface="+mn-cs"/>
                </a:rPr>
                <a:t>ontexte</a:t>
              </a:r>
              <a:endParaRPr lang="fr-BE" sz="700" dirty="0">
                <a:solidFill>
                  <a:srgbClr val="FFFFFF"/>
                </a:solidFill>
              </a:endParaRPr>
            </a:p>
          </p:txBody>
        </p:sp>
      </p:grpSp>
      <p:sp>
        <p:nvSpPr>
          <p:cNvPr id="11" name="Rectangle : avec coins supérieurs arrondis 8">
            <a:extLst>
              <a:ext uri="{FF2B5EF4-FFF2-40B4-BE49-F238E27FC236}">
                <a16:creationId xmlns:a16="http://schemas.microsoft.com/office/drawing/2014/main" id="{7F2F9992-F516-4314-8B3E-7A637050815B}"/>
              </a:ext>
            </a:extLst>
          </p:cNvPr>
          <p:cNvSpPr/>
          <p:nvPr/>
        </p:nvSpPr>
        <p:spPr>
          <a:xfrm rot="5400000">
            <a:off x="231813" y="2033626"/>
            <a:ext cx="870283" cy="3054"/>
          </a:xfrm>
          <a:prstGeom prst="round2SameRect">
            <a:avLst/>
          </a:prstGeom>
          <a:no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2" name="Groupe 11">
            <a:extLst>
              <a:ext uri="{FF2B5EF4-FFF2-40B4-BE49-F238E27FC236}">
                <a16:creationId xmlns:a16="http://schemas.microsoft.com/office/drawing/2014/main" id="{6D0D4C36-EDBD-4C4B-8EC2-BCF7B2A895C9}"/>
              </a:ext>
            </a:extLst>
          </p:cNvPr>
          <p:cNvGrpSpPr/>
          <p:nvPr/>
        </p:nvGrpSpPr>
        <p:grpSpPr>
          <a:xfrm>
            <a:off x="5559" y="2356467"/>
            <a:ext cx="621070" cy="1180817"/>
            <a:chOff x="284843" y="1516010"/>
            <a:chExt cx="621070" cy="1180817"/>
          </a:xfrm>
        </p:grpSpPr>
        <p:sp>
          <p:nvSpPr>
            <p:cNvPr id="13" name="Flèche : chevron 12">
              <a:extLst>
                <a:ext uri="{FF2B5EF4-FFF2-40B4-BE49-F238E27FC236}">
                  <a16:creationId xmlns:a16="http://schemas.microsoft.com/office/drawing/2014/main" id="{8CCF1C95-8175-45BB-812B-8002D7A60AF1}"/>
                </a:ext>
              </a:extLst>
            </p:cNvPr>
            <p:cNvSpPr/>
            <p:nvPr/>
          </p:nvSpPr>
          <p:spPr>
            <a:xfrm rot="5400000">
              <a:off x="4969" y="1795884"/>
              <a:ext cx="1180817" cy="621069"/>
            </a:xfrm>
            <a:prstGeom prst="chevron">
              <a:avLst/>
            </a:prstGeom>
          </p:spPr>
          <p:style>
            <a:lnRef idx="2">
              <a:schemeClr val="accent4">
                <a:hueOff val="-2976513"/>
                <a:satOff val="17933"/>
                <a:lumOff val="1437"/>
                <a:alphaOff val="0"/>
              </a:schemeClr>
            </a:lnRef>
            <a:fillRef idx="1">
              <a:schemeClr val="accent4">
                <a:hueOff val="-2976513"/>
                <a:satOff val="17933"/>
                <a:lumOff val="1437"/>
                <a:alphaOff val="0"/>
              </a:schemeClr>
            </a:fillRef>
            <a:effectRef idx="0">
              <a:schemeClr val="accent4">
                <a:hueOff val="-2976513"/>
                <a:satOff val="17933"/>
                <a:lumOff val="1437"/>
                <a:alphaOff val="0"/>
              </a:schemeClr>
            </a:effectRef>
            <a:fontRef idx="minor">
              <a:schemeClr val="lt1"/>
            </a:fontRef>
          </p:style>
        </p:sp>
        <p:sp>
          <p:nvSpPr>
            <p:cNvPr id="14" name="Flèche : chevron 10">
              <a:extLst>
                <a:ext uri="{FF2B5EF4-FFF2-40B4-BE49-F238E27FC236}">
                  <a16:creationId xmlns:a16="http://schemas.microsoft.com/office/drawing/2014/main" id="{A8D4266E-64D2-4DAF-8C4A-B9209985B566}"/>
                </a:ext>
              </a:extLst>
            </p:cNvPr>
            <p:cNvSpPr txBox="1"/>
            <p:nvPr/>
          </p:nvSpPr>
          <p:spPr>
            <a:xfrm>
              <a:off x="284844" y="1826545"/>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fr-BE" sz="700" dirty="0">
                  <a:solidFill>
                    <a:schemeClr val="accent5">
                      <a:lumMod val="75000"/>
                    </a:schemeClr>
                  </a:solidFill>
                  <a:latin typeface="Verdana"/>
                </a:rPr>
                <a:t>14 propositions</a:t>
              </a:r>
            </a:p>
          </p:txBody>
        </p:sp>
      </p:grpSp>
      <p:sp>
        <p:nvSpPr>
          <p:cNvPr id="15" name="Rectangle : avec coins supérieurs arrondis 10">
            <a:extLst>
              <a:ext uri="{FF2B5EF4-FFF2-40B4-BE49-F238E27FC236}">
                <a16:creationId xmlns:a16="http://schemas.microsoft.com/office/drawing/2014/main" id="{96A7ECC2-38AC-489B-A396-DB7FC2B9E46C}"/>
              </a:ext>
            </a:extLst>
          </p:cNvPr>
          <p:cNvSpPr/>
          <p:nvPr/>
        </p:nvSpPr>
        <p:spPr>
          <a:xfrm rot="5400000">
            <a:off x="219752" y="2791043"/>
            <a:ext cx="870283" cy="1130"/>
          </a:xfrm>
          <a:prstGeom prst="round2SameRect">
            <a:avLst/>
          </a:pr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6" name="Groupe 15">
            <a:extLst>
              <a:ext uri="{FF2B5EF4-FFF2-40B4-BE49-F238E27FC236}">
                <a16:creationId xmlns:a16="http://schemas.microsoft.com/office/drawing/2014/main" id="{375DDF6A-E991-42B1-BED1-69ADF313E6E7}"/>
              </a:ext>
            </a:extLst>
          </p:cNvPr>
          <p:cNvGrpSpPr/>
          <p:nvPr/>
        </p:nvGrpSpPr>
        <p:grpSpPr>
          <a:xfrm>
            <a:off x="5559" y="3112922"/>
            <a:ext cx="621070" cy="1180817"/>
            <a:chOff x="284843" y="2272465"/>
            <a:chExt cx="621070" cy="1180817"/>
          </a:xfrm>
        </p:grpSpPr>
        <p:sp>
          <p:nvSpPr>
            <p:cNvPr id="17" name="Flèche : chevron 16">
              <a:extLst>
                <a:ext uri="{FF2B5EF4-FFF2-40B4-BE49-F238E27FC236}">
                  <a16:creationId xmlns:a16="http://schemas.microsoft.com/office/drawing/2014/main" id="{E1CA2B0B-D3AF-432E-B573-215F4E0FFBCE}"/>
                </a:ext>
              </a:extLst>
            </p:cNvPr>
            <p:cNvSpPr/>
            <p:nvPr/>
          </p:nvSpPr>
          <p:spPr>
            <a:xfrm rot="5400000">
              <a:off x="4969" y="2552339"/>
              <a:ext cx="1180817" cy="621069"/>
            </a:xfrm>
            <a:prstGeom prst="chevron">
              <a:avLst/>
            </a:prstGeom>
          </p:spPr>
          <p:style>
            <a:lnRef idx="2">
              <a:schemeClr val="accent4">
                <a:hueOff val="-4464770"/>
                <a:satOff val="26899"/>
                <a:lumOff val="2156"/>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sp>
        <p:sp>
          <p:nvSpPr>
            <p:cNvPr id="18" name="Flèche : chevron 13">
              <a:extLst>
                <a:ext uri="{FF2B5EF4-FFF2-40B4-BE49-F238E27FC236}">
                  <a16:creationId xmlns:a16="http://schemas.microsoft.com/office/drawing/2014/main" id="{82B5635D-EE53-4DF1-BB52-9675417212D4}"/>
                </a:ext>
              </a:extLst>
            </p:cNvPr>
            <p:cNvSpPr txBox="1"/>
            <p:nvPr/>
          </p:nvSpPr>
          <p:spPr>
            <a:xfrm>
              <a:off x="284844" y="2583000"/>
              <a:ext cx="621069" cy="559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BE" sz="700" kern="1200" dirty="0">
                  <a:solidFill>
                    <a:schemeClr val="accent5"/>
                  </a:solidFill>
                  <a:latin typeface="Verdana"/>
                  <a:ea typeface="+mn-ea"/>
                  <a:cs typeface="+mn-cs"/>
                </a:rPr>
                <a:t>Com</a:t>
              </a:r>
            </a:p>
          </p:txBody>
        </p:sp>
      </p:grpSp>
      <p:sp>
        <p:nvSpPr>
          <p:cNvPr id="19" name="Rectangle : avec coins supérieurs arrondis 12">
            <a:extLst>
              <a:ext uri="{FF2B5EF4-FFF2-40B4-BE49-F238E27FC236}">
                <a16:creationId xmlns:a16="http://schemas.microsoft.com/office/drawing/2014/main" id="{EB4965BD-65F6-4B06-9EAA-3DEAE1637572}"/>
              </a:ext>
            </a:extLst>
          </p:cNvPr>
          <p:cNvSpPr/>
          <p:nvPr/>
        </p:nvSpPr>
        <p:spPr>
          <a:xfrm rot="5400000">
            <a:off x="231813" y="3546536"/>
            <a:ext cx="870283" cy="3054"/>
          </a:xfrm>
          <a:prstGeom prst="round2SameRect">
            <a:avLst/>
          </a:pr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0447793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6"/>
          <p:cNvSpPr/>
          <p:nvPr/>
        </p:nvSpPr>
        <p:spPr>
          <a:xfrm rot="-5400000" flipH="1">
            <a:off x="-1472807" y="1442037"/>
            <a:ext cx="5155875" cy="2256730"/>
          </a:xfrm>
          <a:custGeom>
            <a:avLst/>
            <a:gdLst>
              <a:gd name="connsiteX0" fmla="*/ 0 w 6854400"/>
              <a:gd name="connsiteY0" fmla="*/ 0 h 3191700"/>
              <a:gd name="connsiteX1" fmla="*/ 6854400 w 6854400"/>
              <a:gd name="connsiteY1" fmla="*/ 0 h 3191700"/>
              <a:gd name="connsiteX2" fmla="*/ 6854400 w 6854400"/>
              <a:gd name="connsiteY2" fmla="*/ 3191700 h 3191700"/>
              <a:gd name="connsiteX3" fmla="*/ 0 w 6854400"/>
              <a:gd name="connsiteY3" fmla="*/ 3191700 h 3191700"/>
              <a:gd name="connsiteX4" fmla="*/ 0 w 6854400"/>
              <a:gd name="connsiteY4" fmla="*/ 0 h 3191700"/>
              <a:gd name="connsiteX0" fmla="*/ 10048 w 6864448"/>
              <a:gd name="connsiteY0" fmla="*/ 0 h 3191700"/>
              <a:gd name="connsiteX1" fmla="*/ 6864448 w 6864448"/>
              <a:gd name="connsiteY1" fmla="*/ 0 h 3191700"/>
              <a:gd name="connsiteX2" fmla="*/ 6864448 w 6864448"/>
              <a:gd name="connsiteY2" fmla="*/ 3191700 h 3191700"/>
              <a:gd name="connsiteX3" fmla="*/ 0 w 6864448"/>
              <a:gd name="connsiteY3" fmla="*/ 1865318 h 3191700"/>
              <a:gd name="connsiteX4" fmla="*/ 10048 w 6864448"/>
              <a:gd name="connsiteY4" fmla="*/ 0 h 3191700"/>
              <a:gd name="connsiteX0" fmla="*/ 10048 w 6864448"/>
              <a:gd name="connsiteY0" fmla="*/ 0 h 3191700"/>
              <a:gd name="connsiteX1" fmla="*/ 6864448 w 6864448"/>
              <a:gd name="connsiteY1" fmla="*/ 0 h 3191700"/>
              <a:gd name="connsiteX2" fmla="*/ 6864448 w 6864448"/>
              <a:gd name="connsiteY2" fmla="*/ 3191700 h 3191700"/>
              <a:gd name="connsiteX3" fmla="*/ 0 w 6864448"/>
              <a:gd name="connsiteY3" fmla="*/ 830337 h 3191700"/>
              <a:gd name="connsiteX4" fmla="*/ 10048 w 6864448"/>
              <a:gd name="connsiteY4" fmla="*/ 0 h 3191700"/>
              <a:gd name="connsiteX0" fmla="*/ 10048 w 6864448"/>
              <a:gd name="connsiteY0" fmla="*/ 0 h 5151129"/>
              <a:gd name="connsiteX1" fmla="*/ 6864448 w 6864448"/>
              <a:gd name="connsiteY1" fmla="*/ 1959429 h 5151129"/>
              <a:gd name="connsiteX2" fmla="*/ 6864448 w 6864448"/>
              <a:gd name="connsiteY2" fmla="*/ 5151129 h 5151129"/>
              <a:gd name="connsiteX3" fmla="*/ 0 w 6864448"/>
              <a:gd name="connsiteY3" fmla="*/ 2789766 h 5151129"/>
              <a:gd name="connsiteX4" fmla="*/ 10048 w 6864448"/>
              <a:gd name="connsiteY4" fmla="*/ 0 h 5151129"/>
              <a:gd name="connsiteX0" fmla="*/ 10048 w 6874500"/>
              <a:gd name="connsiteY0" fmla="*/ 0 h 5151129"/>
              <a:gd name="connsiteX1" fmla="*/ 6874500 w 6874500"/>
              <a:gd name="connsiteY1" fmla="*/ 0 h 5151129"/>
              <a:gd name="connsiteX2" fmla="*/ 6864448 w 6874500"/>
              <a:gd name="connsiteY2" fmla="*/ 5151129 h 5151129"/>
              <a:gd name="connsiteX3" fmla="*/ 0 w 6874500"/>
              <a:gd name="connsiteY3" fmla="*/ 2789766 h 5151129"/>
              <a:gd name="connsiteX4" fmla="*/ 10048 w 6874500"/>
              <a:gd name="connsiteY4" fmla="*/ 0 h 5151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4500" h="5151129">
                <a:moveTo>
                  <a:pt x="10048" y="0"/>
                </a:moveTo>
                <a:lnTo>
                  <a:pt x="6874500" y="0"/>
                </a:lnTo>
                <a:cubicBezTo>
                  <a:pt x="6871149" y="1717043"/>
                  <a:pt x="6867799" y="3434086"/>
                  <a:pt x="6864448" y="5151129"/>
                </a:cubicBezTo>
                <a:lnTo>
                  <a:pt x="0" y="2789766"/>
                </a:lnTo>
                <a:cubicBezTo>
                  <a:pt x="3349" y="2167993"/>
                  <a:pt x="6699" y="621773"/>
                  <a:pt x="10048" y="0"/>
                </a:cubicBezTo>
                <a:close/>
              </a:path>
            </a:pathLst>
          </a:custGeom>
          <a:gradFill>
            <a:gsLst>
              <a:gs pos="0">
                <a:srgbClr val="1E98D2"/>
              </a:gs>
              <a:gs pos="40000">
                <a:srgbClr val="36A5D1"/>
              </a:gs>
              <a:gs pos="67000">
                <a:srgbClr val="4BB1D0"/>
              </a:gs>
              <a:gs pos="77000">
                <a:srgbClr val="5AB9CF"/>
              </a:gs>
              <a:gs pos="100000">
                <a:srgbClr val="6FC5CE"/>
              </a:gs>
            </a:gsLst>
            <a:lin ang="13199916" scaled="0"/>
          </a:gradFill>
          <a:ln>
            <a:noFill/>
          </a:ln>
        </p:spPr>
        <p:txBody>
          <a:bodyPr spcFirstLastPara="1" wrap="square" lIns="91425" tIns="91425" rIns="91425" bIns="91425" anchor="ctr" anchorCtr="0">
            <a:noAutofit/>
          </a:bodyPr>
          <a:lstStyle/>
          <a:p>
            <a:endParaRPr>
              <a:solidFill>
                <a:schemeClr val="dk1"/>
              </a:solidFill>
              <a:latin typeface="Calibri"/>
              <a:ea typeface="Calibri"/>
              <a:cs typeface="Calibri"/>
              <a:sym typeface="Calibri"/>
            </a:endParaRPr>
          </a:p>
        </p:txBody>
      </p:sp>
      <p:sp>
        <p:nvSpPr>
          <p:cNvPr id="39" name="Rectangle 38">
            <a:extLst>
              <a:ext uri="{FF2B5EF4-FFF2-40B4-BE49-F238E27FC236}">
                <a16:creationId xmlns:a16="http://schemas.microsoft.com/office/drawing/2014/main" id="{6350AD8B-D875-4A54-8393-94C1DBDFAEA8}"/>
              </a:ext>
            </a:extLst>
          </p:cNvPr>
          <p:cNvSpPr/>
          <p:nvPr/>
        </p:nvSpPr>
        <p:spPr>
          <a:xfrm>
            <a:off x="-966652" y="4390254"/>
            <a:ext cx="11658600" cy="81564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29" name="Image 7">
            <a:extLst>
              <a:ext uri="{FF2B5EF4-FFF2-40B4-BE49-F238E27FC236}">
                <a16:creationId xmlns:a16="http://schemas.microsoft.com/office/drawing/2014/main" id="{0FB1688D-8625-4249-A32C-4E807AA7C994}"/>
              </a:ext>
            </a:extLst>
          </p:cNvPr>
          <p:cNvPicPr>
            <a:picLocks noChangeAspect="1"/>
          </p:cNvPicPr>
          <p:nvPr/>
        </p:nvPicPr>
        <p:blipFill>
          <a:blip r:embed="rId3"/>
          <a:stretch>
            <a:fillRect/>
          </a:stretch>
        </p:blipFill>
        <p:spPr>
          <a:xfrm>
            <a:off x="102649" y="3219858"/>
            <a:ext cx="1527012" cy="1079089"/>
          </a:xfrm>
          <a:prstGeom prst="rect">
            <a:avLst/>
          </a:prstGeom>
        </p:spPr>
      </p:pic>
      <p:pic>
        <p:nvPicPr>
          <p:cNvPr id="31" name="Picture 3">
            <a:extLst>
              <a:ext uri="{FF2B5EF4-FFF2-40B4-BE49-F238E27FC236}">
                <a16:creationId xmlns:a16="http://schemas.microsoft.com/office/drawing/2014/main" id="{F3729310-D472-4AAF-B158-1B9645568EE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30902" y="4602766"/>
            <a:ext cx="1263607" cy="386882"/>
          </a:xfrm>
          <a:prstGeom prst="rect">
            <a:avLst/>
          </a:prstGeom>
        </p:spPr>
      </p:pic>
      <p:pic>
        <p:nvPicPr>
          <p:cNvPr id="32" name="Picture 11">
            <a:extLst>
              <a:ext uri="{FF2B5EF4-FFF2-40B4-BE49-F238E27FC236}">
                <a16:creationId xmlns:a16="http://schemas.microsoft.com/office/drawing/2014/main" id="{3DE70D95-DB6B-433C-8ED1-B574E566E9D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52652" y="4453891"/>
            <a:ext cx="786629" cy="673328"/>
          </a:xfrm>
          <a:prstGeom prst="rect">
            <a:avLst/>
          </a:prstGeom>
        </p:spPr>
      </p:pic>
      <p:pic>
        <p:nvPicPr>
          <p:cNvPr id="33" name="Picture 15">
            <a:extLst>
              <a:ext uri="{FF2B5EF4-FFF2-40B4-BE49-F238E27FC236}">
                <a16:creationId xmlns:a16="http://schemas.microsoft.com/office/drawing/2014/main" id="{31B7ACCD-9025-4C0C-9B23-B6C2E6200B7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20742" y="4463902"/>
            <a:ext cx="807092" cy="629150"/>
          </a:xfrm>
          <a:prstGeom prst="rect">
            <a:avLst/>
          </a:prstGeom>
        </p:spPr>
      </p:pic>
      <p:pic>
        <p:nvPicPr>
          <p:cNvPr id="34" name="Picture 6">
            <a:extLst>
              <a:ext uri="{FF2B5EF4-FFF2-40B4-BE49-F238E27FC236}">
                <a16:creationId xmlns:a16="http://schemas.microsoft.com/office/drawing/2014/main" id="{07965770-1C19-464A-81E1-1CA94F7EF29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6033" y="4450541"/>
            <a:ext cx="1452238" cy="597492"/>
          </a:xfrm>
          <a:prstGeom prst="rect">
            <a:avLst/>
          </a:prstGeom>
        </p:spPr>
      </p:pic>
      <p:pic>
        <p:nvPicPr>
          <p:cNvPr id="35" name="Image 13">
            <a:extLst>
              <a:ext uri="{FF2B5EF4-FFF2-40B4-BE49-F238E27FC236}">
                <a16:creationId xmlns:a16="http://schemas.microsoft.com/office/drawing/2014/main" id="{4682E3D5-F265-4FE6-9569-5F38796EA537}"/>
              </a:ext>
            </a:extLst>
          </p:cNvPr>
          <p:cNvPicPr>
            <a:picLocks noChangeAspect="1"/>
          </p:cNvPicPr>
          <p:nvPr/>
        </p:nvPicPr>
        <p:blipFill>
          <a:blip r:embed="rId8"/>
          <a:stretch>
            <a:fillRect/>
          </a:stretch>
        </p:blipFill>
        <p:spPr>
          <a:xfrm>
            <a:off x="6439990" y="4510340"/>
            <a:ext cx="1410032" cy="560433"/>
          </a:xfrm>
          <a:prstGeom prst="rect">
            <a:avLst/>
          </a:prstGeom>
        </p:spPr>
      </p:pic>
      <p:pic>
        <p:nvPicPr>
          <p:cNvPr id="36" name="Image 15">
            <a:extLst>
              <a:ext uri="{FF2B5EF4-FFF2-40B4-BE49-F238E27FC236}">
                <a16:creationId xmlns:a16="http://schemas.microsoft.com/office/drawing/2014/main" id="{50987CBC-950D-46E2-AFDC-11F06FA477B3}"/>
              </a:ext>
            </a:extLst>
          </p:cNvPr>
          <p:cNvPicPr>
            <a:picLocks noChangeAspect="1"/>
          </p:cNvPicPr>
          <p:nvPr/>
        </p:nvPicPr>
        <p:blipFill>
          <a:blip r:embed="rId9"/>
          <a:stretch>
            <a:fillRect/>
          </a:stretch>
        </p:blipFill>
        <p:spPr>
          <a:xfrm>
            <a:off x="7850023" y="4432888"/>
            <a:ext cx="1350404" cy="726645"/>
          </a:xfrm>
          <a:prstGeom prst="rect">
            <a:avLst/>
          </a:prstGeom>
        </p:spPr>
      </p:pic>
      <p:cxnSp>
        <p:nvCxnSpPr>
          <p:cNvPr id="37" name="Connecteur droit 17">
            <a:extLst>
              <a:ext uri="{FF2B5EF4-FFF2-40B4-BE49-F238E27FC236}">
                <a16:creationId xmlns:a16="http://schemas.microsoft.com/office/drawing/2014/main" id="{0138E9E3-1E89-4505-A6E1-BFD6088782CF}"/>
              </a:ext>
            </a:extLst>
          </p:cNvPr>
          <p:cNvCxnSpPr/>
          <p:nvPr/>
        </p:nvCxnSpPr>
        <p:spPr>
          <a:xfrm>
            <a:off x="5490064" y="4459545"/>
            <a:ext cx="0" cy="673328"/>
          </a:xfrm>
          <a:prstGeom prst="line">
            <a:avLst/>
          </a:prstGeom>
        </p:spPr>
        <p:style>
          <a:lnRef idx="1">
            <a:schemeClr val="dk1"/>
          </a:lnRef>
          <a:fillRef idx="0">
            <a:schemeClr val="dk1"/>
          </a:fillRef>
          <a:effectRef idx="0">
            <a:schemeClr val="dk1"/>
          </a:effectRef>
          <a:fontRef idx="minor">
            <a:schemeClr val="tx1"/>
          </a:fontRef>
        </p:style>
      </p:cxnSp>
      <p:sp>
        <p:nvSpPr>
          <p:cNvPr id="38" name="ZoneTexte 18">
            <a:extLst>
              <a:ext uri="{FF2B5EF4-FFF2-40B4-BE49-F238E27FC236}">
                <a16:creationId xmlns:a16="http://schemas.microsoft.com/office/drawing/2014/main" id="{F7091B89-203C-4DAD-B0E1-8C8F6F42CAD7}"/>
              </a:ext>
            </a:extLst>
          </p:cNvPr>
          <p:cNvSpPr txBox="1"/>
          <p:nvPr/>
        </p:nvSpPr>
        <p:spPr>
          <a:xfrm>
            <a:off x="5628863" y="4573231"/>
            <a:ext cx="897801" cy="438582"/>
          </a:xfrm>
          <a:prstGeom prst="rect">
            <a:avLst/>
          </a:prstGeom>
          <a:noFill/>
        </p:spPr>
        <p:txBody>
          <a:bodyPr wrap="square" rtlCol="0">
            <a:spAutoFit/>
          </a:bodyPr>
          <a:lstStyle/>
          <a:p>
            <a:r>
              <a:rPr lang="fr-FR" sz="1125"/>
              <a:t>Avec le </a:t>
            </a:r>
            <a:br>
              <a:rPr lang="fr-FR" sz="1125"/>
            </a:br>
            <a:r>
              <a:rPr lang="fr-FR" sz="1125"/>
              <a:t>soutien de :  </a:t>
            </a:r>
          </a:p>
        </p:txBody>
      </p:sp>
      <p:sp>
        <p:nvSpPr>
          <p:cNvPr id="43" name="ZoneTexte 62">
            <a:extLst>
              <a:ext uri="{FF2B5EF4-FFF2-40B4-BE49-F238E27FC236}">
                <a16:creationId xmlns:a16="http://schemas.microsoft.com/office/drawing/2014/main" id="{DCDC5A2A-A810-423E-9A5A-AA602ACD0460}"/>
              </a:ext>
            </a:extLst>
          </p:cNvPr>
          <p:cNvSpPr txBox="1"/>
          <p:nvPr/>
        </p:nvSpPr>
        <p:spPr>
          <a:xfrm>
            <a:off x="5715781" y="3356725"/>
            <a:ext cx="1628060" cy="1015663"/>
          </a:xfrm>
          <a:prstGeom prst="rect">
            <a:avLst/>
          </a:prstGeom>
          <a:noFill/>
        </p:spPr>
        <p:txBody>
          <a:bodyPr wrap="square" rtlCol="0">
            <a:spAutoFit/>
          </a:bodyPr>
          <a:lstStyle/>
          <a:p>
            <a:pPr algn="ctr"/>
            <a:r>
              <a:rPr lang="fr-FR" sz="1200" b="1" dirty="0"/>
              <a:t>Antoine </a:t>
            </a:r>
            <a:r>
              <a:rPr lang="fr-FR" sz="1200" b="1" dirty="0" err="1"/>
              <a:t>Hublet</a:t>
            </a:r>
            <a:endParaRPr lang="fr-FR" sz="1200" dirty="0"/>
          </a:p>
          <a:p>
            <a:pPr algn="ctr"/>
            <a:r>
              <a:rPr lang="fr-FR" sz="1200" dirty="0" err="1"/>
              <a:t>antoine.hublet@adn.be</a:t>
            </a:r>
            <a:br>
              <a:rPr lang="fr-FR" sz="1200" dirty="0"/>
            </a:br>
            <a:r>
              <a:rPr lang="fr-FR" sz="1200" dirty="0"/>
              <a:t>+32 479 85 21 96</a:t>
            </a:r>
            <a:br>
              <a:rPr lang="fr-FR" sz="1200" dirty="0"/>
            </a:br>
            <a:endParaRPr lang="fr-FR" sz="1200" dirty="0"/>
          </a:p>
        </p:txBody>
      </p:sp>
      <p:pic>
        <p:nvPicPr>
          <p:cNvPr id="22" name="Picture 8">
            <a:extLst>
              <a:ext uri="{FF2B5EF4-FFF2-40B4-BE49-F238E27FC236}">
                <a16:creationId xmlns:a16="http://schemas.microsoft.com/office/drawing/2014/main" id="{201E9ADD-535E-43E2-84B8-CD76F8EB81C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0118" b="23216"/>
          <a:stretch/>
        </p:blipFill>
        <p:spPr bwMode="auto">
          <a:xfrm>
            <a:off x="5619712" y="1349608"/>
            <a:ext cx="1813898" cy="1813898"/>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62">
            <a:extLst>
              <a:ext uri="{FF2B5EF4-FFF2-40B4-BE49-F238E27FC236}">
                <a16:creationId xmlns:a16="http://schemas.microsoft.com/office/drawing/2014/main" id="{EE42B180-103B-4D8E-AA90-CF0B4E7126A1}"/>
              </a:ext>
            </a:extLst>
          </p:cNvPr>
          <p:cNvSpPr txBox="1"/>
          <p:nvPr/>
        </p:nvSpPr>
        <p:spPr>
          <a:xfrm>
            <a:off x="3417633" y="3363892"/>
            <a:ext cx="1930570" cy="623248"/>
          </a:xfrm>
          <a:prstGeom prst="rect">
            <a:avLst/>
          </a:prstGeom>
          <a:noFill/>
        </p:spPr>
        <p:txBody>
          <a:bodyPr wrap="square" lIns="68580" tIns="34290" rIns="68580" bIns="34290" rtlCol="0" anchor="t">
            <a:spAutoFit/>
          </a:bodyPr>
          <a:lstStyle/>
          <a:p>
            <a:pPr algn="ctr"/>
            <a:r>
              <a:rPr lang="fr-FR" sz="1200" b="1" dirty="0"/>
              <a:t>Emilie Fockedey </a:t>
            </a:r>
            <a:r>
              <a:rPr lang="fr-FR" sz="1200" dirty="0"/>
              <a:t>emilie.fockedey@agoria.be</a:t>
            </a:r>
            <a:endParaRPr lang="fr-FR" sz="1200" dirty="0">
              <a:cs typeface="Calibri"/>
            </a:endParaRPr>
          </a:p>
          <a:p>
            <a:pPr algn="ctr"/>
            <a:r>
              <a:rPr lang="fr-FR" sz="1200" dirty="0"/>
              <a:t>+32 474 81 68 69</a:t>
            </a:r>
            <a:endParaRPr lang="fr-FR" dirty="0"/>
          </a:p>
        </p:txBody>
      </p:sp>
      <p:pic>
        <p:nvPicPr>
          <p:cNvPr id="2" name="Afbeelding 3" descr="Afbeelding met persoon, donker&#10;&#10;Automatisch gegenereerde beschrijving">
            <a:extLst>
              <a:ext uri="{FF2B5EF4-FFF2-40B4-BE49-F238E27FC236}">
                <a16:creationId xmlns:a16="http://schemas.microsoft.com/office/drawing/2014/main" id="{69C44CD5-8FA2-C594-6A07-6FFD83851937}"/>
              </a:ext>
            </a:extLst>
          </p:cNvPr>
          <p:cNvPicPr>
            <a:picLocks noChangeAspect="1"/>
          </p:cNvPicPr>
          <p:nvPr/>
        </p:nvPicPr>
        <p:blipFill rotWithShape="1">
          <a:blip r:embed="rId11"/>
          <a:srcRect l="589" t="7755" r="1155" b="22804"/>
          <a:stretch/>
        </p:blipFill>
        <p:spPr>
          <a:xfrm>
            <a:off x="3536442" y="1349609"/>
            <a:ext cx="1710200" cy="1813899"/>
          </a:xfrm>
          <a:prstGeom prst="rect">
            <a:avLst/>
          </a:prstGeom>
        </p:spPr>
      </p:pic>
      <p:sp>
        <p:nvSpPr>
          <p:cNvPr id="13" name="Rectangle 12">
            <a:extLst>
              <a:ext uri="{FF2B5EF4-FFF2-40B4-BE49-F238E27FC236}">
                <a16:creationId xmlns:a16="http://schemas.microsoft.com/office/drawing/2014/main" id="{84112DF5-09E1-AEF9-932E-848D2FC129F1}"/>
              </a:ext>
            </a:extLst>
          </p:cNvPr>
          <p:cNvSpPr/>
          <p:nvPr/>
        </p:nvSpPr>
        <p:spPr>
          <a:xfrm rot="5400000">
            <a:off x="7397498" y="-953599"/>
            <a:ext cx="34289" cy="3571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chemeClr val="tx1"/>
              </a:solidFill>
            </a:endParaRPr>
          </a:p>
        </p:txBody>
      </p:sp>
      <p:sp>
        <p:nvSpPr>
          <p:cNvPr id="14" name="ZoneTexte 13">
            <a:extLst>
              <a:ext uri="{FF2B5EF4-FFF2-40B4-BE49-F238E27FC236}">
                <a16:creationId xmlns:a16="http://schemas.microsoft.com/office/drawing/2014/main" id="{D394A388-9E13-8570-1868-C8F90522A62A}"/>
              </a:ext>
            </a:extLst>
          </p:cNvPr>
          <p:cNvSpPr txBox="1"/>
          <p:nvPr/>
        </p:nvSpPr>
        <p:spPr>
          <a:xfrm>
            <a:off x="5549337" y="290052"/>
            <a:ext cx="8234939" cy="507831"/>
          </a:xfrm>
          <a:prstGeom prst="rect">
            <a:avLst/>
          </a:prstGeom>
          <a:noFill/>
        </p:spPr>
        <p:txBody>
          <a:bodyPr wrap="square">
            <a:spAutoFit/>
          </a:bodyPr>
          <a:lstStyle/>
          <a:p>
            <a:r>
              <a:rPr lang="fr-BE" sz="2700" b="1" dirty="0">
                <a:latin typeface="HelveticaNeue" panose="02000503000000020004" pitchFamily="2" charset="0"/>
              </a:rPr>
              <a:t>Contactez-nous!</a:t>
            </a:r>
            <a:endParaRPr lang="fr-BE" sz="2700" b="1" dirty="0"/>
          </a:p>
        </p:txBody>
      </p:sp>
    </p:spTree>
    <p:extLst>
      <p:ext uri="{BB962C8B-B14F-4D97-AF65-F5344CB8AC3E}">
        <p14:creationId xmlns:p14="http://schemas.microsoft.com/office/powerpoint/2010/main" val="127458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3;p16">
            <a:extLst>
              <a:ext uri="{FF2B5EF4-FFF2-40B4-BE49-F238E27FC236}">
                <a16:creationId xmlns:a16="http://schemas.microsoft.com/office/drawing/2014/main" id="{4EC1DE25-E25C-44FE-9DC2-60BBF319C44C}"/>
              </a:ext>
            </a:extLst>
          </p:cNvPr>
          <p:cNvSpPr/>
          <p:nvPr/>
        </p:nvSpPr>
        <p:spPr>
          <a:xfrm rot="16200000" flipH="1">
            <a:off x="1976264" y="-2026936"/>
            <a:ext cx="5140800" cy="9194672"/>
          </a:xfrm>
          <a:prstGeom prst="rect">
            <a:avLst/>
          </a:prstGeom>
          <a:gradFill>
            <a:gsLst>
              <a:gs pos="0">
                <a:srgbClr val="1E98D2"/>
              </a:gs>
              <a:gs pos="40000">
                <a:srgbClr val="36A5D1"/>
              </a:gs>
              <a:gs pos="67000">
                <a:srgbClr val="4BB1D0"/>
              </a:gs>
              <a:gs pos="77000">
                <a:srgbClr val="5AB9CF"/>
              </a:gs>
              <a:gs pos="100000">
                <a:srgbClr val="6FC5CE"/>
              </a:gs>
            </a:gsLst>
            <a:lin ang="13199916" scaled="0"/>
          </a:gradFill>
          <a:ln>
            <a:noFill/>
          </a:ln>
        </p:spPr>
        <p:txBody>
          <a:bodyPr spcFirstLastPara="1" wrap="square" lIns="91425" tIns="91425" rIns="91425" bIns="91425" anchor="ctr" anchorCtr="0">
            <a:noAutofit/>
          </a:bodyPr>
          <a:lstStyle/>
          <a:p>
            <a:endParaRPr>
              <a:solidFill>
                <a:schemeClr val="dk1"/>
              </a:solidFill>
              <a:latin typeface="Calibri"/>
              <a:ea typeface="Calibri"/>
              <a:cs typeface="Calibri"/>
              <a:sym typeface="Calibri"/>
            </a:endParaRPr>
          </a:p>
        </p:txBody>
      </p:sp>
      <p:pic>
        <p:nvPicPr>
          <p:cNvPr id="13" name="Image 12" descr="Une image contenant nature, objet d’extérieur, toile&#10;&#10;Description générée automatiquement">
            <a:extLst>
              <a:ext uri="{FF2B5EF4-FFF2-40B4-BE49-F238E27FC236}">
                <a16:creationId xmlns:a16="http://schemas.microsoft.com/office/drawing/2014/main" id="{B9996F82-FAD5-4C5F-9D88-CD15A22360F3}"/>
              </a:ext>
            </a:extLst>
          </p:cNvPr>
          <p:cNvPicPr>
            <a:picLocks noChangeAspect="1"/>
          </p:cNvPicPr>
          <p:nvPr/>
        </p:nvPicPr>
        <p:blipFill rotWithShape="1">
          <a:blip r:embed="rId2">
            <a:alphaModFix amt="51000"/>
            <a:extLst>
              <a:ext uri="{28A0092B-C50C-407E-A947-70E740481C1C}">
                <a14:useLocalDpi xmlns:a14="http://schemas.microsoft.com/office/drawing/2010/main" val="0"/>
              </a:ext>
            </a:extLst>
          </a:blip>
          <a:srcRect l="15021" t="22596" r="12841" b="32586"/>
          <a:stretch/>
        </p:blipFill>
        <p:spPr>
          <a:xfrm rot="10800000">
            <a:off x="-50673" y="0"/>
            <a:ext cx="9194672" cy="3263504"/>
          </a:xfrm>
          <a:prstGeom prst="rect">
            <a:avLst/>
          </a:prstGeom>
        </p:spPr>
      </p:pic>
      <p:sp>
        <p:nvSpPr>
          <p:cNvPr id="2" name="Title 1">
            <a:extLst>
              <a:ext uri="{FF2B5EF4-FFF2-40B4-BE49-F238E27FC236}">
                <a16:creationId xmlns:a16="http://schemas.microsoft.com/office/drawing/2014/main" id="{BEC111B7-F657-4AAA-8C39-C69D51757B27}"/>
              </a:ext>
            </a:extLst>
          </p:cNvPr>
          <p:cNvSpPr>
            <a:spLocks noGrp="1"/>
          </p:cNvSpPr>
          <p:nvPr>
            <p:ph type="title"/>
          </p:nvPr>
        </p:nvSpPr>
        <p:spPr>
          <a:xfrm>
            <a:off x="604247" y="502248"/>
            <a:ext cx="7886700" cy="994172"/>
          </a:xfrm>
        </p:spPr>
        <p:txBody>
          <a:bodyPr>
            <a:normAutofit/>
          </a:bodyPr>
          <a:lstStyle/>
          <a:p>
            <a:r>
              <a:rPr lang="nl-NL" sz="4500" dirty="0" err="1">
                <a:solidFill>
                  <a:schemeClr val="bg1"/>
                </a:solidFill>
                <a:latin typeface="Gotham Rounded Medium"/>
                <a:cs typeface="Calibri Light"/>
              </a:rPr>
              <a:t>Thank</a:t>
            </a:r>
            <a:r>
              <a:rPr lang="nl-NL" sz="4500" dirty="0">
                <a:solidFill>
                  <a:schemeClr val="bg1"/>
                </a:solidFill>
                <a:latin typeface="Gotham Rounded Medium"/>
                <a:cs typeface="Calibri Light"/>
              </a:rPr>
              <a:t> </a:t>
            </a:r>
            <a:r>
              <a:rPr lang="nl-NL" sz="4500" dirty="0" err="1">
                <a:solidFill>
                  <a:schemeClr val="bg1"/>
                </a:solidFill>
                <a:latin typeface="Gotham Rounded Medium"/>
                <a:cs typeface="Calibri Light"/>
              </a:rPr>
              <a:t>you</a:t>
            </a:r>
            <a:r>
              <a:rPr lang="nl-NL" sz="4500" dirty="0">
                <a:solidFill>
                  <a:schemeClr val="bg1"/>
                </a:solidFill>
                <a:latin typeface="Gotham Rounded Medium"/>
                <a:cs typeface="Calibri Light"/>
              </a:rPr>
              <a:t>!</a:t>
            </a:r>
            <a:endParaRPr lang="nl-NL" dirty="0">
              <a:solidFill>
                <a:schemeClr val="bg1"/>
              </a:solidFill>
            </a:endParaRPr>
          </a:p>
        </p:txBody>
      </p:sp>
      <p:pic>
        <p:nvPicPr>
          <p:cNvPr id="5" name="Google Shape;143;p16">
            <a:extLst>
              <a:ext uri="{FF2B5EF4-FFF2-40B4-BE49-F238E27FC236}">
                <a16:creationId xmlns:a16="http://schemas.microsoft.com/office/drawing/2014/main" id="{BC312A41-AA2A-4126-B531-48A03FDABC35}"/>
              </a:ext>
            </a:extLst>
          </p:cNvPr>
          <p:cNvPicPr preferRelativeResize="0"/>
          <p:nvPr/>
        </p:nvPicPr>
        <p:blipFill rotWithShape="1">
          <a:blip r:embed="rId3">
            <a:alphaModFix/>
          </a:blip>
          <a:srcRect/>
          <a:stretch/>
        </p:blipFill>
        <p:spPr>
          <a:xfrm>
            <a:off x="6841724" y="265040"/>
            <a:ext cx="2078188" cy="1468586"/>
          </a:xfrm>
          <a:prstGeom prst="rect">
            <a:avLst/>
          </a:prstGeom>
          <a:noFill/>
          <a:ln>
            <a:noFill/>
          </a:ln>
        </p:spPr>
      </p:pic>
      <p:pic>
        <p:nvPicPr>
          <p:cNvPr id="16" name="Image 15">
            <a:extLst>
              <a:ext uri="{FF2B5EF4-FFF2-40B4-BE49-F238E27FC236}">
                <a16:creationId xmlns:a16="http://schemas.microsoft.com/office/drawing/2014/main" id="{12B59142-AC87-4F5E-807E-F9B9FC4DBD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3795" y="633069"/>
            <a:ext cx="955631" cy="1193396"/>
          </a:xfrm>
          <a:prstGeom prst="rect">
            <a:avLst/>
          </a:prstGeom>
        </p:spPr>
      </p:pic>
      <p:sp>
        <p:nvSpPr>
          <p:cNvPr id="6" name="Content Placeholder 5">
            <a:extLst>
              <a:ext uri="{FF2B5EF4-FFF2-40B4-BE49-F238E27FC236}">
                <a16:creationId xmlns:a16="http://schemas.microsoft.com/office/drawing/2014/main" id="{E383E7A0-3722-4CCC-B6D2-809EED3D29BD}"/>
              </a:ext>
            </a:extLst>
          </p:cNvPr>
          <p:cNvSpPr>
            <a:spLocks noGrp="1"/>
          </p:cNvSpPr>
          <p:nvPr>
            <p:ph idx="1"/>
          </p:nvPr>
        </p:nvSpPr>
        <p:spPr/>
        <p:txBody>
          <a:bodyPr/>
          <a:lstStyle/>
          <a:p>
            <a:endParaRPr lang="en-BE" dirty="0"/>
          </a:p>
        </p:txBody>
      </p:sp>
    </p:spTree>
    <p:extLst>
      <p:ext uri="{BB962C8B-B14F-4D97-AF65-F5344CB8AC3E}">
        <p14:creationId xmlns:p14="http://schemas.microsoft.com/office/powerpoint/2010/main" val="40730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r>
              <a:rPr lang="fr-BE" dirty="0"/>
              <a:t>Mise en place d'un écosystème IA évolutif pour pouvoir actualiser des référentiels géographiques sur base d'images</a:t>
            </a:r>
            <a:br>
              <a:rPr lang="fr-BE" dirty="0"/>
            </a:br>
            <a:r>
              <a:rPr lang="fr-BE" dirty="0"/>
              <a:t>Nicolas Simon</a:t>
            </a:r>
            <a:endParaRPr lang="fr-FR" dirty="0"/>
          </a:p>
        </p:txBody>
      </p:sp>
    </p:spTree>
    <p:extLst>
      <p:ext uri="{BB962C8B-B14F-4D97-AF65-F5344CB8AC3E}">
        <p14:creationId xmlns:p14="http://schemas.microsoft.com/office/powerpoint/2010/main" val="19630270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215123-5116-4448-91E9-6838237882B8}"/>
              </a:ext>
            </a:extLst>
          </p:cNvPr>
          <p:cNvSpPr>
            <a:spLocks noGrp="1"/>
          </p:cNvSpPr>
          <p:nvPr>
            <p:ph type="title"/>
          </p:nvPr>
        </p:nvSpPr>
        <p:spPr/>
        <p:txBody>
          <a:bodyPr>
            <a:normAutofit/>
          </a:bodyPr>
          <a:lstStyle/>
          <a:p>
            <a:r>
              <a:rPr lang="fr-FR" dirty="0"/>
              <a:t>Plan</a:t>
            </a:r>
            <a:endParaRPr lang="fr-BE" dirty="0"/>
          </a:p>
        </p:txBody>
      </p:sp>
      <p:sp>
        <p:nvSpPr>
          <p:cNvPr id="3" name="Espace réservé du contenu 2">
            <a:extLst>
              <a:ext uri="{FF2B5EF4-FFF2-40B4-BE49-F238E27FC236}">
                <a16:creationId xmlns:a16="http://schemas.microsoft.com/office/drawing/2014/main" id="{8F69CF38-5394-45F6-B9A5-1FFEFF26AD89}"/>
              </a:ext>
            </a:extLst>
          </p:cNvPr>
          <p:cNvSpPr>
            <a:spLocks noGrp="1"/>
          </p:cNvSpPr>
          <p:nvPr>
            <p:ph idx="1"/>
          </p:nvPr>
        </p:nvSpPr>
        <p:spPr/>
        <p:txBody>
          <a:bodyPr>
            <a:normAutofit/>
          </a:bodyPr>
          <a:lstStyle/>
          <a:p>
            <a:r>
              <a:rPr lang="fr-BE" dirty="0"/>
              <a:t>Une opportunité : Tremplin IA</a:t>
            </a:r>
          </a:p>
          <a:p>
            <a:r>
              <a:rPr lang="fr-BE" dirty="0"/>
              <a:t>Une fiche projet</a:t>
            </a:r>
          </a:p>
          <a:p>
            <a:r>
              <a:rPr lang="fr-BE" dirty="0"/>
              <a:t>Les limites</a:t>
            </a:r>
          </a:p>
          <a:p>
            <a:r>
              <a:rPr lang="fr-BE" dirty="0"/>
              <a:t>Vers ou aller…</a:t>
            </a:r>
          </a:p>
        </p:txBody>
      </p:sp>
    </p:spTree>
    <p:extLst>
      <p:ext uri="{BB962C8B-B14F-4D97-AF65-F5344CB8AC3E}">
        <p14:creationId xmlns:p14="http://schemas.microsoft.com/office/powerpoint/2010/main" val="42013366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215123-5116-4448-91E9-6838237882B8}"/>
              </a:ext>
            </a:extLst>
          </p:cNvPr>
          <p:cNvSpPr>
            <a:spLocks noGrp="1"/>
          </p:cNvSpPr>
          <p:nvPr>
            <p:ph type="title"/>
          </p:nvPr>
        </p:nvSpPr>
        <p:spPr/>
        <p:txBody>
          <a:bodyPr/>
          <a:lstStyle/>
          <a:p>
            <a:r>
              <a:rPr lang="fr-BE" dirty="0"/>
              <a:t>Une opportunité : Tremplin IA</a:t>
            </a:r>
          </a:p>
        </p:txBody>
      </p:sp>
      <p:sp>
        <p:nvSpPr>
          <p:cNvPr id="3" name="Espace réservé du contenu 2">
            <a:extLst>
              <a:ext uri="{FF2B5EF4-FFF2-40B4-BE49-F238E27FC236}">
                <a16:creationId xmlns:a16="http://schemas.microsoft.com/office/drawing/2014/main" id="{8F69CF38-5394-45F6-B9A5-1FFEFF26AD89}"/>
              </a:ext>
            </a:extLst>
          </p:cNvPr>
          <p:cNvSpPr>
            <a:spLocks noGrp="1"/>
          </p:cNvSpPr>
          <p:nvPr>
            <p:ph idx="1"/>
          </p:nvPr>
        </p:nvSpPr>
        <p:spPr/>
        <p:txBody>
          <a:bodyPr>
            <a:normAutofit/>
          </a:bodyPr>
          <a:lstStyle/>
          <a:p>
            <a:r>
              <a:rPr lang="fr-BE" dirty="0"/>
              <a:t>Projet de </a:t>
            </a:r>
            <a:r>
              <a:rPr lang="fr-BE" dirty="0" err="1"/>
              <a:t>l’AdN</a:t>
            </a:r>
            <a:r>
              <a:rPr lang="fr-BE" dirty="0"/>
              <a:t> pour favoriser l’Adoption de l’IA par les services publics</a:t>
            </a:r>
          </a:p>
          <a:p>
            <a:r>
              <a:rPr lang="fr-BE" dirty="0"/>
              <a:t>mettre en relation des services publics / des prestataires</a:t>
            </a:r>
          </a:p>
          <a:p>
            <a:r>
              <a:rPr lang="fr-BE" dirty="0"/>
              <a:t>Supporter financièrement les initiatives</a:t>
            </a:r>
          </a:p>
          <a:p>
            <a:r>
              <a:rPr lang="fr-BE" dirty="0"/>
              <a:t>Permet de challenger les idées</a:t>
            </a:r>
          </a:p>
        </p:txBody>
      </p:sp>
    </p:spTree>
    <p:extLst>
      <p:ext uri="{BB962C8B-B14F-4D97-AF65-F5344CB8AC3E}">
        <p14:creationId xmlns:p14="http://schemas.microsoft.com/office/powerpoint/2010/main" val="72750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54048D-2D81-4504-B4ED-1327D8BF88C1}"/>
              </a:ext>
            </a:extLst>
          </p:cNvPr>
          <p:cNvSpPr>
            <a:spLocks noGrp="1"/>
          </p:cNvSpPr>
          <p:nvPr>
            <p:ph type="title"/>
          </p:nvPr>
        </p:nvSpPr>
        <p:spPr>
          <a:xfrm>
            <a:off x="637940" y="2143125"/>
            <a:ext cx="7868120" cy="857250"/>
          </a:xfrm>
        </p:spPr>
        <p:txBody>
          <a:bodyPr>
            <a:normAutofit fontScale="90000"/>
          </a:bodyPr>
          <a:lstStyle/>
          <a:p>
            <a:r>
              <a:rPr lang="fr-BE" dirty="0"/>
              <a:t>Une fiche projet</a:t>
            </a:r>
            <a:br>
              <a:rPr lang="fr-BE" dirty="0"/>
            </a:br>
            <a:endParaRPr lang="fr-BE" dirty="0"/>
          </a:p>
        </p:txBody>
      </p:sp>
    </p:spTree>
    <p:extLst>
      <p:ext uri="{BB962C8B-B14F-4D97-AF65-F5344CB8AC3E}">
        <p14:creationId xmlns:p14="http://schemas.microsoft.com/office/powerpoint/2010/main" val="22057435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215123-5116-4448-91E9-6838237882B8}"/>
              </a:ext>
            </a:extLst>
          </p:cNvPr>
          <p:cNvSpPr>
            <a:spLocks noGrp="1"/>
          </p:cNvSpPr>
          <p:nvPr>
            <p:ph type="title"/>
          </p:nvPr>
        </p:nvSpPr>
        <p:spPr/>
        <p:txBody>
          <a:bodyPr/>
          <a:lstStyle/>
          <a:p>
            <a:r>
              <a:rPr lang="fr-BE" dirty="0"/>
              <a:t>Démarche initiée</a:t>
            </a:r>
          </a:p>
        </p:txBody>
      </p:sp>
      <p:sp>
        <p:nvSpPr>
          <p:cNvPr id="3" name="Espace réservé du contenu 2">
            <a:extLst>
              <a:ext uri="{FF2B5EF4-FFF2-40B4-BE49-F238E27FC236}">
                <a16:creationId xmlns:a16="http://schemas.microsoft.com/office/drawing/2014/main" id="{8F69CF38-5394-45F6-B9A5-1FFEFF26AD89}"/>
              </a:ext>
            </a:extLst>
          </p:cNvPr>
          <p:cNvSpPr>
            <a:spLocks noGrp="1"/>
          </p:cNvSpPr>
          <p:nvPr>
            <p:ph idx="1"/>
          </p:nvPr>
        </p:nvSpPr>
        <p:spPr/>
        <p:txBody>
          <a:bodyPr>
            <a:normAutofit fontScale="85000" lnSpcReduction="10000"/>
          </a:bodyPr>
          <a:lstStyle/>
          <a:p>
            <a:r>
              <a:rPr lang="fr-BE" dirty="0"/>
              <a:t>De la veille technologique a été menée pour déterminer l'intérêt d'une approche IA.</a:t>
            </a:r>
          </a:p>
          <a:p>
            <a:r>
              <a:rPr lang="fr-BE" dirty="0"/>
              <a:t>La faisabilité algorithmique en IA a été éprouvée: </a:t>
            </a:r>
          </a:p>
          <a:p>
            <a:pPr lvl="1"/>
            <a:r>
              <a:rPr lang="fr-BE" dirty="0"/>
              <a:t>Un outil pour la cartographie de l'occupation du sol (</a:t>
            </a:r>
            <a:r>
              <a:rPr lang="fr-BE" dirty="0" err="1"/>
              <a:t>Walous</a:t>
            </a:r>
            <a:r>
              <a:rPr lang="fr-BE" dirty="0"/>
              <a:t>) a été développé sur base de l'IA avec </a:t>
            </a:r>
            <a:r>
              <a:rPr lang="fr-BE" dirty="0" err="1"/>
              <a:t>Aerospacelab</a:t>
            </a:r>
            <a:r>
              <a:rPr lang="fr-BE" dirty="0"/>
              <a:t>. </a:t>
            </a:r>
          </a:p>
          <a:p>
            <a:pPr lvl="1"/>
            <a:r>
              <a:rPr lang="fr-BE" dirty="0"/>
              <a:t>L'Organisme payeur flamand utilise avec succès des modèles de ML pour détecter des éléments inéligibles (non agricoles) sur leurs parcelles.</a:t>
            </a:r>
          </a:p>
          <a:p>
            <a:r>
              <a:rPr lang="fr-BE" dirty="0"/>
              <a:t>Le pôle de développement des usages innovants au SPW Digital est prêt à se porter garant de la mutualisation et de la démonstration dans les autres services. </a:t>
            </a:r>
          </a:p>
          <a:p>
            <a:pPr lvl="1"/>
            <a:endParaRPr lang="fr-BE" dirty="0"/>
          </a:p>
        </p:txBody>
      </p:sp>
    </p:spTree>
    <p:extLst>
      <p:ext uri="{BB962C8B-B14F-4D97-AF65-F5344CB8AC3E}">
        <p14:creationId xmlns:p14="http://schemas.microsoft.com/office/powerpoint/2010/main" val="39791456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215123-5116-4448-91E9-6838237882B8}"/>
              </a:ext>
            </a:extLst>
          </p:cNvPr>
          <p:cNvSpPr>
            <a:spLocks noGrp="1"/>
          </p:cNvSpPr>
          <p:nvPr>
            <p:ph type="title"/>
          </p:nvPr>
        </p:nvSpPr>
        <p:spPr/>
        <p:txBody>
          <a:bodyPr>
            <a:normAutofit/>
          </a:bodyPr>
          <a:lstStyle/>
          <a:p>
            <a:r>
              <a:rPr lang="fr-BE" dirty="0"/>
              <a:t> Motivation</a:t>
            </a:r>
          </a:p>
        </p:txBody>
      </p:sp>
      <p:sp>
        <p:nvSpPr>
          <p:cNvPr id="3" name="Espace réservé du contenu 2">
            <a:extLst>
              <a:ext uri="{FF2B5EF4-FFF2-40B4-BE49-F238E27FC236}">
                <a16:creationId xmlns:a16="http://schemas.microsoft.com/office/drawing/2014/main" id="{8F69CF38-5394-45F6-B9A5-1FFEFF26AD89}"/>
              </a:ext>
            </a:extLst>
          </p:cNvPr>
          <p:cNvSpPr>
            <a:spLocks noGrp="1"/>
          </p:cNvSpPr>
          <p:nvPr>
            <p:ph idx="1"/>
          </p:nvPr>
        </p:nvSpPr>
        <p:spPr/>
        <p:txBody>
          <a:bodyPr>
            <a:normAutofit fontScale="85000" lnSpcReduction="20000"/>
          </a:bodyPr>
          <a:lstStyle/>
          <a:p>
            <a:r>
              <a:rPr lang="fr-BE" dirty="0"/>
              <a:t>L’OPW est l’entité responsable de la mise en œuvre de la PAC au niveau Wallon. A ce titre elle doit rencontrer les exigences européennes en matière de suivi des parcelles agricoles. La dernière réforme de la PAC instaure un nouveau système de suivi des surfaces, doublé d’un dispositif d’assurance qualité (obligatoire). L'approche traditionnelle (sans IA) montre ses limites et consomme beaucoup de moyen humain et financier. Une automatisation est nécessaire.</a:t>
            </a:r>
            <a:br>
              <a:rPr lang="fr-BE" dirty="0"/>
            </a:br>
            <a:br>
              <a:rPr lang="fr-BE" dirty="0"/>
            </a:br>
            <a:r>
              <a:rPr lang="fr-BE" dirty="0"/>
              <a:t>La mise en place d’écosystèmes d’IA et la montée en compétence sont un préalable pour mettre en place d’une solution plus performante de suivi des surfaces.</a:t>
            </a:r>
          </a:p>
        </p:txBody>
      </p:sp>
    </p:spTree>
    <p:extLst>
      <p:ext uri="{BB962C8B-B14F-4D97-AF65-F5344CB8AC3E}">
        <p14:creationId xmlns:p14="http://schemas.microsoft.com/office/powerpoint/2010/main" val="153191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215123-5116-4448-91E9-6838237882B8}"/>
              </a:ext>
            </a:extLst>
          </p:cNvPr>
          <p:cNvSpPr>
            <a:spLocks noGrp="1"/>
          </p:cNvSpPr>
          <p:nvPr>
            <p:ph type="title"/>
          </p:nvPr>
        </p:nvSpPr>
        <p:spPr/>
        <p:txBody>
          <a:bodyPr>
            <a:normAutofit/>
          </a:bodyPr>
          <a:lstStyle/>
          <a:p>
            <a:r>
              <a:rPr lang="fr-BE" dirty="0"/>
              <a:t> Motivation</a:t>
            </a:r>
          </a:p>
        </p:txBody>
      </p:sp>
      <p:sp>
        <p:nvSpPr>
          <p:cNvPr id="3" name="Espace réservé du contenu 2">
            <a:extLst>
              <a:ext uri="{FF2B5EF4-FFF2-40B4-BE49-F238E27FC236}">
                <a16:creationId xmlns:a16="http://schemas.microsoft.com/office/drawing/2014/main" id="{8F69CF38-5394-45F6-B9A5-1FFEFF26AD89}"/>
              </a:ext>
            </a:extLst>
          </p:cNvPr>
          <p:cNvSpPr>
            <a:spLocks noGrp="1"/>
          </p:cNvSpPr>
          <p:nvPr>
            <p:ph idx="1"/>
          </p:nvPr>
        </p:nvSpPr>
        <p:spPr/>
        <p:txBody>
          <a:bodyPr>
            <a:normAutofit fontScale="70000" lnSpcReduction="20000"/>
          </a:bodyPr>
          <a:lstStyle/>
          <a:p>
            <a:r>
              <a:rPr lang="fr-BE" dirty="0"/>
              <a:t>L’OPW doit aussi pouvoir transposer/tester les algorithmes développés par la Commission et par les autres états membres (réutilisation). </a:t>
            </a:r>
            <a:br>
              <a:rPr lang="fr-BE" dirty="0"/>
            </a:br>
            <a:r>
              <a:rPr lang="fr-BE" dirty="0"/>
              <a:t>En proposant un environnement « type » comme support, l’OPW peut plus facilement intégrer des solutions que des tiers vont développer (facilité d’intégration)</a:t>
            </a:r>
            <a:br>
              <a:rPr lang="fr-BE" dirty="0"/>
            </a:br>
            <a:br>
              <a:rPr lang="fr-BE" dirty="0"/>
            </a:br>
            <a:r>
              <a:rPr lang="fr-BE" dirty="0"/>
              <a:t>La crédibilité du SPW est aussi un enjeu lorsqu’il s’agit de la qualité des </a:t>
            </a:r>
            <a:r>
              <a:rPr lang="fr-BE" dirty="0" err="1"/>
              <a:t>géodonnées</a:t>
            </a:r>
            <a:r>
              <a:rPr lang="fr-BE" dirty="0"/>
              <a:t> de référence. Ce projet offre des perspectives de généralisation pour une amélioration de la mise à jour des bases de données de référence.</a:t>
            </a:r>
            <a:br>
              <a:rPr lang="fr-BE" dirty="0"/>
            </a:br>
            <a:r>
              <a:rPr lang="fr-BE" dirty="0"/>
              <a:t>L’inclusion d’observateurs d’autres entités doit permettre de développer l’expertise de l’administration en IA et de faciliter des mises en œuvre spécifiques basées sur l’écosystème mis en place.</a:t>
            </a:r>
          </a:p>
        </p:txBody>
      </p:sp>
    </p:spTree>
    <p:extLst>
      <p:ext uri="{BB962C8B-B14F-4D97-AF65-F5344CB8AC3E}">
        <p14:creationId xmlns:p14="http://schemas.microsoft.com/office/powerpoint/2010/main" val="227677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3ADADF-9A2F-49DC-95FD-2C4AA4AB1978}"/>
              </a:ext>
            </a:extLst>
          </p:cNvPr>
          <p:cNvSpPr>
            <a:spLocks noGrp="1"/>
          </p:cNvSpPr>
          <p:nvPr>
            <p:ph type="title"/>
          </p:nvPr>
        </p:nvSpPr>
        <p:spPr/>
        <p:txBody>
          <a:bodyPr/>
          <a:lstStyle/>
          <a:p>
            <a:r>
              <a:rPr lang="fr-BE" dirty="0"/>
              <a:t>Besoins</a:t>
            </a:r>
          </a:p>
        </p:txBody>
      </p:sp>
      <p:sp>
        <p:nvSpPr>
          <p:cNvPr id="3" name="Espace réservé du contenu 2">
            <a:extLst>
              <a:ext uri="{FF2B5EF4-FFF2-40B4-BE49-F238E27FC236}">
                <a16:creationId xmlns:a16="http://schemas.microsoft.com/office/drawing/2014/main" id="{A64AB29D-A17C-474A-931F-8F561118F594}"/>
              </a:ext>
            </a:extLst>
          </p:cNvPr>
          <p:cNvSpPr>
            <a:spLocks noGrp="1"/>
          </p:cNvSpPr>
          <p:nvPr>
            <p:ph idx="1"/>
          </p:nvPr>
        </p:nvSpPr>
        <p:spPr/>
        <p:txBody>
          <a:bodyPr>
            <a:normAutofit fontScale="70000" lnSpcReduction="20000"/>
          </a:bodyPr>
          <a:lstStyle/>
          <a:p>
            <a:r>
              <a:rPr lang="fr-BE" dirty="0"/>
              <a:t>Il faudrait que les gestionnaires d'infrastructure du SPW digital puissent accueillir ces types d’environnements et faciliter leur mise à disposition</a:t>
            </a:r>
            <a:br>
              <a:rPr lang="fr-BE" dirty="0"/>
            </a:br>
            <a:r>
              <a:rPr lang="fr-BE" dirty="0"/>
              <a:t>Il faudrait que la configuration et le code source de la solution soient partageables (</a:t>
            </a:r>
            <a:r>
              <a:rPr lang="fr-BE" dirty="0" err="1"/>
              <a:t>github</a:t>
            </a:r>
            <a:r>
              <a:rPr lang="fr-BE" dirty="0"/>
              <a:t>, docker hub, …) afin que d'autres entités (services publics, organismes payeurs, centres de recherche, universités) puissent ‘cloner’ l'écosystème.</a:t>
            </a:r>
          </a:p>
          <a:p>
            <a:r>
              <a:rPr lang="fr-BE" dirty="0"/>
              <a:t>Un premier objectif est que ces entités puissent apporter des solutions alternatives s'intégrant avec le moins de difficultés possibles dans l'écosystème de l'OPW. </a:t>
            </a:r>
          </a:p>
          <a:p>
            <a:r>
              <a:rPr lang="fr-BE" dirty="0"/>
              <a:t>Un second objectif est que ces entités puissent tirer parti de ces chaines de traitements pour les adapter à leurs besoins.</a:t>
            </a:r>
            <a:br>
              <a:rPr lang="fr-BE" dirty="0"/>
            </a:br>
            <a:r>
              <a:rPr lang="fr-BE" dirty="0"/>
              <a:t>Au stade du POC, il s’agit de permettre aux entités intéressées d'envoyer des observateurs.</a:t>
            </a:r>
          </a:p>
        </p:txBody>
      </p:sp>
    </p:spTree>
    <p:extLst>
      <p:ext uri="{BB962C8B-B14F-4D97-AF65-F5344CB8AC3E}">
        <p14:creationId xmlns:p14="http://schemas.microsoft.com/office/powerpoint/2010/main" val="227078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ésentation1" id="{F478101B-5A82-475B-A30C-AE9CFF882222}" vid="{B3350C8C-BA56-42B7-897F-9C327888E62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Modele-PPT-digital-geomatique</Template>
  <TotalTime>2694</TotalTime>
  <Words>5789</Words>
  <Application>Microsoft Office PowerPoint</Application>
  <PresentationFormat>Affichage à l'écran (16:9)</PresentationFormat>
  <Paragraphs>840</Paragraphs>
  <Slides>124</Slides>
  <Notes>35</Notes>
  <HiddenSlides>0</HiddenSlides>
  <MMClips>1</MMClips>
  <ScaleCrop>false</ScaleCrop>
  <HeadingPairs>
    <vt:vector size="6" baseType="variant">
      <vt:variant>
        <vt:lpstr>Polices utilisées</vt:lpstr>
      </vt:variant>
      <vt:variant>
        <vt:i4>15</vt:i4>
      </vt:variant>
      <vt:variant>
        <vt:lpstr>Thème</vt:lpstr>
      </vt:variant>
      <vt:variant>
        <vt:i4>1</vt:i4>
      </vt:variant>
      <vt:variant>
        <vt:lpstr>Titres des diapositives</vt:lpstr>
      </vt:variant>
      <vt:variant>
        <vt:i4>124</vt:i4>
      </vt:variant>
    </vt:vector>
  </HeadingPairs>
  <TitlesOfParts>
    <vt:vector size="140" baseType="lpstr">
      <vt:lpstr>Arial</vt:lpstr>
      <vt:lpstr>Calibri</vt:lpstr>
      <vt:lpstr>Fira Sans Extra Condensed Medium</vt:lpstr>
      <vt:lpstr>Gotham Rounded Medium</vt:lpstr>
      <vt:lpstr>Helvetica</vt:lpstr>
      <vt:lpstr>HelveticaNeue</vt:lpstr>
      <vt:lpstr>Lato</vt:lpstr>
      <vt:lpstr>Quicksand Light</vt:lpstr>
      <vt:lpstr>Raleway</vt:lpstr>
      <vt:lpstr>Roboto</vt:lpstr>
      <vt:lpstr>Symbol</vt:lpstr>
      <vt:lpstr>Times New Roman</vt:lpstr>
      <vt:lpstr>Trebuchet MS</vt:lpstr>
      <vt:lpstr>Verdana</vt:lpstr>
      <vt:lpstr>Wingdings</vt:lpstr>
      <vt:lpstr>Thème Office</vt:lpstr>
      <vt:lpstr>GT-COWal- Groupe de Travail Commun sur l’Observation de la Terre en Wallonie -   </vt:lpstr>
      <vt:lpstr>28ème réunion 20/10/2022</vt:lpstr>
      <vt:lpstr>GT-COWal 28 - Groupe de Travail Commun sur l’Observation de la Terre en Wallonie – 20/10/2022</vt:lpstr>
      <vt:lpstr>Géomatique et télédétection : associer les pouvoirs locaux   Nathalie Stéphenne</vt:lpstr>
      <vt:lpstr>Vous inviter au GTCOWAL</vt:lpstr>
      <vt:lpstr>Télédétection / observation de la terre</vt:lpstr>
      <vt:lpstr>GTCOWAL : qui et pourquoi?</vt:lpstr>
      <vt:lpstr>Plan Stratégique  Géomatique</vt:lpstr>
      <vt:lpstr>« Promouvoir l’usage opérationnel  et innovant de la télédétection » </vt:lpstr>
      <vt:lpstr>Histoire :  GTEO  GTCOWAL</vt:lpstr>
      <vt:lpstr>Télédétection et administration :  un lieu = GTCOWAL</vt:lpstr>
      <vt:lpstr>Stratégie GTCOWAL  PSGW</vt:lpstr>
      <vt:lpstr>Gantt</vt:lpstr>
      <vt:lpstr>Position Paper  14 recommandations = Des priorités pour les services publics</vt:lpstr>
      <vt:lpstr>Prototypes et opérationnalisation</vt:lpstr>
      <vt:lpstr>Exemples de projets présentés/ discutés</vt:lpstr>
      <vt:lpstr>Pouvoirs locaux : et vous? </vt:lpstr>
      <vt:lpstr>Présentation PowerPoint</vt:lpstr>
      <vt:lpstr>Thermographie : expériences et vision BEP  Simon Capron</vt:lpstr>
      <vt:lpstr>BEP </vt:lpstr>
      <vt:lpstr>Présentation PowerPoint</vt:lpstr>
      <vt:lpstr>Présentation PowerPoint</vt:lpstr>
      <vt:lpstr>Pourquoi un marché cadre BEP?</vt:lpstr>
      <vt:lpstr>RGPD</vt:lpstr>
      <vt:lpstr>RGPD</vt:lpstr>
      <vt:lpstr>RGPD</vt:lpstr>
      <vt:lpstr>RGPD - Traitement des données thermographiques</vt:lpstr>
      <vt:lpstr>Accompagnement du BEP envers les communes namuroises</vt:lpstr>
      <vt:lpstr>IN-BW : besoins et attentes  Francois Lejeune</vt:lpstr>
      <vt:lpstr>Opportunités et contraintes de POLLEC  Sara Piccirili</vt:lpstr>
      <vt:lpstr>Présentation PowerPoint</vt:lpstr>
      <vt:lpstr>Présentation PowerPoint</vt:lpstr>
      <vt:lpstr>    1 Le Contexte européen</vt:lpstr>
      <vt:lpstr>Les signataires s’engagent à :</vt:lpstr>
      <vt:lpstr>Elaborer un Plan d’action pour l’énergie durable et le climat</vt:lpstr>
      <vt:lpstr>Présentation PowerPoint</vt:lpstr>
      <vt:lpstr>2 L’initiative en Wallonie</vt:lpstr>
      <vt:lpstr>Présentation PowerPoint</vt:lpstr>
      <vt:lpstr>Depuis le 15 juin 2017, la Wallonie assure le rôle de Coordinateur de la Convention des Maires </vt:lpstr>
      <vt:lpstr>Présentation PowerPoint</vt:lpstr>
      <vt:lpstr>Présentation PowerPoint</vt:lpstr>
      <vt:lpstr>Présentation PowerPoint</vt:lpstr>
      <vt:lpstr>Présentation PowerPoint</vt:lpstr>
      <vt:lpstr>Présentation PowerPoint</vt:lpstr>
      <vt:lpstr>   4 Les enjeux pour le futur</vt:lpstr>
      <vt:lpstr>Présentation PowerPoint</vt:lpstr>
      <vt:lpstr>Plateformes locales de rénovation Julien Baudoux</vt:lpstr>
      <vt:lpstr>Présentation PowerPoint</vt:lpstr>
      <vt:lpstr>Plateformes Locales de Rénovation Énergétique</vt:lpstr>
      <vt:lpstr>Présentation PowerPoint</vt:lpstr>
      <vt:lpstr>Présentation PowerPoint</vt:lpstr>
      <vt:lpstr>           Lauréats </vt:lpstr>
      <vt:lpstr>Planning</vt:lpstr>
      <vt:lpstr>Présentation PowerPoint</vt:lpstr>
      <vt:lpstr>Présentation PowerPoint</vt:lpstr>
      <vt:lpstr>Modèle d’accompagnement</vt:lpstr>
      <vt:lpstr>Présentation PowerPoint</vt:lpstr>
      <vt:lpstr>Présentation PowerPoint</vt:lpstr>
      <vt:lpstr>Présentation PowerPoint</vt:lpstr>
      <vt:lpstr>       Objectifs totaux</vt:lpstr>
      <vt:lpstr>Présentation PowerPoint</vt:lpstr>
      <vt:lpstr>Présentation PowerPoint</vt:lpstr>
      <vt:lpstr>Premiers retours</vt:lpstr>
      <vt:lpstr>Premiers retours</vt:lpstr>
      <vt:lpstr>Adaptation et résilience territoriale : Accompagnement des pouvoirs communaux Manu Harchies</vt:lpstr>
      <vt:lpstr>Présentation PowerPoint</vt:lpstr>
      <vt:lpstr>Présentation PowerPoint</vt:lpstr>
      <vt:lpstr>Présentation PowerPoint</vt:lpstr>
      <vt:lpstr>Ilots de chaleur – espaces verts</vt:lpstr>
      <vt:lpstr>Ilots de chaleur – végétalisation</vt:lpstr>
      <vt:lpstr>Ilots de chaleur – score ICU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Appel tremplin IA Digital Wallonia Emilie Fockedey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Thank you!</vt:lpstr>
      <vt:lpstr>Mise en place d'un écosystème IA évolutif pour pouvoir actualiser des référentiels géographiques sur base d'images Nicolas Simon</vt:lpstr>
      <vt:lpstr>Plan</vt:lpstr>
      <vt:lpstr>Une opportunité : Tremplin IA</vt:lpstr>
      <vt:lpstr>Une fiche projet </vt:lpstr>
      <vt:lpstr>Démarche initiée</vt:lpstr>
      <vt:lpstr> Motivation</vt:lpstr>
      <vt:lpstr> Motivation</vt:lpstr>
      <vt:lpstr>Besoins</vt:lpstr>
      <vt:lpstr>Contraintes</vt:lpstr>
      <vt:lpstr>Buts à atteindre</vt:lpstr>
      <vt:lpstr>Les limites </vt:lpstr>
      <vt:lpstr>Les limites</vt:lpstr>
      <vt:lpstr>Vers où aller… </vt:lpstr>
      <vt:lpstr>Vers où aller …</vt:lpstr>
      <vt:lpstr>Merci </vt:lpstr>
      <vt:lpstr>Opportunités en formation : Rsat Eric Hallot (ISSeP)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Inventaire des projets – GTCOWAL Elise Dion</vt:lpstr>
      <vt:lpstr>Inventaire des projets - GTCOWAL</vt:lpstr>
      <vt:lpstr>Objectifs de l’inventaire</vt:lpstr>
      <vt:lpstr>Objectifs (suite)</vt:lpstr>
      <vt:lpstr>Etat du développement</vt:lpstr>
      <vt:lpstr>Nouvelle version du Géoportail</vt:lpstr>
      <vt:lpstr>Page inventaire des projets du GTCOWAL</vt:lpstr>
      <vt:lpstr>Page inventaire des projets du GTCOWAL</vt:lpstr>
      <vt:lpstr>Page inventaire des projets du GTCOWAL</vt:lpstr>
      <vt:lpstr>Présentation PowerPoint</vt:lpstr>
    </vt:vector>
  </TitlesOfParts>
  <Company>Service public de Wallonie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GT-COWal- Groupe de Travail Commun sur l’Observation de la Terre en Wallonie -</dc:title>
  <dc:creator>STEPHENNE Nathalie</dc:creator>
  <cp:lastModifiedBy>STEPHENNE Nathalie</cp:lastModifiedBy>
  <cp:revision>32</cp:revision>
  <dcterms:created xsi:type="dcterms:W3CDTF">2022-01-06T11:00:00Z</dcterms:created>
  <dcterms:modified xsi:type="dcterms:W3CDTF">2022-10-26T15:42:54Z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7a477d1-147d-4e34-b5e3-7b26d2f44870_Enabled">
    <vt:lpwstr>true</vt:lpwstr>
  </property>
  <property fmtid="{D5CDD505-2E9C-101B-9397-08002B2CF9AE}" pid="3" name="MSIP_Label_97a477d1-147d-4e34-b5e3-7b26d2f44870_SetDate">
    <vt:lpwstr>2021-11-18T13:24:45Z</vt:lpwstr>
  </property>
  <property fmtid="{D5CDD505-2E9C-101B-9397-08002B2CF9AE}" pid="4" name="MSIP_Label_97a477d1-147d-4e34-b5e3-7b26d2f44870_Method">
    <vt:lpwstr>Standard</vt:lpwstr>
  </property>
  <property fmtid="{D5CDD505-2E9C-101B-9397-08002B2CF9AE}" pid="5" name="MSIP_Label_97a477d1-147d-4e34-b5e3-7b26d2f44870_Name">
    <vt:lpwstr>97a477d1-147d-4e34-b5e3-7b26d2f44870</vt:lpwstr>
  </property>
  <property fmtid="{D5CDD505-2E9C-101B-9397-08002B2CF9AE}" pid="6" name="MSIP_Label_97a477d1-147d-4e34-b5e3-7b26d2f44870_SiteId">
    <vt:lpwstr>1f816a84-7aa6-4a56-b22a-7b3452fa8681</vt:lpwstr>
  </property>
  <property fmtid="{D5CDD505-2E9C-101B-9397-08002B2CF9AE}" pid="7" name="MSIP_Label_97a477d1-147d-4e34-b5e3-7b26d2f44870_ActionId">
    <vt:lpwstr>a15b6dfa-867d-4643-af54-bc2c2f030e12</vt:lpwstr>
  </property>
  <property fmtid="{D5CDD505-2E9C-101B-9397-08002B2CF9AE}" pid="8" name="MSIP_Label_97a477d1-147d-4e34-b5e3-7b26d2f44870_ContentBits">
    <vt:lpwstr>0</vt:lpwstr>
  </property>
</Properties>
</file>