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04" r:id="rId12"/>
    <p:sldMasterId id="2147483816" r:id="rId13"/>
    <p:sldMasterId id="2147483828" r:id="rId14"/>
    <p:sldMasterId id="2147483840" r:id="rId15"/>
    <p:sldMasterId id="2147483852" r:id="rId16"/>
    <p:sldMasterId id="2147483864" r:id="rId17"/>
    <p:sldMasterId id="2147483876" r:id="rId18"/>
    <p:sldMasterId id="2147483888" r:id="rId19"/>
    <p:sldMasterId id="2147483900" r:id="rId20"/>
    <p:sldMasterId id="2147483912" r:id="rId21"/>
    <p:sldMasterId id="2147483924" r:id="rId22"/>
    <p:sldMasterId id="2147483936" r:id="rId23"/>
    <p:sldMasterId id="2147483948" r:id="rId24"/>
    <p:sldMasterId id="2147483960" r:id="rId25"/>
    <p:sldMasterId id="2147483972" r:id="rId26"/>
    <p:sldMasterId id="2147483984" r:id="rId27"/>
    <p:sldMasterId id="2147484008" r:id="rId28"/>
    <p:sldMasterId id="2147484020" r:id="rId29"/>
    <p:sldMasterId id="2147484032" r:id="rId30"/>
    <p:sldMasterId id="2147484044" r:id="rId31"/>
    <p:sldMasterId id="2147484056" r:id="rId32"/>
    <p:sldMasterId id="2147484068" r:id="rId33"/>
    <p:sldMasterId id="2147484080" r:id="rId34"/>
  </p:sldMasterIdLst>
  <p:notesMasterIdLst>
    <p:notesMasterId r:id="rId63"/>
  </p:notesMasterIdLst>
  <p:handoutMasterIdLst>
    <p:handoutMasterId r:id="rId64"/>
  </p:handoutMasterIdLst>
  <p:sldIdLst>
    <p:sldId id="257" r:id="rId35"/>
    <p:sldId id="542" r:id="rId36"/>
    <p:sldId id="600" r:id="rId37"/>
    <p:sldId id="575" r:id="rId38"/>
    <p:sldId id="615" r:id="rId39"/>
    <p:sldId id="577" r:id="rId40"/>
    <p:sldId id="579" r:id="rId41"/>
    <p:sldId id="581" r:id="rId42"/>
    <p:sldId id="614" r:id="rId43"/>
    <p:sldId id="583" r:id="rId44"/>
    <p:sldId id="585" r:id="rId45"/>
    <p:sldId id="587" r:id="rId46"/>
    <p:sldId id="550" r:id="rId47"/>
    <p:sldId id="552" r:id="rId48"/>
    <p:sldId id="556" r:id="rId49"/>
    <p:sldId id="560" r:id="rId50"/>
    <p:sldId id="564" r:id="rId51"/>
    <p:sldId id="599" r:id="rId52"/>
    <p:sldId id="566" r:id="rId53"/>
    <p:sldId id="568" r:id="rId54"/>
    <p:sldId id="570" r:id="rId55"/>
    <p:sldId id="572" r:id="rId56"/>
    <p:sldId id="616" r:id="rId57"/>
    <p:sldId id="625" r:id="rId58"/>
    <p:sldId id="630" r:id="rId59"/>
    <p:sldId id="631" r:id="rId60"/>
    <p:sldId id="632" r:id="rId61"/>
    <p:sldId id="633" r:id="rId62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DFE57A3-67E2-4201-A3BF-18CC831D657A}">
          <p14:sldIdLst>
            <p14:sldId id="257"/>
            <p14:sldId id="542"/>
            <p14:sldId id="600"/>
            <p14:sldId id="575"/>
            <p14:sldId id="615"/>
            <p14:sldId id="577"/>
            <p14:sldId id="579"/>
            <p14:sldId id="581"/>
            <p14:sldId id="614"/>
            <p14:sldId id="583"/>
            <p14:sldId id="585"/>
            <p14:sldId id="587"/>
          </p14:sldIdLst>
        </p14:section>
        <p14:section name="Section sans titre" id="{10A2B97D-6CF9-4A09-BA66-72BF45A6CDED}">
          <p14:sldIdLst>
            <p14:sldId id="550"/>
            <p14:sldId id="552"/>
            <p14:sldId id="556"/>
            <p14:sldId id="560"/>
            <p14:sldId id="564"/>
            <p14:sldId id="599"/>
            <p14:sldId id="566"/>
            <p14:sldId id="568"/>
            <p14:sldId id="570"/>
            <p14:sldId id="572"/>
            <p14:sldId id="616"/>
            <p14:sldId id="625"/>
            <p14:sldId id="630"/>
            <p14:sldId id="631"/>
            <p14:sldId id="632"/>
            <p14:sldId id="6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RTIZ Barbara" initials="OB" lastIdx="3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ECD"/>
    <a:srgbClr val="AED3D2"/>
    <a:srgbClr val="B5D6D5"/>
    <a:srgbClr val="93C3C2"/>
    <a:srgbClr val="89BEBD"/>
    <a:srgbClr val="A4CCCC"/>
    <a:srgbClr val="A5CBCA"/>
    <a:srgbClr val="B4D4D3"/>
    <a:srgbClr val="AED6E0"/>
    <a:srgbClr val="B4D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D1FC9D-6509-450B-AC46-C970232BFC92}" v="1" dt="2019-10-03T07:21:38.6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Stijl, licht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34" autoAdjust="0"/>
    <p:restoredTop sz="91819" autoAdjust="0"/>
  </p:normalViewPr>
  <p:slideViewPr>
    <p:cSldViewPr>
      <p:cViewPr varScale="1">
        <p:scale>
          <a:sx n="79" d="100"/>
          <a:sy n="79" d="100"/>
        </p:scale>
        <p:origin x="189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8.xml"/><Relationship Id="rId47" Type="http://schemas.openxmlformats.org/officeDocument/2006/relationships/slide" Target="slides/slide13.xml"/><Relationship Id="rId50" Type="http://schemas.openxmlformats.org/officeDocument/2006/relationships/slide" Target="slides/slide16.xml"/><Relationship Id="rId55" Type="http://schemas.openxmlformats.org/officeDocument/2006/relationships/slide" Target="slides/slide21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3.xml"/><Relationship Id="rId40" Type="http://schemas.openxmlformats.org/officeDocument/2006/relationships/slide" Target="slides/slide6.xml"/><Relationship Id="rId45" Type="http://schemas.openxmlformats.org/officeDocument/2006/relationships/slide" Target="slides/slide11.xml"/><Relationship Id="rId53" Type="http://schemas.openxmlformats.org/officeDocument/2006/relationships/slide" Target="slides/slide19.xml"/><Relationship Id="rId58" Type="http://schemas.openxmlformats.org/officeDocument/2006/relationships/slide" Target="slides/slide24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2.xml"/><Relationship Id="rId49" Type="http://schemas.openxmlformats.org/officeDocument/2006/relationships/slide" Target="slides/slide15.xml"/><Relationship Id="rId57" Type="http://schemas.openxmlformats.org/officeDocument/2006/relationships/slide" Target="slides/slide23.xml"/><Relationship Id="rId61" Type="http://schemas.openxmlformats.org/officeDocument/2006/relationships/slide" Target="slides/slide2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0.xml"/><Relationship Id="rId52" Type="http://schemas.openxmlformats.org/officeDocument/2006/relationships/slide" Target="slides/slide18.xml"/><Relationship Id="rId60" Type="http://schemas.openxmlformats.org/officeDocument/2006/relationships/slide" Target="slides/slide26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1.xml"/><Relationship Id="rId43" Type="http://schemas.openxmlformats.org/officeDocument/2006/relationships/slide" Target="slides/slide9.xml"/><Relationship Id="rId48" Type="http://schemas.openxmlformats.org/officeDocument/2006/relationships/slide" Target="slides/slide14.xml"/><Relationship Id="rId56" Type="http://schemas.openxmlformats.org/officeDocument/2006/relationships/slide" Target="slides/slide22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4.xml"/><Relationship Id="rId46" Type="http://schemas.openxmlformats.org/officeDocument/2006/relationships/slide" Target="slides/slide12.xml"/><Relationship Id="rId59" Type="http://schemas.openxmlformats.org/officeDocument/2006/relationships/slide" Target="slides/slide25.xml"/><Relationship Id="rId67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7.xml"/><Relationship Id="rId54" Type="http://schemas.openxmlformats.org/officeDocument/2006/relationships/slide" Target="slides/slide20.xml"/><Relationship Id="rId62" Type="http://schemas.openxmlformats.org/officeDocument/2006/relationships/slide" Target="slides/slide28.xml"/><Relationship Id="rId7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052923412550122E-2"/>
          <c:y val="3.3706182008920685E-2"/>
          <c:w val="0.89851891456504829"/>
          <c:h val="0.73953378945104753"/>
        </c:manualLayout>
      </c:layout>
      <c:lineChart>
        <c:grouping val="standard"/>
        <c:varyColors val="0"/>
        <c:ser>
          <c:idx val="0"/>
          <c:order val="0"/>
          <c:tx>
            <c:strRef>
              <c:f>Blad1!$A$2</c:f>
              <c:strCache>
                <c:ptCount val="1"/>
                <c:pt idx="0">
                  <c:v>Sur base de salaires horaires</c:v>
                </c:pt>
              </c:strCache>
            </c:strRef>
          </c:tx>
          <c:spPr>
            <a:ln w="57150"/>
          </c:spPr>
          <c:marker>
            <c:symbol val="none"/>
          </c:marker>
          <c:dLbls>
            <c:dLbl>
              <c:idx val="5"/>
              <c:layout>
                <c:manualLayout>
                  <c:x val="1.9687080223409519E-2"/>
                  <c:y val="-8.883507479132550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3D-478E-A770-7F7E517224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 b="1">
                    <a:solidFill>
                      <a:srgbClr val="C00000"/>
                    </a:solidFill>
                  </a:defRPr>
                </a:pPr>
                <a:endParaRPr lang="fr-F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Blad1!$B$1:$H$1</c:f>
              <c:strCach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strCache>
            </c:strRef>
          </c:cat>
          <c:val>
            <c:numRef>
              <c:f>Blad1!$B$2:$H$2</c:f>
              <c:numCache>
                <c:formatCode>0%</c:formatCode>
                <c:ptCount val="7"/>
                <c:pt idx="0">
                  <c:v>0.11</c:v>
                </c:pt>
                <c:pt idx="1">
                  <c:v>0.11</c:v>
                </c:pt>
                <c:pt idx="2">
                  <c:v>0.1</c:v>
                </c:pt>
                <c:pt idx="3">
                  <c:v>0.1</c:v>
                </c:pt>
                <c:pt idx="4">
                  <c:v>0.09</c:v>
                </c:pt>
                <c:pt idx="5">
                  <c:v>0.08</c:v>
                </c:pt>
                <c:pt idx="6" formatCode="0.00%">
                  <c:v>7.5999999999999998E-2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3D-478E-A770-7F7E51722479}"/>
            </c:ext>
          </c:extLst>
        </c:ser>
        <c:ser>
          <c:idx val="1"/>
          <c:order val="1"/>
          <c:tx>
            <c:strRef>
              <c:f>Blad1!$A$3</c:f>
              <c:strCache>
                <c:ptCount val="1"/>
                <c:pt idx="0">
                  <c:v>Sur base de salaires annuels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strRef>
              <c:f>Blad1!$B$1:$H$1</c:f>
              <c:strCach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strCache>
            </c:strRef>
          </c:cat>
          <c:val>
            <c:numRef>
              <c:f>Blad1!$B$3:$H$3</c:f>
              <c:numCache>
                <c:formatCode>0%</c:formatCode>
                <c:ptCount val="7"/>
                <c:pt idx="0">
                  <c:v>0.23</c:v>
                </c:pt>
                <c:pt idx="1">
                  <c:v>0.23</c:v>
                </c:pt>
                <c:pt idx="2">
                  <c:v>0.23</c:v>
                </c:pt>
                <c:pt idx="3">
                  <c:v>0.22</c:v>
                </c:pt>
                <c:pt idx="4">
                  <c:v>0.22</c:v>
                </c:pt>
                <c:pt idx="5">
                  <c:v>0.21</c:v>
                </c:pt>
                <c:pt idx="6" formatCode="0.00%">
                  <c:v>0.20599999999999999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C3D-478E-A770-7F7E517224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6686592"/>
        <c:axId val="136704768"/>
      </c:lineChart>
      <c:catAx>
        <c:axId val="136686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6704768"/>
        <c:crosses val="autoZero"/>
        <c:auto val="1"/>
        <c:lblAlgn val="ctr"/>
        <c:lblOffset val="100"/>
        <c:noMultiLvlLbl val="0"/>
      </c:catAx>
      <c:valAx>
        <c:axId val="13670476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668659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8633ED-DE0D-4586-A7EA-836828777E90}" type="doc">
      <dgm:prSet loTypeId="urn:microsoft.com/office/officeart/2005/8/layout/process4" loCatId="process" qsTypeId="urn:microsoft.com/office/officeart/2005/8/quickstyle/simple2" qsCatId="simple" csTypeId="urn:microsoft.com/office/officeart/2005/8/colors/colorful1" csCatId="colorful" phldr="1"/>
      <dgm:spPr/>
    </dgm:pt>
    <dgm:pt modelId="{D35BF96A-194B-4033-A094-1D5B810DD5A9}">
      <dgm:prSet phldrT="[Tekst]"/>
      <dgm:spPr/>
      <dgm:t>
        <a:bodyPr/>
        <a:lstStyle/>
        <a:p>
          <a:r>
            <a:rPr lang="nl-BE" dirty="0"/>
            <a:t>Stéréotypes</a:t>
          </a:r>
        </a:p>
      </dgm:t>
    </dgm:pt>
    <dgm:pt modelId="{C3D86D58-A7FC-4FF6-B862-E685108A4A20}" type="parTrans" cxnId="{A878C52E-8F26-4F55-9F6C-99FAC017759E}">
      <dgm:prSet/>
      <dgm:spPr/>
      <dgm:t>
        <a:bodyPr/>
        <a:lstStyle/>
        <a:p>
          <a:endParaRPr lang="nl-BE"/>
        </a:p>
      </dgm:t>
    </dgm:pt>
    <dgm:pt modelId="{F87C9BCE-2033-4254-97FB-5F116EE3635C}" type="sibTrans" cxnId="{A878C52E-8F26-4F55-9F6C-99FAC017759E}">
      <dgm:prSet/>
      <dgm:spPr/>
      <dgm:t>
        <a:bodyPr/>
        <a:lstStyle/>
        <a:p>
          <a:endParaRPr lang="nl-BE"/>
        </a:p>
      </dgm:t>
    </dgm:pt>
    <dgm:pt modelId="{E9E286CD-12F7-429D-8B9F-A4E3FD998B58}">
      <dgm:prSet phldrT="[Tekst]"/>
      <dgm:spPr/>
      <dgm:t>
        <a:bodyPr/>
        <a:lstStyle/>
        <a:p>
          <a:r>
            <a:rPr lang="fr-BE" noProof="0" dirty="0"/>
            <a:t>Inégalités</a:t>
          </a:r>
        </a:p>
      </dgm:t>
    </dgm:pt>
    <dgm:pt modelId="{B55781BF-6026-4C03-953B-77EA656BBD24}" type="parTrans" cxnId="{8F45C434-39CE-4A4C-ADAE-6E1FE14D8B77}">
      <dgm:prSet/>
      <dgm:spPr/>
      <dgm:t>
        <a:bodyPr/>
        <a:lstStyle/>
        <a:p>
          <a:endParaRPr lang="nl-BE"/>
        </a:p>
      </dgm:t>
    </dgm:pt>
    <dgm:pt modelId="{4B08831F-61E2-4B38-BF4C-23163CDE0AEA}" type="sibTrans" cxnId="{8F45C434-39CE-4A4C-ADAE-6E1FE14D8B77}">
      <dgm:prSet/>
      <dgm:spPr/>
      <dgm:t>
        <a:bodyPr/>
        <a:lstStyle/>
        <a:p>
          <a:endParaRPr lang="nl-BE"/>
        </a:p>
      </dgm:t>
    </dgm:pt>
    <dgm:pt modelId="{6714BFF6-A895-43E7-934C-C89A589D2371}">
      <dgm:prSet phldrT="[Tekst]"/>
      <dgm:spPr>
        <a:solidFill>
          <a:schemeClr val="accent5"/>
        </a:solidFill>
      </dgm:spPr>
      <dgm:t>
        <a:bodyPr/>
        <a:lstStyle/>
        <a:p>
          <a:r>
            <a:rPr lang="nl-BE" dirty="0" err="1"/>
            <a:t>Discriminations</a:t>
          </a:r>
          <a:endParaRPr lang="nl-BE" dirty="0"/>
        </a:p>
      </dgm:t>
    </dgm:pt>
    <dgm:pt modelId="{AFA4FE22-F4C9-4CA3-8231-00F8CC30A62C}" type="parTrans" cxnId="{56893108-0C3A-481D-83BE-A180BEFA6F4A}">
      <dgm:prSet/>
      <dgm:spPr/>
      <dgm:t>
        <a:bodyPr/>
        <a:lstStyle/>
        <a:p>
          <a:endParaRPr lang="nl-BE"/>
        </a:p>
      </dgm:t>
    </dgm:pt>
    <dgm:pt modelId="{F661BA74-F2E1-4588-9660-D10FF7C4FAD0}" type="sibTrans" cxnId="{56893108-0C3A-481D-83BE-A180BEFA6F4A}">
      <dgm:prSet/>
      <dgm:spPr/>
      <dgm:t>
        <a:bodyPr/>
        <a:lstStyle/>
        <a:p>
          <a:endParaRPr lang="nl-BE"/>
        </a:p>
      </dgm:t>
    </dgm:pt>
    <dgm:pt modelId="{CE81A0A3-C173-4134-A6EA-CB58A0E8E8DC}" type="pres">
      <dgm:prSet presAssocID="{A38633ED-DE0D-4586-A7EA-836828777E90}" presName="Name0" presStyleCnt="0">
        <dgm:presLayoutVars>
          <dgm:dir/>
          <dgm:animLvl val="lvl"/>
          <dgm:resizeHandles val="exact"/>
        </dgm:presLayoutVars>
      </dgm:prSet>
      <dgm:spPr/>
    </dgm:pt>
    <dgm:pt modelId="{BB5CD282-712A-4CCB-AD80-17E8057D454B}" type="pres">
      <dgm:prSet presAssocID="{6714BFF6-A895-43E7-934C-C89A589D2371}" presName="boxAndChildren" presStyleCnt="0"/>
      <dgm:spPr/>
    </dgm:pt>
    <dgm:pt modelId="{64839586-A8D6-4514-BFE1-93B9F124ADD7}" type="pres">
      <dgm:prSet presAssocID="{6714BFF6-A895-43E7-934C-C89A589D2371}" presName="parentTextBox" presStyleLbl="node1" presStyleIdx="0" presStyleCnt="3"/>
      <dgm:spPr/>
    </dgm:pt>
    <dgm:pt modelId="{BE84E915-D53C-405B-A4AA-B6AE1BEDEB58}" type="pres">
      <dgm:prSet presAssocID="{4B08831F-61E2-4B38-BF4C-23163CDE0AEA}" presName="sp" presStyleCnt="0"/>
      <dgm:spPr/>
    </dgm:pt>
    <dgm:pt modelId="{E49EF138-BCAC-493B-B034-D90D094AD5EB}" type="pres">
      <dgm:prSet presAssocID="{E9E286CD-12F7-429D-8B9F-A4E3FD998B58}" presName="arrowAndChildren" presStyleCnt="0"/>
      <dgm:spPr/>
    </dgm:pt>
    <dgm:pt modelId="{109DDE33-7307-4C8E-867B-5BF27C131EFE}" type="pres">
      <dgm:prSet presAssocID="{E9E286CD-12F7-429D-8B9F-A4E3FD998B58}" presName="parentTextArrow" presStyleLbl="node1" presStyleIdx="1" presStyleCnt="3"/>
      <dgm:spPr/>
    </dgm:pt>
    <dgm:pt modelId="{38F980E7-10D5-4A5D-A44B-4E7AAC02A2BC}" type="pres">
      <dgm:prSet presAssocID="{F87C9BCE-2033-4254-97FB-5F116EE3635C}" presName="sp" presStyleCnt="0"/>
      <dgm:spPr/>
    </dgm:pt>
    <dgm:pt modelId="{AC582888-8544-4F78-B466-886739EA1927}" type="pres">
      <dgm:prSet presAssocID="{D35BF96A-194B-4033-A094-1D5B810DD5A9}" presName="arrowAndChildren" presStyleCnt="0"/>
      <dgm:spPr/>
    </dgm:pt>
    <dgm:pt modelId="{283B3B76-D712-400F-9D58-B311AE059D51}" type="pres">
      <dgm:prSet presAssocID="{D35BF96A-194B-4033-A094-1D5B810DD5A9}" presName="parentTextArrow" presStyleLbl="node1" presStyleIdx="2" presStyleCnt="3"/>
      <dgm:spPr/>
    </dgm:pt>
  </dgm:ptLst>
  <dgm:cxnLst>
    <dgm:cxn modelId="{56893108-0C3A-481D-83BE-A180BEFA6F4A}" srcId="{A38633ED-DE0D-4586-A7EA-836828777E90}" destId="{6714BFF6-A895-43E7-934C-C89A589D2371}" srcOrd="2" destOrd="0" parTransId="{AFA4FE22-F4C9-4CA3-8231-00F8CC30A62C}" sibTransId="{F661BA74-F2E1-4588-9660-D10FF7C4FAD0}"/>
    <dgm:cxn modelId="{6D497D23-B639-40A4-8D4F-F8EC22F18BCB}" type="presOf" srcId="{A38633ED-DE0D-4586-A7EA-836828777E90}" destId="{CE81A0A3-C173-4134-A6EA-CB58A0E8E8DC}" srcOrd="0" destOrd="0" presId="urn:microsoft.com/office/officeart/2005/8/layout/process4"/>
    <dgm:cxn modelId="{A878C52E-8F26-4F55-9F6C-99FAC017759E}" srcId="{A38633ED-DE0D-4586-A7EA-836828777E90}" destId="{D35BF96A-194B-4033-A094-1D5B810DD5A9}" srcOrd="0" destOrd="0" parTransId="{C3D86D58-A7FC-4FF6-B862-E685108A4A20}" sibTransId="{F87C9BCE-2033-4254-97FB-5F116EE3635C}"/>
    <dgm:cxn modelId="{8F45C434-39CE-4A4C-ADAE-6E1FE14D8B77}" srcId="{A38633ED-DE0D-4586-A7EA-836828777E90}" destId="{E9E286CD-12F7-429D-8B9F-A4E3FD998B58}" srcOrd="1" destOrd="0" parTransId="{B55781BF-6026-4C03-953B-77EA656BBD24}" sibTransId="{4B08831F-61E2-4B38-BF4C-23163CDE0AEA}"/>
    <dgm:cxn modelId="{DC86B160-F29E-4BEE-98C1-52B283F22351}" type="presOf" srcId="{E9E286CD-12F7-429D-8B9F-A4E3FD998B58}" destId="{109DDE33-7307-4C8E-867B-5BF27C131EFE}" srcOrd="0" destOrd="0" presId="urn:microsoft.com/office/officeart/2005/8/layout/process4"/>
    <dgm:cxn modelId="{CA818190-D82A-4DE6-AB12-6252172719A9}" type="presOf" srcId="{D35BF96A-194B-4033-A094-1D5B810DD5A9}" destId="{283B3B76-D712-400F-9D58-B311AE059D51}" srcOrd="0" destOrd="0" presId="urn:microsoft.com/office/officeart/2005/8/layout/process4"/>
    <dgm:cxn modelId="{3B8507DE-4266-45FE-A2B8-1B70E2152402}" type="presOf" srcId="{6714BFF6-A895-43E7-934C-C89A589D2371}" destId="{64839586-A8D6-4514-BFE1-93B9F124ADD7}" srcOrd="0" destOrd="0" presId="urn:microsoft.com/office/officeart/2005/8/layout/process4"/>
    <dgm:cxn modelId="{C9F76A58-01F6-43F0-858A-7939E5A4C56C}" type="presParOf" srcId="{CE81A0A3-C173-4134-A6EA-CB58A0E8E8DC}" destId="{BB5CD282-712A-4CCB-AD80-17E8057D454B}" srcOrd="0" destOrd="0" presId="urn:microsoft.com/office/officeart/2005/8/layout/process4"/>
    <dgm:cxn modelId="{105D9170-0C68-4588-A05B-7430F0E75689}" type="presParOf" srcId="{BB5CD282-712A-4CCB-AD80-17E8057D454B}" destId="{64839586-A8D6-4514-BFE1-93B9F124ADD7}" srcOrd="0" destOrd="0" presId="urn:microsoft.com/office/officeart/2005/8/layout/process4"/>
    <dgm:cxn modelId="{0A2E6953-E43D-4D23-AB23-DCC7D6DDFBC3}" type="presParOf" srcId="{CE81A0A3-C173-4134-A6EA-CB58A0E8E8DC}" destId="{BE84E915-D53C-405B-A4AA-B6AE1BEDEB58}" srcOrd="1" destOrd="0" presId="urn:microsoft.com/office/officeart/2005/8/layout/process4"/>
    <dgm:cxn modelId="{7EC8EFE9-879A-4EA2-849F-3712BD1F96C6}" type="presParOf" srcId="{CE81A0A3-C173-4134-A6EA-CB58A0E8E8DC}" destId="{E49EF138-BCAC-493B-B034-D90D094AD5EB}" srcOrd="2" destOrd="0" presId="urn:microsoft.com/office/officeart/2005/8/layout/process4"/>
    <dgm:cxn modelId="{59C3DC32-AB91-468D-A515-14C10ACCF710}" type="presParOf" srcId="{E49EF138-BCAC-493B-B034-D90D094AD5EB}" destId="{109DDE33-7307-4C8E-867B-5BF27C131EFE}" srcOrd="0" destOrd="0" presId="urn:microsoft.com/office/officeart/2005/8/layout/process4"/>
    <dgm:cxn modelId="{F8DB43F5-FCF0-427B-9B98-6FF5BA2FEFBC}" type="presParOf" srcId="{CE81A0A3-C173-4134-A6EA-CB58A0E8E8DC}" destId="{38F980E7-10D5-4A5D-A44B-4E7AAC02A2BC}" srcOrd="3" destOrd="0" presId="urn:microsoft.com/office/officeart/2005/8/layout/process4"/>
    <dgm:cxn modelId="{2FDDB55B-EC10-49B8-8E6B-FB7F87AD5E73}" type="presParOf" srcId="{CE81A0A3-C173-4134-A6EA-CB58A0E8E8DC}" destId="{AC582888-8544-4F78-B466-886739EA1927}" srcOrd="4" destOrd="0" presId="urn:microsoft.com/office/officeart/2005/8/layout/process4"/>
    <dgm:cxn modelId="{02F2AD38-EF9E-4D56-B46B-CC6CDA3AD428}" type="presParOf" srcId="{AC582888-8544-4F78-B466-886739EA1927}" destId="{283B3B76-D712-400F-9D58-B311AE059D5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F5AADB-9F4A-4D88-85BB-1200D04D7EF1}" type="doc">
      <dgm:prSet loTypeId="urn:microsoft.com/office/officeart/2009/layout/CircleArrowProcess" loCatId="process" qsTypeId="urn:microsoft.com/office/officeart/2005/8/quickstyle/3d3" qsCatId="3D" csTypeId="urn:microsoft.com/office/officeart/2005/8/colors/accent2_5" csCatId="accent2" phldr="1"/>
      <dgm:spPr/>
    </dgm:pt>
    <dgm:pt modelId="{CC1BC956-D563-4A21-A623-1D4C78EA9580}">
      <dgm:prSet phldrT="[Texte]" custT="1"/>
      <dgm:spPr/>
      <dgm:t>
        <a:bodyPr/>
        <a:lstStyle/>
        <a:p>
          <a:r>
            <a:rPr lang="fr-FR" sz="1200" b="1" dirty="0"/>
            <a:t>Votre signalement</a:t>
          </a:r>
        </a:p>
      </dgm:t>
    </dgm:pt>
    <dgm:pt modelId="{84881AFF-B21E-479D-925B-9034AA10FDB5}" type="parTrans" cxnId="{772BFB38-A45B-4541-98BE-A26D4671B24E}">
      <dgm:prSet/>
      <dgm:spPr/>
      <dgm:t>
        <a:bodyPr/>
        <a:lstStyle/>
        <a:p>
          <a:endParaRPr lang="fr-FR"/>
        </a:p>
      </dgm:t>
    </dgm:pt>
    <dgm:pt modelId="{99A24366-482A-413B-A642-FFB010F3D1B6}" type="sibTrans" cxnId="{772BFB38-A45B-4541-98BE-A26D4671B24E}">
      <dgm:prSet/>
      <dgm:spPr/>
      <dgm:t>
        <a:bodyPr/>
        <a:lstStyle/>
        <a:p>
          <a:endParaRPr lang="fr-FR"/>
        </a:p>
      </dgm:t>
    </dgm:pt>
    <dgm:pt modelId="{BE219963-EFE1-4E67-AC6A-D47848D660FF}">
      <dgm:prSet phldrT="[Texte]" custT="1"/>
      <dgm:spPr/>
      <dgm:t>
        <a:bodyPr/>
        <a:lstStyle/>
        <a:p>
          <a:r>
            <a:rPr lang="fr-FR" sz="1200" b="1" dirty="0"/>
            <a:t>+ Le signalement des autres</a:t>
          </a:r>
        </a:p>
      </dgm:t>
    </dgm:pt>
    <dgm:pt modelId="{160A6759-C58A-4F0F-999C-569D15CF5FB1}" type="parTrans" cxnId="{EDB2DD72-C0FF-476D-AF47-46E7BB270AED}">
      <dgm:prSet/>
      <dgm:spPr/>
      <dgm:t>
        <a:bodyPr/>
        <a:lstStyle/>
        <a:p>
          <a:endParaRPr lang="fr-FR"/>
        </a:p>
      </dgm:t>
    </dgm:pt>
    <dgm:pt modelId="{F38C888C-1684-42A7-8A79-0EC91DF712D2}" type="sibTrans" cxnId="{EDB2DD72-C0FF-476D-AF47-46E7BB270AED}">
      <dgm:prSet/>
      <dgm:spPr/>
      <dgm:t>
        <a:bodyPr/>
        <a:lstStyle/>
        <a:p>
          <a:endParaRPr lang="fr-FR"/>
        </a:p>
      </dgm:t>
    </dgm:pt>
    <dgm:pt modelId="{07CB765A-4D31-428B-B369-7FB6CFB62A47}">
      <dgm:prSet phldrT="[Texte]" custT="1"/>
      <dgm:spPr/>
      <dgm:t>
        <a:bodyPr/>
        <a:lstStyle/>
        <a:p>
          <a:r>
            <a:rPr lang="fr-FR" sz="1200" b="1" dirty="0"/>
            <a:t>De plus en plus de personnes émettent un signalement</a:t>
          </a:r>
        </a:p>
      </dgm:t>
    </dgm:pt>
    <dgm:pt modelId="{F8744F55-9B12-4A34-A126-55652DB212EC}" type="parTrans" cxnId="{B9CFD132-4E17-421F-AE36-381BC6720CF8}">
      <dgm:prSet/>
      <dgm:spPr/>
      <dgm:t>
        <a:bodyPr/>
        <a:lstStyle/>
        <a:p>
          <a:endParaRPr lang="fr-FR"/>
        </a:p>
      </dgm:t>
    </dgm:pt>
    <dgm:pt modelId="{16525E75-4855-4927-9B2B-49613089FD57}" type="sibTrans" cxnId="{B9CFD132-4E17-421F-AE36-381BC6720CF8}">
      <dgm:prSet/>
      <dgm:spPr/>
      <dgm:t>
        <a:bodyPr/>
        <a:lstStyle/>
        <a:p>
          <a:endParaRPr lang="fr-FR"/>
        </a:p>
      </dgm:t>
    </dgm:pt>
    <dgm:pt modelId="{E0C0144D-E5FF-45A9-8090-59A38F8E45A1}">
      <dgm:prSet phldrT="[Texte]" custT="1"/>
      <dgm:spPr/>
      <dgm:t>
        <a:bodyPr/>
        <a:lstStyle/>
        <a:p>
          <a:r>
            <a:rPr lang="fr-FR" sz="1200" b="1" dirty="0"/>
            <a:t>Donc statistiques sur l'ampleur du problème</a:t>
          </a:r>
        </a:p>
      </dgm:t>
    </dgm:pt>
    <dgm:pt modelId="{582B7D47-973F-4562-8057-827C9F500868}" type="parTrans" cxnId="{2B0025FC-4785-46D7-AFD0-6E95A86BC98A}">
      <dgm:prSet/>
      <dgm:spPr/>
      <dgm:t>
        <a:bodyPr/>
        <a:lstStyle/>
        <a:p>
          <a:endParaRPr lang="fr-FR"/>
        </a:p>
      </dgm:t>
    </dgm:pt>
    <dgm:pt modelId="{B2DF9341-E749-499E-9C24-2C4A0D443145}" type="sibTrans" cxnId="{2B0025FC-4785-46D7-AFD0-6E95A86BC98A}">
      <dgm:prSet/>
      <dgm:spPr/>
      <dgm:t>
        <a:bodyPr/>
        <a:lstStyle/>
        <a:p>
          <a:endParaRPr lang="fr-FR"/>
        </a:p>
      </dgm:t>
    </dgm:pt>
    <dgm:pt modelId="{9B51C305-CC8D-4461-85D7-3BDC4C376FF2}">
      <dgm:prSet phldrT="[Texte]" custT="1"/>
      <dgm:spPr>
        <a:ln>
          <a:solidFill>
            <a:schemeClr val="dk1">
              <a:hueOff val="0"/>
              <a:satOff val="0"/>
              <a:lumOff val="0"/>
              <a:alpha val="1000"/>
            </a:schemeClr>
          </a:solidFill>
        </a:ln>
      </dgm:spPr>
      <dgm:t>
        <a:bodyPr/>
        <a:lstStyle/>
        <a:p>
          <a:r>
            <a:rPr lang="fr-FR" sz="1200" b="1" dirty="0"/>
            <a:t>Et arguments pour mettre en place des politiques</a:t>
          </a:r>
        </a:p>
      </dgm:t>
    </dgm:pt>
    <dgm:pt modelId="{6257BECA-A143-4981-8B3C-B15FC1AE705E}" type="parTrans" cxnId="{92DD606F-9397-4135-9414-330AFFE25500}">
      <dgm:prSet/>
      <dgm:spPr/>
      <dgm:t>
        <a:bodyPr/>
        <a:lstStyle/>
        <a:p>
          <a:endParaRPr lang="fr-FR"/>
        </a:p>
      </dgm:t>
    </dgm:pt>
    <dgm:pt modelId="{FD932F8F-71D3-48A8-8FF7-A0A4AE1ED5AD}" type="sibTrans" cxnId="{92DD606F-9397-4135-9414-330AFFE25500}">
      <dgm:prSet/>
      <dgm:spPr/>
      <dgm:t>
        <a:bodyPr/>
        <a:lstStyle/>
        <a:p>
          <a:endParaRPr lang="fr-FR"/>
        </a:p>
      </dgm:t>
    </dgm:pt>
    <dgm:pt modelId="{72F98899-5389-4872-A904-8BBBB50F73FF}">
      <dgm:prSet phldrT="[Texte]" custT="1"/>
      <dgm:spPr/>
      <dgm:t>
        <a:bodyPr/>
        <a:lstStyle/>
        <a:p>
          <a:r>
            <a:rPr lang="fr-FR" sz="1200" b="1" dirty="0"/>
            <a:t>Contribution à la création d'un monde </a:t>
          </a:r>
          <a:br>
            <a:rPr lang="fr-FR" sz="1200" b="1" dirty="0"/>
          </a:br>
          <a:r>
            <a:rPr lang="fr-FR" sz="1200" b="1" dirty="0"/>
            <a:t>plus égalitaire</a:t>
          </a:r>
        </a:p>
      </dgm:t>
    </dgm:pt>
    <dgm:pt modelId="{263913EF-AF43-41CC-8C27-6039A56C5119}" type="parTrans" cxnId="{D7D21D64-DD3B-4630-93F1-6E8BF6A936B6}">
      <dgm:prSet/>
      <dgm:spPr/>
      <dgm:t>
        <a:bodyPr/>
        <a:lstStyle/>
        <a:p>
          <a:endParaRPr lang="fr-FR"/>
        </a:p>
      </dgm:t>
    </dgm:pt>
    <dgm:pt modelId="{8DA78496-7C38-4B61-84B2-B84D46556FC7}" type="sibTrans" cxnId="{D7D21D64-DD3B-4630-93F1-6E8BF6A936B6}">
      <dgm:prSet/>
      <dgm:spPr/>
      <dgm:t>
        <a:bodyPr/>
        <a:lstStyle/>
        <a:p>
          <a:endParaRPr lang="fr-FR"/>
        </a:p>
      </dgm:t>
    </dgm:pt>
    <dgm:pt modelId="{BF3072AF-D528-4A43-83DD-8BD8990382FB}">
      <dgm:prSet phldrT="[Texte]" custT="1"/>
      <dgm:spPr>
        <a:ln>
          <a:solidFill>
            <a:schemeClr val="dk1">
              <a:hueOff val="0"/>
              <a:satOff val="0"/>
              <a:lumOff val="0"/>
              <a:alpha val="1000"/>
            </a:schemeClr>
          </a:solidFill>
        </a:ln>
      </dgm:spPr>
      <dgm:t>
        <a:bodyPr/>
        <a:lstStyle/>
        <a:p>
          <a:r>
            <a:rPr lang="fr-FR" sz="1200" b="1" dirty="0"/>
            <a:t>Ainsi création et mise en place de programmes politiques</a:t>
          </a:r>
        </a:p>
      </dgm:t>
    </dgm:pt>
    <dgm:pt modelId="{07CAA4EE-1E40-44ED-8541-779D29312E77}" type="parTrans" cxnId="{19C8EBE2-DC87-4ABE-BE06-6D752EC72451}">
      <dgm:prSet/>
      <dgm:spPr/>
      <dgm:t>
        <a:bodyPr/>
        <a:lstStyle/>
        <a:p>
          <a:endParaRPr lang="fr-FR"/>
        </a:p>
      </dgm:t>
    </dgm:pt>
    <dgm:pt modelId="{7B190545-3AF9-4749-8EB6-33B3FEE73A4F}" type="sibTrans" cxnId="{19C8EBE2-DC87-4ABE-BE06-6D752EC72451}">
      <dgm:prSet/>
      <dgm:spPr/>
      <dgm:t>
        <a:bodyPr/>
        <a:lstStyle/>
        <a:p>
          <a:endParaRPr lang="fr-FR"/>
        </a:p>
      </dgm:t>
    </dgm:pt>
    <dgm:pt modelId="{BF7CC44A-665B-4F55-9FCE-1C36A084823B}" type="pres">
      <dgm:prSet presAssocID="{FCF5AADB-9F4A-4D88-85BB-1200D04D7EF1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15E99D2-5A29-4D32-97FE-7DDF74B76330}" type="pres">
      <dgm:prSet presAssocID="{CC1BC956-D563-4A21-A623-1D4C78EA9580}" presName="Accent1" presStyleCnt="0"/>
      <dgm:spPr/>
    </dgm:pt>
    <dgm:pt modelId="{54A22605-0CFA-4AA0-BE18-EC1D7B0F800F}" type="pres">
      <dgm:prSet presAssocID="{CC1BC956-D563-4A21-A623-1D4C78EA9580}" presName="Accent" presStyleLbl="node1" presStyleIdx="0" presStyleCnt="7"/>
      <dgm:spPr/>
    </dgm:pt>
    <dgm:pt modelId="{D7B9C33A-C203-48BE-964C-B0FA4E47783B}" type="pres">
      <dgm:prSet presAssocID="{CC1BC956-D563-4A21-A623-1D4C78EA9580}" presName="Parent1" presStyleLbl="revTx" presStyleIdx="0" presStyleCnt="7" custScaleX="209479" custScaleY="179381" custLinFactX="71199" custLinFactNeighborX="100000" custLinFactNeighborY="-22534">
        <dgm:presLayoutVars>
          <dgm:chMax val="1"/>
          <dgm:chPref val="1"/>
          <dgm:bulletEnabled val="1"/>
        </dgm:presLayoutVars>
      </dgm:prSet>
      <dgm:spPr/>
    </dgm:pt>
    <dgm:pt modelId="{9D4859F6-3CFC-46A6-9D15-372D25B59C10}" type="pres">
      <dgm:prSet presAssocID="{BE219963-EFE1-4E67-AC6A-D47848D660FF}" presName="Accent2" presStyleCnt="0"/>
      <dgm:spPr/>
    </dgm:pt>
    <dgm:pt modelId="{F0D34BF5-6F08-4D67-80B5-406F52811ADE}" type="pres">
      <dgm:prSet presAssocID="{BE219963-EFE1-4E67-AC6A-D47848D660FF}" presName="Accent" presStyleLbl="node1" presStyleIdx="1" presStyleCnt="7"/>
      <dgm:spPr/>
    </dgm:pt>
    <dgm:pt modelId="{7549B553-2C8B-4A5A-B660-00821F6687CF}" type="pres">
      <dgm:prSet presAssocID="{BE219963-EFE1-4E67-AC6A-D47848D660FF}" presName="Parent2" presStyleLbl="revTx" presStyleIdx="1" presStyleCnt="7" custScaleX="273753" custScaleY="186640" custLinFactX="-100000" custLinFactNeighborX="-129264" custLinFactNeighborY="3765">
        <dgm:presLayoutVars>
          <dgm:chMax val="1"/>
          <dgm:chPref val="1"/>
          <dgm:bulletEnabled val="1"/>
        </dgm:presLayoutVars>
      </dgm:prSet>
      <dgm:spPr/>
    </dgm:pt>
    <dgm:pt modelId="{E65D2BE2-24EF-4DD1-9D34-3722DCD08C39}" type="pres">
      <dgm:prSet presAssocID="{07CB765A-4D31-428B-B369-7FB6CFB62A47}" presName="Accent3" presStyleCnt="0"/>
      <dgm:spPr/>
    </dgm:pt>
    <dgm:pt modelId="{01821610-C320-46E2-87B1-E8D59534061A}" type="pres">
      <dgm:prSet presAssocID="{07CB765A-4D31-428B-B369-7FB6CFB62A47}" presName="Accent" presStyleLbl="node1" presStyleIdx="2" presStyleCnt="7"/>
      <dgm:spPr/>
    </dgm:pt>
    <dgm:pt modelId="{2891ABE2-3500-4154-9FA0-2DD6EE3E62B9}" type="pres">
      <dgm:prSet presAssocID="{07CB765A-4D31-428B-B369-7FB6CFB62A47}" presName="Parent3" presStyleLbl="revTx" presStyleIdx="2" presStyleCnt="7" custScaleX="299659" custScaleY="188027" custLinFactX="100000" custLinFactNeighborX="144963" custLinFactNeighborY="-25791">
        <dgm:presLayoutVars>
          <dgm:chMax val="1"/>
          <dgm:chPref val="1"/>
          <dgm:bulletEnabled val="1"/>
        </dgm:presLayoutVars>
      </dgm:prSet>
      <dgm:spPr/>
    </dgm:pt>
    <dgm:pt modelId="{A1610C1F-3700-4B9C-B759-136655C0AC61}" type="pres">
      <dgm:prSet presAssocID="{E0C0144D-E5FF-45A9-8090-59A38F8E45A1}" presName="Accent4" presStyleCnt="0"/>
      <dgm:spPr/>
    </dgm:pt>
    <dgm:pt modelId="{6A5CD4C7-6ADF-4CC8-BB13-3130D38D7813}" type="pres">
      <dgm:prSet presAssocID="{E0C0144D-E5FF-45A9-8090-59A38F8E45A1}" presName="Accent" presStyleLbl="node1" presStyleIdx="3" presStyleCnt="7"/>
      <dgm:spPr/>
    </dgm:pt>
    <dgm:pt modelId="{CB1F9CA8-2D80-40B3-A289-4AA26A66C2B9}" type="pres">
      <dgm:prSet presAssocID="{E0C0144D-E5FF-45A9-8090-59A38F8E45A1}" presName="Parent4" presStyleLbl="revTx" presStyleIdx="3" presStyleCnt="7" custScaleX="287405" custScaleY="204548" custLinFactX="-100000" custLinFactNeighborX="-133700" custLinFactNeighborY="-17074">
        <dgm:presLayoutVars>
          <dgm:chMax val="1"/>
          <dgm:chPref val="1"/>
          <dgm:bulletEnabled val="1"/>
        </dgm:presLayoutVars>
      </dgm:prSet>
      <dgm:spPr/>
    </dgm:pt>
    <dgm:pt modelId="{C32EBE4B-974B-4F3E-A2D6-FA99092E75B9}" type="pres">
      <dgm:prSet presAssocID="{9B51C305-CC8D-4461-85D7-3BDC4C376FF2}" presName="Accent5" presStyleCnt="0"/>
      <dgm:spPr/>
    </dgm:pt>
    <dgm:pt modelId="{FAF32921-C466-43DC-9379-E3D55F6D708D}" type="pres">
      <dgm:prSet presAssocID="{9B51C305-CC8D-4461-85D7-3BDC4C376FF2}" presName="Accent" presStyleLbl="node1" presStyleIdx="4" presStyleCnt="7"/>
      <dgm:spPr/>
    </dgm:pt>
    <dgm:pt modelId="{B996A83F-CD72-452F-97BC-B842B26E2BEF}" type="pres">
      <dgm:prSet presAssocID="{9B51C305-CC8D-4461-85D7-3BDC4C376FF2}" presName="Parent5" presStyleLbl="revTx" presStyleIdx="4" presStyleCnt="7" custScaleX="319802" custScaleY="138030" custLinFactX="100000" custLinFactNeighborX="117401" custLinFactNeighborY="29898">
        <dgm:presLayoutVars>
          <dgm:chMax val="1"/>
          <dgm:chPref val="1"/>
          <dgm:bulletEnabled val="1"/>
        </dgm:presLayoutVars>
      </dgm:prSet>
      <dgm:spPr/>
    </dgm:pt>
    <dgm:pt modelId="{4F018585-2A15-40F3-8ABA-C0F1DE2E4B4A}" type="pres">
      <dgm:prSet presAssocID="{BF3072AF-D528-4A43-83DD-8BD8990382FB}" presName="Accent6" presStyleCnt="0"/>
      <dgm:spPr/>
    </dgm:pt>
    <dgm:pt modelId="{5D41B758-0F4C-4772-81DC-C20FC4D2A422}" type="pres">
      <dgm:prSet presAssocID="{BF3072AF-D528-4A43-83DD-8BD8990382FB}" presName="Accent" presStyleLbl="node1" presStyleIdx="5" presStyleCnt="7"/>
      <dgm:spPr/>
    </dgm:pt>
    <dgm:pt modelId="{4E5680C1-50F8-4CF2-9504-87106302C3D6}" type="pres">
      <dgm:prSet presAssocID="{BF3072AF-D528-4A43-83DD-8BD8990382FB}" presName="Parent6" presStyleLbl="revTx" presStyleIdx="5" presStyleCnt="7" custScaleX="267608" custScaleY="210415" custLinFactX="-100000" custLinFactNeighborX="-116125" custLinFactNeighborY="8911">
        <dgm:presLayoutVars>
          <dgm:chMax val="1"/>
          <dgm:chPref val="1"/>
          <dgm:bulletEnabled val="1"/>
        </dgm:presLayoutVars>
      </dgm:prSet>
      <dgm:spPr/>
    </dgm:pt>
    <dgm:pt modelId="{95A554E1-A580-4DE5-BE13-935096A735E0}" type="pres">
      <dgm:prSet presAssocID="{72F98899-5389-4872-A904-8BBBB50F73FF}" presName="Accent7" presStyleCnt="0"/>
      <dgm:spPr/>
    </dgm:pt>
    <dgm:pt modelId="{350DAC37-4AA7-4B15-9612-D32DDEBC27EE}" type="pres">
      <dgm:prSet presAssocID="{72F98899-5389-4872-A904-8BBBB50F73FF}" presName="Accent" presStyleLbl="node1" presStyleIdx="6" presStyleCnt="7"/>
      <dgm:spPr/>
    </dgm:pt>
    <dgm:pt modelId="{ADAAEFE8-ED1A-4F0A-941D-BC0C8AB047E2}" type="pres">
      <dgm:prSet presAssocID="{72F98899-5389-4872-A904-8BBBB50F73FF}" presName="Parent7" presStyleLbl="revTx" presStyleIdx="6" presStyleCnt="7" custScaleX="263613" custScaleY="220846" custLinFactX="100000" custLinFactNeighborX="122971" custLinFactNeighborY="26299">
        <dgm:presLayoutVars>
          <dgm:chMax val="1"/>
          <dgm:chPref val="1"/>
          <dgm:bulletEnabled val="1"/>
        </dgm:presLayoutVars>
      </dgm:prSet>
      <dgm:spPr/>
    </dgm:pt>
  </dgm:ptLst>
  <dgm:cxnLst>
    <dgm:cxn modelId="{B9CFD132-4E17-421F-AE36-381BC6720CF8}" srcId="{FCF5AADB-9F4A-4D88-85BB-1200D04D7EF1}" destId="{07CB765A-4D31-428B-B369-7FB6CFB62A47}" srcOrd="2" destOrd="0" parTransId="{F8744F55-9B12-4A34-A126-55652DB212EC}" sibTransId="{16525E75-4855-4927-9B2B-49613089FD57}"/>
    <dgm:cxn modelId="{772BFB38-A45B-4541-98BE-A26D4671B24E}" srcId="{FCF5AADB-9F4A-4D88-85BB-1200D04D7EF1}" destId="{CC1BC956-D563-4A21-A623-1D4C78EA9580}" srcOrd="0" destOrd="0" parTransId="{84881AFF-B21E-479D-925B-9034AA10FDB5}" sibTransId="{99A24366-482A-413B-A642-FFB010F3D1B6}"/>
    <dgm:cxn modelId="{71ACC93E-09DA-458E-B99D-9632AED58827}" type="presOf" srcId="{9B51C305-CC8D-4461-85D7-3BDC4C376FF2}" destId="{B996A83F-CD72-452F-97BC-B842B26E2BEF}" srcOrd="0" destOrd="0" presId="urn:microsoft.com/office/officeart/2009/layout/CircleArrowProcess"/>
    <dgm:cxn modelId="{D7D21D64-DD3B-4630-93F1-6E8BF6A936B6}" srcId="{FCF5AADB-9F4A-4D88-85BB-1200D04D7EF1}" destId="{72F98899-5389-4872-A904-8BBBB50F73FF}" srcOrd="6" destOrd="0" parTransId="{263913EF-AF43-41CC-8C27-6039A56C5119}" sibTransId="{8DA78496-7C38-4B61-84B2-B84D46556FC7}"/>
    <dgm:cxn modelId="{92DD606F-9397-4135-9414-330AFFE25500}" srcId="{FCF5AADB-9F4A-4D88-85BB-1200D04D7EF1}" destId="{9B51C305-CC8D-4461-85D7-3BDC4C376FF2}" srcOrd="4" destOrd="0" parTransId="{6257BECA-A143-4981-8B3C-B15FC1AE705E}" sibTransId="{FD932F8F-71D3-48A8-8FF7-A0A4AE1ED5AD}"/>
    <dgm:cxn modelId="{EDB2DD72-C0FF-476D-AF47-46E7BB270AED}" srcId="{FCF5AADB-9F4A-4D88-85BB-1200D04D7EF1}" destId="{BE219963-EFE1-4E67-AC6A-D47848D660FF}" srcOrd="1" destOrd="0" parTransId="{160A6759-C58A-4F0F-999C-569D15CF5FB1}" sibTransId="{F38C888C-1684-42A7-8A79-0EC91DF712D2}"/>
    <dgm:cxn modelId="{C07D427D-0A1C-4498-B29E-A2305C9465AD}" type="presOf" srcId="{BE219963-EFE1-4E67-AC6A-D47848D660FF}" destId="{7549B553-2C8B-4A5A-B660-00821F6687CF}" srcOrd="0" destOrd="0" presId="urn:microsoft.com/office/officeart/2009/layout/CircleArrowProcess"/>
    <dgm:cxn modelId="{CC27A691-93DB-4363-9D74-100E6D7A49DF}" type="presOf" srcId="{FCF5AADB-9F4A-4D88-85BB-1200D04D7EF1}" destId="{BF7CC44A-665B-4F55-9FCE-1C36A084823B}" srcOrd="0" destOrd="0" presId="urn:microsoft.com/office/officeart/2009/layout/CircleArrowProcess"/>
    <dgm:cxn modelId="{4CE43898-17D1-409F-9D43-289D56F2BDE1}" type="presOf" srcId="{72F98899-5389-4872-A904-8BBBB50F73FF}" destId="{ADAAEFE8-ED1A-4F0A-941D-BC0C8AB047E2}" srcOrd="0" destOrd="0" presId="urn:microsoft.com/office/officeart/2009/layout/CircleArrowProcess"/>
    <dgm:cxn modelId="{B76C41D0-1AE7-4401-BBB2-6C239ED49CE2}" type="presOf" srcId="{CC1BC956-D563-4A21-A623-1D4C78EA9580}" destId="{D7B9C33A-C203-48BE-964C-B0FA4E47783B}" srcOrd="0" destOrd="0" presId="urn:microsoft.com/office/officeart/2009/layout/CircleArrowProcess"/>
    <dgm:cxn modelId="{19C8EBE2-DC87-4ABE-BE06-6D752EC72451}" srcId="{FCF5AADB-9F4A-4D88-85BB-1200D04D7EF1}" destId="{BF3072AF-D528-4A43-83DD-8BD8990382FB}" srcOrd="5" destOrd="0" parTransId="{07CAA4EE-1E40-44ED-8541-779D29312E77}" sibTransId="{7B190545-3AF9-4749-8EB6-33B3FEE73A4F}"/>
    <dgm:cxn modelId="{B22296ED-87C9-4328-AADC-DAE1083E2BAE}" type="presOf" srcId="{07CB765A-4D31-428B-B369-7FB6CFB62A47}" destId="{2891ABE2-3500-4154-9FA0-2DD6EE3E62B9}" srcOrd="0" destOrd="0" presId="urn:microsoft.com/office/officeart/2009/layout/CircleArrowProcess"/>
    <dgm:cxn modelId="{B56ED8F0-35F7-4DD1-852D-8111702DC102}" type="presOf" srcId="{E0C0144D-E5FF-45A9-8090-59A38F8E45A1}" destId="{CB1F9CA8-2D80-40B3-A289-4AA26A66C2B9}" srcOrd="0" destOrd="0" presId="urn:microsoft.com/office/officeart/2009/layout/CircleArrowProcess"/>
    <dgm:cxn modelId="{AEBD46F1-7387-4462-AA13-1775544F652A}" type="presOf" srcId="{BF3072AF-D528-4A43-83DD-8BD8990382FB}" destId="{4E5680C1-50F8-4CF2-9504-87106302C3D6}" srcOrd="0" destOrd="0" presId="urn:microsoft.com/office/officeart/2009/layout/CircleArrowProcess"/>
    <dgm:cxn modelId="{2B0025FC-4785-46D7-AFD0-6E95A86BC98A}" srcId="{FCF5AADB-9F4A-4D88-85BB-1200D04D7EF1}" destId="{E0C0144D-E5FF-45A9-8090-59A38F8E45A1}" srcOrd="3" destOrd="0" parTransId="{582B7D47-973F-4562-8057-827C9F500868}" sibTransId="{B2DF9341-E749-499E-9C24-2C4A0D443145}"/>
    <dgm:cxn modelId="{A4E9FEE8-9206-444F-88AF-A0B8CF0EF5DB}" type="presParOf" srcId="{BF7CC44A-665B-4F55-9FCE-1C36A084823B}" destId="{615E99D2-5A29-4D32-97FE-7DDF74B76330}" srcOrd="0" destOrd="0" presId="urn:microsoft.com/office/officeart/2009/layout/CircleArrowProcess"/>
    <dgm:cxn modelId="{D0401D0F-3611-4960-971E-9AF622A08B4F}" type="presParOf" srcId="{615E99D2-5A29-4D32-97FE-7DDF74B76330}" destId="{54A22605-0CFA-4AA0-BE18-EC1D7B0F800F}" srcOrd="0" destOrd="0" presId="urn:microsoft.com/office/officeart/2009/layout/CircleArrowProcess"/>
    <dgm:cxn modelId="{0B09D6E4-0D68-4A29-9827-1BD24E11F2DE}" type="presParOf" srcId="{BF7CC44A-665B-4F55-9FCE-1C36A084823B}" destId="{D7B9C33A-C203-48BE-964C-B0FA4E47783B}" srcOrd="1" destOrd="0" presId="urn:microsoft.com/office/officeart/2009/layout/CircleArrowProcess"/>
    <dgm:cxn modelId="{63349D50-7E2C-489E-9A4E-349254B113F3}" type="presParOf" srcId="{BF7CC44A-665B-4F55-9FCE-1C36A084823B}" destId="{9D4859F6-3CFC-46A6-9D15-372D25B59C10}" srcOrd="2" destOrd="0" presId="urn:microsoft.com/office/officeart/2009/layout/CircleArrowProcess"/>
    <dgm:cxn modelId="{F261A63C-EC28-4B3B-B8D6-FFFB498D65A0}" type="presParOf" srcId="{9D4859F6-3CFC-46A6-9D15-372D25B59C10}" destId="{F0D34BF5-6F08-4D67-80B5-406F52811ADE}" srcOrd="0" destOrd="0" presId="urn:microsoft.com/office/officeart/2009/layout/CircleArrowProcess"/>
    <dgm:cxn modelId="{959BE92C-6653-418C-B37F-DEDE0C953D5C}" type="presParOf" srcId="{BF7CC44A-665B-4F55-9FCE-1C36A084823B}" destId="{7549B553-2C8B-4A5A-B660-00821F6687CF}" srcOrd="3" destOrd="0" presId="urn:microsoft.com/office/officeart/2009/layout/CircleArrowProcess"/>
    <dgm:cxn modelId="{E24ABCDD-D03C-428D-9A34-EFC430B5026A}" type="presParOf" srcId="{BF7CC44A-665B-4F55-9FCE-1C36A084823B}" destId="{E65D2BE2-24EF-4DD1-9D34-3722DCD08C39}" srcOrd="4" destOrd="0" presId="urn:microsoft.com/office/officeart/2009/layout/CircleArrowProcess"/>
    <dgm:cxn modelId="{A766A258-E3C1-4021-BD01-94804E87CB3A}" type="presParOf" srcId="{E65D2BE2-24EF-4DD1-9D34-3722DCD08C39}" destId="{01821610-C320-46E2-87B1-E8D59534061A}" srcOrd="0" destOrd="0" presId="urn:microsoft.com/office/officeart/2009/layout/CircleArrowProcess"/>
    <dgm:cxn modelId="{98554697-37D0-4D20-9BD8-7650BC7822C0}" type="presParOf" srcId="{BF7CC44A-665B-4F55-9FCE-1C36A084823B}" destId="{2891ABE2-3500-4154-9FA0-2DD6EE3E62B9}" srcOrd="5" destOrd="0" presId="urn:microsoft.com/office/officeart/2009/layout/CircleArrowProcess"/>
    <dgm:cxn modelId="{889E3FD4-2B56-4F39-B5F1-A3AC6AF8E953}" type="presParOf" srcId="{BF7CC44A-665B-4F55-9FCE-1C36A084823B}" destId="{A1610C1F-3700-4B9C-B759-136655C0AC61}" srcOrd="6" destOrd="0" presId="urn:microsoft.com/office/officeart/2009/layout/CircleArrowProcess"/>
    <dgm:cxn modelId="{B407407E-D835-4DC5-BB1D-C7372CE005D0}" type="presParOf" srcId="{A1610C1F-3700-4B9C-B759-136655C0AC61}" destId="{6A5CD4C7-6ADF-4CC8-BB13-3130D38D7813}" srcOrd="0" destOrd="0" presId="urn:microsoft.com/office/officeart/2009/layout/CircleArrowProcess"/>
    <dgm:cxn modelId="{57A70216-59D2-487C-9B89-A11A6F7D734D}" type="presParOf" srcId="{BF7CC44A-665B-4F55-9FCE-1C36A084823B}" destId="{CB1F9CA8-2D80-40B3-A289-4AA26A66C2B9}" srcOrd="7" destOrd="0" presId="urn:microsoft.com/office/officeart/2009/layout/CircleArrowProcess"/>
    <dgm:cxn modelId="{37C7575E-CD70-4EA3-AD16-7DD56B6C07C4}" type="presParOf" srcId="{BF7CC44A-665B-4F55-9FCE-1C36A084823B}" destId="{C32EBE4B-974B-4F3E-A2D6-FA99092E75B9}" srcOrd="8" destOrd="0" presId="urn:microsoft.com/office/officeart/2009/layout/CircleArrowProcess"/>
    <dgm:cxn modelId="{7276FFAF-D816-49E6-BBAF-66B5FE4AD26A}" type="presParOf" srcId="{C32EBE4B-974B-4F3E-A2D6-FA99092E75B9}" destId="{FAF32921-C466-43DC-9379-E3D55F6D708D}" srcOrd="0" destOrd="0" presId="urn:microsoft.com/office/officeart/2009/layout/CircleArrowProcess"/>
    <dgm:cxn modelId="{748D5D39-7AE9-4D9C-B3C6-AF607E404BFD}" type="presParOf" srcId="{BF7CC44A-665B-4F55-9FCE-1C36A084823B}" destId="{B996A83F-CD72-452F-97BC-B842B26E2BEF}" srcOrd="9" destOrd="0" presId="urn:microsoft.com/office/officeart/2009/layout/CircleArrowProcess"/>
    <dgm:cxn modelId="{67C72B10-2747-45D5-B775-F1A08E2C3FDA}" type="presParOf" srcId="{BF7CC44A-665B-4F55-9FCE-1C36A084823B}" destId="{4F018585-2A15-40F3-8ABA-C0F1DE2E4B4A}" srcOrd="10" destOrd="0" presId="urn:microsoft.com/office/officeart/2009/layout/CircleArrowProcess"/>
    <dgm:cxn modelId="{E3F3E444-35A6-43A5-8403-E5458C2CCCAE}" type="presParOf" srcId="{4F018585-2A15-40F3-8ABA-C0F1DE2E4B4A}" destId="{5D41B758-0F4C-4772-81DC-C20FC4D2A422}" srcOrd="0" destOrd="0" presId="urn:microsoft.com/office/officeart/2009/layout/CircleArrowProcess"/>
    <dgm:cxn modelId="{45C11C5A-0439-4A63-B8A2-0C43431CC95F}" type="presParOf" srcId="{BF7CC44A-665B-4F55-9FCE-1C36A084823B}" destId="{4E5680C1-50F8-4CF2-9504-87106302C3D6}" srcOrd="11" destOrd="0" presId="urn:microsoft.com/office/officeart/2009/layout/CircleArrowProcess"/>
    <dgm:cxn modelId="{D4709D2B-8CB0-4F4E-B492-E6841E05832B}" type="presParOf" srcId="{BF7CC44A-665B-4F55-9FCE-1C36A084823B}" destId="{95A554E1-A580-4DE5-BE13-935096A735E0}" srcOrd="12" destOrd="0" presId="urn:microsoft.com/office/officeart/2009/layout/CircleArrowProcess"/>
    <dgm:cxn modelId="{E52DFDB1-BC8A-4828-8CED-7B35B6050276}" type="presParOf" srcId="{95A554E1-A580-4DE5-BE13-935096A735E0}" destId="{350DAC37-4AA7-4B15-9612-D32DDEBC27EE}" srcOrd="0" destOrd="0" presId="urn:microsoft.com/office/officeart/2009/layout/CircleArrowProcess"/>
    <dgm:cxn modelId="{D4BF96C6-6F64-4CB8-974C-5D9620DAFAE9}" type="presParOf" srcId="{BF7CC44A-665B-4F55-9FCE-1C36A084823B}" destId="{ADAAEFE8-ED1A-4F0A-941D-BC0C8AB047E2}" srcOrd="1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39586-A8D6-4514-BFE1-93B9F124ADD7}">
      <dsp:nvSpPr>
        <dsp:cNvPr id="0" name=""/>
        <dsp:cNvSpPr/>
      </dsp:nvSpPr>
      <dsp:spPr>
        <a:xfrm>
          <a:off x="0" y="4011113"/>
          <a:ext cx="5616624" cy="1316536"/>
        </a:xfrm>
        <a:prstGeom prst="rect">
          <a:avLst/>
        </a:prstGeom>
        <a:solidFill>
          <a:schemeClr val="accent5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4800" kern="1200" dirty="0" err="1"/>
            <a:t>Discriminations</a:t>
          </a:r>
          <a:endParaRPr lang="nl-BE" sz="4800" kern="1200" dirty="0"/>
        </a:p>
      </dsp:txBody>
      <dsp:txXfrm>
        <a:off x="0" y="4011113"/>
        <a:ext cx="5616624" cy="1316536"/>
      </dsp:txXfrm>
    </dsp:sp>
    <dsp:sp modelId="{109DDE33-7307-4C8E-867B-5BF27C131EFE}">
      <dsp:nvSpPr>
        <dsp:cNvPr id="0" name=""/>
        <dsp:cNvSpPr/>
      </dsp:nvSpPr>
      <dsp:spPr>
        <a:xfrm rot="10800000">
          <a:off x="0" y="2006027"/>
          <a:ext cx="5616624" cy="2024833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4800" kern="1200" noProof="0" dirty="0"/>
            <a:t>Inégalités</a:t>
          </a:r>
        </a:p>
      </dsp:txBody>
      <dsp:txXfrm rot="10800000">
        <a:off x="0" y="2006027"/>
        <a:ext cx="5616624" cy="1315676"/>
      </dsp:txXfrm>
    </dsp:sp>
    <dsp:sp modelId="{283B3B76-D712-400F-9D58-B311AE059D51}">
      <dsp:nvSpPr>
        <dsp:cNvPr id="0" name=""/>
        <dsp:cNvSpPr/>
      </dsp:nvSpPr>
      <dsp:spPr>
        <a:xfrm rot="10800000">
          <a:off x="0" y="941"/>
          <a:ext cx="5616624" cy="2024833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4800" kern="1200" dirty="0"/>
            <a:t>Stéréotypes</a:t>
          </a:r>
        </a:p>
      </dsp:txBody>
      <dsp:txXfrm rot="10800000">
        <a:off x="0" y="941"/>
        <a:ext cx="5616624" cy="13156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22605-0CFA-4AA0-BE18-EC1D7B0F800F}">
      <dsp:nvSpPr>
        <dsp:cNvPr id="0" name=""/>
        <dsp:cNvSpPr/>
      </dsp:nvSpPr>
      <dsp:spPr>
        <a:xfrm>
          <a:off x="2271685" y="0"/>
          <a:ext cx="1145668" cy="114576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B9C33A-C203-48BE-964C-B0FA4E47783B}">
      <dsp:nvSpPr>
        <dsp:cNvPr id="0" name=""/>
        <dsp:cNvSpPr/>
      </dsp:nvSpPr>
      <dsp:spPr>
        <a:xfrm>
          <a:off x="3269212" y="216025"/>
          <a:ext cx="1339299" cy="57321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Votre signalement</a:t>
          </a:r>
        </a:p>
      </dsp:txBody>
      <dsp:txXfrm>
        <a:off x="3269212" y="216025"/>
        <a:ext cx="1339299" cy="573213"/>
      </dsp:txXfrm>
    </dsp:sp>
    <dsp:sp modelId="{F0D34BF5-6F08-4D67-80B5-406F52811ADE}">
      <dsp:nvSpPr>
        <dsp:cNvPr id="0" name=""/>
        <dsp:cNvSpPr/>
      </dsp:nvSpPr>
      <dsp:spPr>
        <a:xfrm>
          <a:off x="1953408" y="658164"/>
          <a:ext cx="1145668" cy="114576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alpha val="90000"/>
            <a:hueOff val="0"/>
            <a:satOff val="0"/>
            <a:lumOff val="0"/>
            <a:alphaOff val="-6667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49B553-2C8B-4A5A-B660-00821F6687CF}">
      <dsp:nvSpPr>
        <dsp:cNvPr id="0" name=""/>
        <dsp:cNvSpPr/>
      </dsp:nvSpPr>
      <dsp:spPr>
        <a:xfrm>
          <a:off x="183826" y="948135"/>
          <a:ext cx="1750234" cy="59641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+ Le signalement des autres</a:t>
          </a:r>
        </a:p>
      </dsp:txBody>
      <dsp:txXfrm>
        <a:off x="183826" y="948135"/>
        <a:ext cx="1750234" cy="596410"/>
      </dsp:txXfrm>
    </dsp:sp>
    <dsp:sp modelId="{01821610-C320-46E2-87B1-E8D59534061A}">
      <dsp:nvSpPr>
        <dsp:cNvPr id="0" name=""/>
        <dsp:cNvSpPr/>
      </dsp:nvSpPr>
      <dsp:spPr>
        <a:xfrm>
          <a:off x="2271685" y="1319339"/>
          <a:ext cx="1145668" cy="1145768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91ABE2-3500-4154-9FA0-2DD6EE3E62B9}">
      <dsp:nvSpPr>
        <dsp:cNvPr id="0" name=""/>
        <dsp:cNvSpPr/>
      </dsp:nvSpPr>
      <dsp:spPr>
        <a:xfrm>
          <a:off x="3452538" y="1511143"/>
          <a:ext cx="1915863" cy="60084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De plus en plus de personnes émettent un signalement</a:t>
          </a:r>
        </a:p>
      </dsp:txBody>
      <dsp:txXfrm>
        <a:off x="3452538" y="1511143"/>
        <a:ext cx="1915863" cy="600842"/>
      </dsp:txXfrm>
    </dsp:sp>
    <dsp:sp modelId="{6A5CD4C7-6ADF-4CC8-BB13-3130D38D7813}">
      <dsp:nvSpPr>
        <dsp:cNvPr id="0" name=""/>
        <dsp:cNvSpPr/>
      </dsp:nvSpPr>
      <dsp:spPr>
        <a:xfrm>
          <a:off x="1953408" y="1979009"/>
          <a:ext cx="1145668" cy="114576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1F9CA8-2D80-40B3-A289-4AA26A66C2B9}">
      <dsp:nvSpPr>
        <dsp:cNvPr id="0" name=""/>
        <dsp:cNvSpPr/>
      </dsp:nvSpPr>
      <dsp:spPr>
        <a:xfrm>
          <a:off x="111823" y="2172271"/>
          <a:ext cx="1837517" cy="65363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Donc statistiques sur l'ampleur du problème</a:t>
          </a:r>
        </a:p>
      </dsp:txBody>
      <dsp:txXfrm>
        <a:off x="111823" y="2172271"/>
        <a:ext cx="1837517" cy="653635"/>
      </dsp:txXfrm>
    </dsp:sp>
    <dsp:sp modelId="{FAF32921-C466-43DC-9379-E3D55F6D708D}">
      <dsp:nvSpPr>
        <dsp:cNvPr id="0" name=""/>
        <dsp:cNvSpPr/>
      </dsp:nvSpPr>
      <dsp:spPr>
        <a:xfrm>
          <a:off x="2271685" y="2637675"/>
          <a:ext cx="1145668" cy="1145768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96A83F-CD72-452F-97BC-B842B26E2BEF}">
      <dsp:nvSpPr>
        <dsp:cNvPr id="0" name=""/>
        <dsp:cNvSpPr/>
      </dsp:nvSpPr>
      <dsp:spPr>
        <a:xfrm>
          <a:off x="3211929" y="3087316"/>
          <a:ext cx="2044647" cy="441076"/>
        </a:xfrm>
        <a:prstGeom prst="rect">
          <a:avLst/>
        </a:prstGeom>
        <a:noFill/>
        <a:ln w="9525" cap="flat" cmpd="sng" algn="ctr">
          <a:solidFill>
            <a:schemeClr val="dk1">
              <a:hueOff val="0"/>
              <a:satOff val="0"/>
              <a:lumOff val="0"/>
              <a:alpha val="1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Et arguments pour mettre en place des politiques</a:t>
          </a:r>
        </a:p>
      </dsp:txBody>
      <dsp:txXfrm>
        <a:off x="3211929" y="3087316"/>
        <a:ext cx="2044647" cy="441076"/>
      </dsp:txXfrm>
    </dsp:sp>
    <dsp:sp modelId="{5D41B758-0F4C-4772-81DC-C20FC4D2A422}">
      <dsp:nvSpPr>
        <dsp:cNvPr id="0" name=""/>
        <dsp:cNvSpPr/>
      </dsp:nvSpPr>
      <dsp:spPr>
        <a:xfrm>
          <a:off x="1953408" y="3297345"/>
          <a:ext cx="1145668" cy="114576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alpha val="90000"/>
            <a:hueOff val="0"/>
            <a:satOff val="0"/>
            <a:lumOff val="0"/>
            <a:alphaOff val="-33333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5680C1-50F8-4CF2-9504-87106302C3D6}">
      <dsp:nvSpPr>
        <dsp:cNvPr id="0" name=""/>
        <dsp:cNvSpPr/>
      </dsp:nvSpPr>
      <dsp:spPr>
        <a:xfrm>
          <a:off x="287474" y="3564269"/>
          <a:ext cx="1710946" cy="672383"/>
        </a:xfrm>
        <a:prstGeom prst="rect">
          <a:avLst/>
        </a:prstGeom>
        <a:noFill/>
        <a:ln w="9525" cap="flat" cmpd="sng" algn="ctr">
          <a:solidFill>
            <a:schemeClr val="dk1">
              <a:hueOff val="0"/>
              <a:satOff val="0"/>
              <a:lumOff val="0"/>
              <a:alpha val="1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Ainsi création et mise en place de programmes politiques</a:t>
          </a:r>
        </a:p>
      </dsp:txBody>
      <dsp:txXfrm>
        <a:off x="287474" y="3564269"/>
        <a:ext cx="1710946" cy="672383"/>
      </dsp:txXfrm>
    </dsp:sp>
    <dsp:sp modelId="{350DAC37-4AA7-4B15-9612-D32DDEBC27EE}">
      <dsp:nvSpPr>
        <dsp:cNvPr id="0" name=""/>
        <dsp:cNvSpPr/>
      </dsp:nvSpPr>
      <dsp:spPr>
        <a:xfrm>
          <a:off x="2353135" y="4031761"/>
          <a:ext cx="984273" cy="98473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AAEFE8-ED1A-4F0A-941D-BC0C8AB047E2}">
      <dsp:nvSpPr>
        <dsp:cNvPr id="0" name=""/>
        <dsp:cNvSpPr/>
      </dsp:nvSpPr>
      <dsp:spPr>
        <a:xfrm>
          <a:off x="3427163" y="4262836"/>
          <a:ext cx="1685404" cy="70571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Contribution à la création d'un monde </a:t>
          </a:r>
          <a:br>
            <a:rPr lang="fr-FR" sz="1200" b="1" kern="1200" dirty="0"/>
          </a:br>
          <a:r>
            <a:rPr lang="fr-FR" sz="1200" b="1" kern="1200" dirty="0"/>
            <a:t>plus égalitaire</a:t>
          </a:r>
        </a:p>
      </dsp:txBody>
      <dsp:txXfrm>
        <a:off x="3427163" y="4262836"/>
        <a:ext cx="1685404" cy="705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0.77273</cdr:x>
      <cdr:y>0</cdr:y>
    </cdr:from>
    <cdr:to>
      <cdr:x>1</cdr:x>
      <cdr:y>0.16393</cdr:y>
    </cdr:to>
    <cdr:sp macro="" textlink="">
      <cdr:nvSpPr>
        <cdr:cNvPr id="2" name="Tekstvak 1"/>
        <cdr:cNvSpPr txBox="1"/>
      </cdr:nvSpPr>
      <cdr:spPr>
        <a:xfrm xmlns:a="http://schemas.openxmlformats.org/drawingml/2006/main">
          <a:off x="6120680" y="0"/>
          <a:ext cx="1800200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>
            <a:defRPr sz="4000" b="1" i="0" u="none" strike="noStrike" kern="1200" baseline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r>
            <a:rPr lang="en-US" dirty="0"/>
            <a:t>21%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275" cy="496672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862" y="0"/>
            <a:ext cx="2946275" cy="496672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r">
              <a:defRPr sz="1200"/>
            </a:lvl1pPr>
          </a:lstStyle>
          <a:p>
            <a:fld id="{B8C5E8A1-0584-4400-BAAD-922719100C61}" type="datetimeFigureOut">
              <a:rPr lang="nl-BE" smtClean="0"/>
              <a:t>3/10/2019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28272"/>
            <a:ext cx="2946275" cy="496672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862" y="9428272"/>
            <a:ext cx="2946275" cy="496672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r">
              <a:defRPr sz="1200"/>
            </a:lvl1pPr>
          </a:lstStyle>
          <a:p>
            <a:fld id="{ACA6F867-A728-4BF7-848F-7E55469D27B1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6339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r">
              <a:defRPr sz="1200"/>
            </a:lvl1pPr>
          </a:lstStyle>
          <a:p>
            <a:fld id="{36B85B41-58E0-40C6-B17F-2241AD726E1B}" type="datetimeFigureOut">
              <a:rPr lang="fr-BE" smtClean="0"/>
              <a:t>03-10-19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3" tIns="46557" rIns="93113" bIns="46557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9" y="4715153"/>
            <a:ext cx="5438140" cy="4466987"/>
          </a:xfrm>
          <a:prstGeom prst="rect">
            <a:avLst/>
          </a:prstGeom>
        </p:spPr>
        <p:txBody>
          <a:bodyPr vert="horz" lIns="93113" tIns="46557" rIns="93113" bIns="46557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r">
              <a:defRPr sz="1200"/>
            </a:lvl1pPr>
          </a:lstStyle>
          <a:p>
            <a:fld id="{D7237950-32D7-4766-83B6-B21121F03CD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91318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37950-32D7-4766-83B6-B21121F03CD8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26503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2400" b="1" dirty="0">
                <a:solidFill>
                  <a:prstClr val="black"/>
                </a:solidFill>
              </a:rPr>
              <a:t>Ségrégation horizontale </a:t>
            </a:r>
            <a:r>
              <a:rPr lang="fr-BE" sz="2400" dirty="0">
                <a:solidFill>
                  <a:prstClr val="black"/>
                </a:solidFill>
              </a:rPr>
              <a:t>: </a:t>
            </a:r>
          </a:p>
          <a:p>
            <a:pPr lvl="1"/>
            <a:r>
              <a:rPr lang="fr-BE" sz="2200" dirty="0">
                <a:solidFill>
                  <a:prstClr val="black"/>
                </a:solidFill>
              </a:rPr>
              <a:t>86,6% des femmes sont occupées dans le secteur des services</a:t>
            </a:r>
          </a:p>
          <a:p>
            <a:pPr lvl="1"/>
            <a:r>
              <a:rPr lang="fr-BE" sz="2200" dirty="0">
                <a:solidFill>
                  <a:prstClr val="black"/>
                </a:solidFill>
              </a:rPr>
              <a:t>les branches santé et actions sociales rassemblent 42,5% des femmes actives</a:t>
            </a:r>
          </a:p>
          <a:p>
            <a:endParaRPr lang="fr-BE" sz="2400" dirty="0">
              <a:solidFill>
                <a:prstClr val="black"/>
              </a:solidFill>
            </a:endParaRPr>
          </a:p>
          <a:p>
            <a:r>
              <a:rPr lang="fr-BE" sz="2400" dirty="0">
                <a:solidFill>
                  <a:prstClr val="black"/>
                </a:solidFill>
              </a:rPr>
              <a:t>Dépense moyenne dans la </a:t>
            </a:r>
            <a:r>
              <a:rPr lang="fr-BE" sz="2400" b="1" dirty="0">
                <a:solidFill>
                  <a:prstClr val="black"/>
                </a:solidFill>
              </a:rPr>
              <a:t>formation professionnelle </a:t>
            </a:r>
            <a:r>
              <a:rPr lang="fr-BE" sz="2400" dirty="0">
                <a:solidFill>
                  <a:prstClr val="black"/>
                </a:solidFill>
              </a:rPr>
              <a:t>= entre 40 et 50% inférieure à celle octroyée aux hommes.</a:t>
            </a:r>
          </a:p>
          <a:p>
            <a:endParaRPr lang="fr-BE" sz="1800" dirty="0">
              <a:solidFill>
                <a:prstClr val="black"/>
              </a:solidFill>
            </a:endParaRPr>
          </a:p>
          <a:p>
            <a:r>
              <a:rPr lang="fr-BE" sz="2400" b="1" dirty="0">
                <a:solidFill>
                  <a:prstClr val="black"/>
                </a:solidFill>
              </a:rPr>
              <a:t>Condition de travail </a:t>
            </a:r>
            <a:r>
              <a:rPr lang="fr-BE" sz="2400" dirty="0">
                <a:solidFill>
                  <a:prstClr val="black"/>
                </a:solidFill>
              </a:rPr>
              <a:t>:</a:t>
            </a:r>
            <a:r>
              <a:rPr lang="fr-BE" sz="2400" b="1" dirty="0">
                <a:solidFill>
                  <a:prstClr val="black"/>
                </a:solidFill>
              </a:rPr>
              <a:t> </a:t>
            </a:r>
            <a:r>
              <a:rPr lang="fr-BE" sz="2400" dirty="0">
                <a:solidFill>
                  <a:prstClr val="black"/>
                </a:solidFill>
              </a:rPr>
              <a:t>Être une femme augmente de 22% l’exposition à des facteurs de TMS.</a:t>
            </a:r>
          </a:p>
          <a:p>
            <a:endParaRPr lang="fr-BE" sz="2400" dirty="0">
              <a:solidFill>
                <a:prstClr val="black"/>
              </a:solidFill>
            </a:endParaRPr>
          </a:p>
          <a:p>
            <a:pPr marL="109722"/>
            <a:r>
              <a:rPr lang="nl-BE" sz="2400" dirty="0"/>
              <a:t>Vrouwen in sectoren (ADS, 2014):</a:t>
            </a:r>
          </a:p>
          <a:p>
            <a:pPr marL="281162" indent="-171441">
              <a:buFont typeface="Arial" panose="020B0604020202020204" pitchFamily="34" charset="0"/>
              <a:buChar char="•"/>
            </a:pPr>
            <a:r>
              <a:rPr lang="nl-BE" sz="2400" dirty="0"/>
              <a:t>Maatschappelijke dienstverlening (huishoudpersoneel): rond 82% </a:t>
            </a:r>
          </a:p>
          <a:p>
            <a:pPr marL="281162" indent="-171441">
              <a:buFont typeface="Arial" panose="020B0604020202020204" pitchFamily="34" charset="0"/>
              <a:buChar char="•"/>
            </a:pPr>
            <a:r>
              <a:rPr lang="nl-BE" sz="2400" dirty="0"/>
              <a:t>Gezondheidszorg: 76% </a:t>
            </a:r>
          </a:p>
          <a:p>
            <a:pPr marL="281162" indent="-171441">
              <a:buFont typeface="Arial" panose="020B0604020202020204" pitchFamily="34" charset="0"/>
              <a:buChar char="•"/>
            </a:pPr>
            <a:r>
              <a:rPr lang="nl-BE" sz="2400" dirty="0"/>
              <a:t>Onderwijs: 70%</a:t>
            </a:r>
          </a:p>
          <a:p>
            <a:pPr marL="281162" indent="-171441">
              <a:buFont typeface="Arial" panose="020B0604020202020204" pitchFamily="34" charset="0"/>
              <a:buChar char="•"/>
            </a:pPr>
            <a:r>
              <a:rPr lang="nl-BE" sz="2400" dirty="0"/>
              <a:t>Vervaardiging van kleding: 66%</a:t>
            </a:r>
          </a:p>
          <a:p>
            <a:pPr marL="281162" indent="-171441">
              <a:buFont typeface="Arial" panose="020B0604020202020204" pitchFamily="34" charset="0"/>
              <a:buChar char="•"/>
            </a:pPr>
            <a:endParaRPr lang="nl-BE" sz="2400" dirty="0"/>
          </a:p>
          <a:p>
            <a:pPr marL="281162" indent="-171441">
              <a:buFont typeface="Arial" panose="020B0604020202020204" pitchFamily="34" charset="0"/>
              <a:buChar char="•"/>
            </a:pPr>
            <a:r>
              <a:rPr lang="nl-BE" sz="2400" dirty="0"/>
              <a:t>Metaalindustrie: 10% </a:t>
            </a:r>
          </a:p>
          <a:p>
            <a:pPr marL="281162" indent="-171441">
              <a:buFont typeface="Arial" panose="020B0604020202020204" pitchFamily="34" charset="0"/>
              <a:buChar char="•"/>
            </a:pPr>
            <a:r>
              <a:rPr lang="nl-BE" sz="2400" dirty="0"/>
              <a:t>Houtindustrie: 7%</a:t>
            </a:r>
          </a:p>
          <a:p>
            <a:pPr marL="281162" indent="-171441">
              <a:buFont typeface="Arial" panose="020B0604020202020204" pitchFamily="34" charset="0"/>
              <a:buChar char="•"/>
            </a:pPr>
            <a:r>
              <a:rPr lang="nl-BE" sz="2400" dirty="0"/>
              <a:t>ICT: 18%</a:t>
            </a:r>
          </a:p>
          <a:p>
            <a:pPr marL="281162" indent="-171441">
              <a:buFont typeface="Arial" panose="020B0604020202020204" pitchFamily="34" charset="0"/>
              <a:buChar char="•"/>
            </a:pPr>
            <a:r>
              <a:rPr lang="nl-BE" sz="2400" dirty="0"/>
              <a:t>Vervoer: 12%</a:t>
            </a:r>
          </a:p>
          <a:p>
            <a:pPr marL="281162" indent="-171441">
              <a:buFont typeface="Arial" panose="020B0604020202020204" pitchFamily="34" charset="0"/>
              <a:buChar char="•"/>
            </a:pPr>
            <a:r>
              <a:rPr lang="nl-BE" sz="2400" dirty="0"/>
              <a:t>Bouwsector: max 10%</a:t>
            </a:r>
            <a:endParaRPr lang="fr-BE" sz="2400" dirty="0">
              <a:solidFill>
                <a:prstClr val="black"/>
              </a:solidFill>
            </a:endParaRPr>
          </a:p>
          <a:p>
            <a:endParaRPr lang="fr-BE" sz="2400" dirty="0">
              <a:solidFill>
                <a:prstClr val="black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37950-32D7-4766-83B6-B21121F03CD8}" type="slidenum">
              <a:rPr lang="fr-BE" smtClean="0">
                <a:solidFill>
                  <a:prstClr val="black"/>
                </a:solidFill>
              </a:rPr>
              <a:pPr/>
              <a:t>18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4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/>
              <a:t>11,6% des directeurs généraux des services publics fédéraux ;</a:t>
            </a:r>
          </a:p>
          <a:p>
            <a:r>
              <a:rPr lang="fr-BE" sz="1200" dirty="0"/>
              <a:t>23% des membres des autorités académiques ;</a:t>
            </a:r>
          </a:p>
          <a:p>
            <a:r>
              <a:rPr lang="fr-BE" sz="1200" dirty="0"/>
              <a:t>30% de femmes « éditeur responsable » dans le secteur des médias ;</a:t>
            </a:r>
          </a:p>
          <a:p>
            <a:r>
              <a:rPr lang="fr-BE" sz="1200" dirty="0"/>
              <a:t>2,8% des officiers généraux dans l’armée.</a:t>
            </a:r>
            <a:endParaRPr lang="nl-BE" sz="1200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37950-32D7-4766-83B6-B21121F03CD8}" type="slidenum">
              <a:rPr lang="fr-BE" smtClean="0">
                <a:solidFill>
                  <a:prstClr val="black"/>
                </a:solidFill>
              </a:rPr>
              <a:pPr/>
              <a:t>20</a:t>
            </a:fld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7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leaky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pipeline » (« tuyau percé ») : plus on monte dans les échelons d’une organisation, moins on y rencontre de femmes, du fait que des femmes sont éjectées à chaque niveau.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 plancher gluant » : il existe une barrière invisible qui empêche les femmes d'accéder aux plus hauts niveaux de la hiérarchie dans leur travail.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65BD-5AF2-4F16-81FF-A71E47724771}" type="slidenum">
              <a:rPr lang="nl-BE" smtClean="0">
                <a:solidFill>
                  <a:prstClr val="black"/>
                </a:solidFill>
              </a:rPr>
              <a:pPr/>
              <a:t>21</a:t>
            </a:fld>
            <a:endParaRPr lang="nl-BE">
              <a:solidFill>
                <a:prstClr val="black"/>
              </a:solidFill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63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65BD-5AF2-4F16-81FF-A71E47724771}" type="slidenum">
              <a:rPr lang="nl-BE" smtClean="0">
                <a:solidFill>
                  <a:prstClr val="black"/>
                </a:solidFill>
              </a:rPr>
              <a:pPr/>
              <a:t>22</a:t>
            </a:fld>
            <a:endParaRPr lang="nl-BE">
              <a:solidFill>
                <a:prstClr val="black"/>
              </a:solidFill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41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37950-32D7-4766-83B6-B21121F03CD8}" type="slidenum">
              <a:rPr lang="fr-BE" smtClean="0">
                <a:solidFill>
                  <a:prstClr val="black"/>
                </a:solidFill>
              </a:rPr>
              <a:pPr/>
              <a:t>25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00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65BD-5AF2-4F16-81FF-A71E47724771}" type="slidenum">
              <a:rPr lang="nl-BE" smtClean="0">
                <a:solidFill>
                  <a:prstClr val="black"/>
                </a:solidFill>
              </a:rPr>
              <a:pPr/>
              <a:t>26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38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Ex AT en France</a:t>
            </a:r>
            <a:r>
              <a:rPr lang="fr-BE" baseline="0" dirty="0"/>
              <a:t> diminution -20,4% pour les hommes et +26,9% pour les femmes entre 2000 et 2011 (31,4% du total)</a:t>
            </a:r>
          </a:p>
          <a:p>
            <a:r>
              <a:rPr lang="fr-BE" baseline="0" dirty="0"/>
              <a:t>Les MP augmentent deux fois plus vite pour les femmes que pour les hommes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37950-32D7-4766-83B6-B21121F03CD8}" type="slidenum">
              <a:rPr lang="fr-BE" smtClean="0">
                <a:solidFill>
                  <a:prstClr val="black"/>
                </a:solidFill>
              </a:rPr>
              <a:pPr/>
              <a:t>27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78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Donner des exemples du</a:t>
            </a:r>
            <a:r>
              <a:rPr lang="fr-BE" baseline="0" dirty="0"/>
              <a:t> quotidien.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37950-32D7-4766-83B6-B21121F03CD8}" type="slidenum">
              <a:rPr lang="fr-BE" smtClean="0">
                <a:solidFill>
                  <a:prstClr val="black"/>
                </a:solidFill>
              </a:rPr>
              <a:pPr/>
              <a:t>28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3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87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87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noProof="0" dirty="0"/>
              <a:t>Femmes dans les études et dans les métiers plus ‘soft’. (social)</a:t>
            </a:r>
          </a:p>
          <a:p>
            <a:r>
              <a:rPr lang="fr-BE" noProof="0" dirty="0"/>
              <a:t>Hommes dans les études</a:t>
            </a:r>
            <a:r>
              <a:rPr lang="fr-BE" baseline="0" noProof="0" dirty="0"/>
              <a:t> et métiers physiques ou plus ‘intellectuels’ comme sciences.</a:t>
            </a:r>
          </a:p>
          <a:p>
            <a:endParaRPr lang="fr-BE" baseline="0" noProof="0" dirty="0"/>
          </a:p>
          <a:p>
            <a:r>
              <a:rPr lang="fr-BE" baseline="0" noProof="0" dirty="0" err="1"/>
              <a:t>Cijfers</a:t>
            </a:r>
            <a:r>
              <a:rPr lang="fr-BE" baseline="0" noProof="0" dirty="0"/>
              <a:t> 2015</a:t>
            </a:r>
          </a:p>
          <a:p>
            <a:r>
              <a:rPr lang="fr-BE" baseline="0" noProof="0" dirty="0" err="1"/>
              <a:t>Kleuteronderwijzers</a:t>
            </a:r>
            <a:r>
              <a:rPr lang="fr-BE" baseline="0" noProof="0" dirty="0"/>
              <a:t>: V 97% - M 3%</a:t>
            </a:r>
          </a:p>
          <a:p>
            <a:r>
              <a:rPr lang="fr-BE" baseline="0" noProof="0" dirty="0" err="1"/>
              <a:t>Onderwijs</a:t>
            </a:r>
            <a:r>
              <a:rPr lang="fr-BE" baseline="0" noProof="0" dirty="0"/>
              <a:t> </a:t>
            </a:r>
            <a:r>
              <a:rPr lang="fr-BE" baseline="0" noProof="0" dirty="0" err="1"/>
              <a:t>algemeen</a:t>
            </a:r>
            <a:r>
              <a:rPr lang="fr-BE" baseline="0" noProof="0" dirty="0"/>
              <a:t>: V 71% - M 29%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baseline="0" noProof="0" dirty="0" err="1"/>
              <a:t>Wetenschappen</a:t>
            </a:r>
            <a:r>
              <a:rPr lang="fr-BE" baseline="0" noProof="0" dirty="0"/>
              <a:t>: V 11% - M 89%</a:t>
            </a:r>
            <a:endParaRPr lang="fr-BE" noProof="0" dirty="0"/>
          </a:p>
          <a:p>
            <a:r>
              <a:rPr lang="fr-BE" baseline="0" noProof="0" dirty="0" err="1"/>
              <a:t>Industriële</a:t>
            </a:r>
            <a:r>
              <a:rPr lang="fr-BE" baseline="0" noProof="0" dirty="0"/>
              <a:t> </a:t>
            </a:r>
            <a:r>
              <a:rPr lang="fr-BE" baseline="0" noProof="0" dirty="0" err="1"/>
              <a:t>wetenschappen</a:t>
            </a:r>
            <a:r>
              <a:rPr lang="fr-BE" baseline="0" noProof="0" dirty="0"/>
              <a:t>: V 31% - M 69%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65BD-5AF2-4F16-81FF-A71E47724771}" type="slidenum">
              <a:rPr lang="nl-BE" smtClean="0">
                <a:solidFill>
                  <a:prstClr val="black"/>
                </a:solidFill>
              </a:rPr>
              <a:pPr/>
              <a:t>5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30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24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b="1" dirty="0">
                <a:solidFill>
                  <a:prstClr val="black"/>
                </a:solidFill>
              </a:rPr>
              <a:t>Ségrégation horizontale </a:t>
            </a:r>
            <a:r>
              <a:rPr lang="fr-BE" sz="1200" dirty="0">
                <a:solidFill>
                  <a:prstClr val="black"/>
                </a:solidFill>
              </a:rPr>
              <a:t>: </a:t>
            </a:r>
          </a:p>
          <a:p>
            <a:pPr lvl="1"/>
            <a:r>
              <a:rPr lang="fr-BE" sz="1200" dirty="0">
                <a:solidFill>
                  <a:prstClr val="black"/>
                </a:solidFill>
              </a:rPr>
              <a:t>86,6% des femmes sont occupées dans le secteur des services</a:t>
            </a:r>
          </a:p>
          <a:p>
            <a:pPr lvl="1"/>
            <a:r>
              <a:rPr lang="fr-BE" sz="1200" dirty="0">
                <a:solidFill>
                  <a:prstClr val="black"/>
                </a:solidFill>
              </a:rPr>
              <a:t>les branches santé et actions sociales rassemblent 42,5% des femmes actives</a:t>
            </a:r>
          </a:p>
          <a:p>
            <a:pPr lvl="1"/>
            <a:endParaRPr lang="fr-BE" sz="1200" dirty="0">
              <a:solidFill>
                <a:prstClr val="black"/>
              </a:solidFill>
            </a:endParaRPr>
          </a:p>
          <a:p>
            <a:pPr lvl="1"/>
            <a:r>
              <a:rPr lang="fr-BE" sz="1200" dirty="0">
                <a:solidFill>
                  <a:prstClr val="black"/>
                </a:solidFill>
              </a:rPr>
              <a:t>93% van de </a:t>
            </a:r>
            <a:r>
              <a:rPr lang="fr-BE" sz="1200" dirty="0" err="1">
                <a:solidFill>
                  <a:prstClr val="black"/>
                </a:solidFill>
              </a:rPr>
              <a:t>secretarissen</a:t>
            </a:r>
            <a:r>
              <a:rPr lang="fr-BE" sz="1200" dirty="0">
                <a:solidFill>
                  <a:prstClr val="black"/>
                </a:solidFill>
              </a:rPr>
              <a:t>/</a:t>
            </a:r>
            <a:r>
              <a:rPr lang="fr-BE" sz="1200" dirty="0" err="1">
                <a:solidFill>
                  <a:prstClr val="black"/>
                </a:solidFill>
              </a:rPr>
              <a:t>secretaresses</a:t>
            </a:r>
            <a:r>
              <a:rPr lang="fr-BE" sz="1200" baseline="0" dirty="0">
                <a:solidFill>
                  <a:prstClr val="black"/>
                </a:solidFill>
              </a:rPr>
              <a:t> </a:t>
            </a:r>
            <a:r>
              <a:rPr lang="fr-BE" sz="1200" baseline="0" dirty="0" err="1">
                <a:solidFill>
                  <a:prstClr val="black"/>
                </a:solidFill>
              </a:rPr>
              <a:t>is</a:t>
            </a:r>
            <a:r>
              <a:rPr lang="fr-BE" sz="1200" baseline="0" dirty="0">
                <a:solidFill>
                  <a:prstClr val="black"/>
                </a:solidFill>
              </a:rPr>
              <a:t> </a:t>
            </a:r>
            <a:r>
              <a:rPr lang="fr-BE" sz="1200" baseline="0" dirty="0" err="1">
                <a:solidFill>
                  <a:prstClr val="black"/>
                </a:solidFill>
              </a:rPr>
              <a:t>een</a:t>
            </a:r>
            <a:r>
              <a:rPr lang="fr-BE" sz="1200" baseline="0" dirty="0">
                <a:solidFill>
                  <a:prstClr val="black"/>
                </a:solidFill>
              </a:rPr>
              <a:t> </a:t>
            </a:r>
            <a:r>
              <a:rPr lang="fr-BE" sz="1200" baseline="0" dirty="0" err="1">
                <a:solidFill>
                  <a:prstClr val="black"/>
                </a:solidFill>
              </a:rPr>
              <a:t>vrouw</a:t>
            </a:r>
            <a:endParaRPr lang="fr-BE" sz="1200" baseline="0" dirty="0">
              <a:solidFill>
                <a:prstClr val="black"/>
              </a:solidFill>
            </a:endParaRPr>
          </a:p>
          <a:p>
            <a:pPr lvl="1"/>
            <a:r>
              <a:rPr lang="fr-BE" sz="1200" baseline="0" dirty="0">
                <a:solidFill>
                  <a:prstClr val="black"/>
                </a:solidFill>
              </a:rPr>
              <a:t>88% van het </a:t>
            </a:r>
            <a:r>
              <a:rPr lang="fr-BE" sz="1200" baseline="0" dirty="0" err="1">
                <a:solidFill>
                  <a:prstClr val="black"/>
                </a:solidFill>
              </a:rPr>
              <a:t>verplegend</a:t>
            </a:r>
            <a:r>
              <a:rPr lang="fr-BE" sz="1200" baseline="0" dirty="0">
                <a:solidFill>
                  <a:prstClr val="black"/>
                </a:solidFill>
              </a:rPr>
              <a:t> </a:t>
            </a:r>
            <a:r>
              <a:rPr lang="fr-BE" sz="1200" baseline="0" dirty="0" err="1">
                <a:solidFill>
                  <a:prstClr val="black"/>
                </a:solidFill>
              </a:rPr>
              <a:t>personeel</a:t>
            </a:r>
            <a:r>
              <a:rPr lang="fr-BE" sz="1200" baseline="0" dirty="0">
                <a:solidFill>
                  <a:prstClr val="black"/>
                </a:solidFill>
              </a:rPr>
              <a:t> </a:t>
            </a:r>
            <a:r>
              <a:rPr lang="fr-BE" sz="1200" baseline="0" dirty="0" err="1">
                <a:solidFill>
                  <a:prstClr val="black"/>
                </a:solidFill>
              </a:rPr>
              <a:t>is</a:t>
            </a:r>
            <a:r>
              <a:rPr lang="fr-BE" sz="1200" baseline="0" dirty="0">
                <a:solidFill>
                  <a:prstClr val="black"/>
                </a:solidFill>
              </a:rPr>
              <a:t> </a:t>
            </a:r>
            <a:r>
              <a:rPr lang="fr-BE" sz="1200" baseline="0" dirty="0" err="1">
                <a:solidFill>
                  <a:prstClr val="black"/>
                </a:solidFill>
              </a:rPr>
              <a:t>een</a:t>
            </a:r>
            <a:r>
              <a:rPr lang="fr-BE" sz="1200" baseline="0" dirty="0">
                <a:solidFill>
                  <a:prstClr val="black"/>
                </a:solidFill>
              </a:rPr>
              <a:t> </a:t>
            </a:r>
            <a:r>
              <a:rPr lang="fr-BE" sz="1200" baseline="0" dirty="0" err="1">
                <a:solidFill>
                  <a:prstClr val="black"/>
                </a:solidFill>
              </a:rPr>
              <a:t>vrouw</a:t>
            </a:r>
            <a:endParaRPr lang="fr-BE" sz="1200" baseline="0" dirty="0">
              <a:solidFill>
                <a:prstClr val="black"/>
              </a:solidFill>
            </a:endParaRPr>
          </a:p>
          <a:p>
            <a:pPr lvl="1"/>
            <a:r>
              <a:rPr lang="fr-BE" sz="1200" baseline="0" dirty="0">
                <a:solidFill>
                  <a:prstClr val="black"/>
                </a:solidFill>
              </a:rPr>
              <a:t>98% van de </a:t>
            </a:r>
            <a:r>
              <a:rPr lang="fr-BE" sz="1200" baseline="0" dirty="0" err="1">
                <a:solidFill>
                  <a:prstClr val="black"/>
                </a:solidFill>
              </a:rPr>
              <a:t>techniekers</a:t>
            </a:r>
            <a:r>
              <a:rPr lang="fr-BE" sz="1200" baseline="0" dirty="0">
                <a:solidFill>
                  <a:prstClr val="black"/>
                </a:solidFill>
              </a:rPr>
              <a:t> </a:t>
            </a:r>
            <a:r>
              <a:rPr lang="fr-BE" sz="1200" baseline="0" dirty="0" err="1">
                <a:solidFill>
                  <a:prstClr val="black"/>
                </a:solidFill>
              </a:rPr>
              <a:t>is</a:t>
            </a:r>
            <a:r>
              <a:rPr lang="fr-BE" sz="1200" baseline="0" dirty="0">
                <a:solidFill>
                  <a:prstClr val="black"/>
                </a:solidFill>
              </a:rPr>
              <a:t> </a:t>
            </a:r>
            <a:r>
              <a:rPr lang="fr-BE" sz="1200" baseline="0" dirty="0" err="1">
                <a:solidFill>
                  <a:prstClr val="black"/>
                </a:solidFill>
              </a:rPr>
              <a:t>een</a:t>
            </a:r>
            <a:r>
              <a:rPr lang="fr-BE" sz="1200" baseline="0" dirty="0">
                <a:solidFill>
                  <a:prstClr val="black"/>
                </a:solidFill>
              </a:rPr>
              <a:t> man</a:t>
            </a:r>
            <a:endParaRPr lang="fr-BE" sz="1200" dirty="0">
              <a:solidFill>
                <a:prstClr val="black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65BD-5AF2-4F16-81FF-A71E47724771}" type="slidenum">
              <a:rPr lang="nl-BE" smtClean="0">
                <a:solidFill>
                  <a:prstClr val="black"/>
                </a:solidFill>
              </a:rPr>
              <a:pPr/>
              <a:t>8</a:t>
            </a:fld>
            <a:endParaRPr lang="nl-BE">
              <a:solidFill>
                <a:prstClr val="black"/>
              </a:solidFill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30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85A155-70C1-48C0-8BCE-2AC5487AC1EC}" type="slidenum">
              <a:rPr lang="fr-BE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11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39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65BD-5AF2-4F16-81FF-A71E47724771}" type="slidenum">
              <a:rPr lang="nl-BE" smtClean="0">
                <a:solidFill>
                  <a:prstClr val="black"/>
                </a:solidFill>
              </a:rPr>
              <a:pPr/>
              <a:t>17</a:t>
            </a:fld>
            <a:endParaRPr lang="nl-BE">
              <a:solidFill>
                <a:prstClr val="black"/>
              </a:solidFill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9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4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4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4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4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4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4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4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4.pn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4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4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4.pn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4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4.png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4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4.png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4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4.png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4.png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4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4.png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21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4.png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21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4.png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22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4.png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22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4.png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png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23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4.png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23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4.png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24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4.png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24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25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4.png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25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4.png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26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4.png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png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26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4.png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27.xml"/><Relationship Id="rId1" Type="http://schemas.openxmlformats.org/officeDocument/2006/relationships/vmlDrawing" Target="../drawings/vmlDrawing51.vml"/><Relationship Id="rId4" Type="http://schemas.openxmlformats.org/officeDocument/2006/relationships/image" Target="../media/image4.png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27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4.png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28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Master" Target="../slideMasters/slideMaster28.xml"/><Relationship Id="rId1" Type="http://schemas.openxmlformats.org/officeDocument/2006/relationships/vmlDrawing" Target="../drawings/vmlDrawing54.vml"/><Relationship Id="rId4" Type="http://schemas.openxmlformats.org/officeDocument/2006/relationships/image" Target="../media/image4.png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29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4.png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Master" Target="../slideMasters/slideMaster29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4.png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Master" Target="../slideMasters/slideMaster31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4.png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Master" Target="../slideMasters/slideMaster31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4.png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.png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Master" Target="../slideMasters/slideMaster33.xml"/><Relationship Id="rId1" Type="http://schemas.openxmlformats.org/officeDocument/2006/relationships/vmlDrawing" Target="../drawings/vmlDrawing61.vml"/><Relationship Id="rId4" Type="http://schemas.openxmlformats.org/officeDocument/2006/relationships/image" Target="../media/image4.png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Master" Target="../slideMasters/slideMaster33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4.png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4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 userDrawn="1"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1334-19A7-4806-A8FB-2AC4D1CCB191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F567E1-762B-426B-A601-567CE4949F54}" type="slidenum">
              <a:rPr lang="fr-BE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BE" dirty="0">
              <a:solidFill>
                <a:prstClr val="white"/>
              </a:solidFill>
            </a:endParaRPr>
          </a:p>
        </p:txBody>
      </p:sp>
      <p:pic>
        <p:nvPicPr>
          <p:cNvPr id="2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548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E17EF-444E-4020-A586-9D81B9354F3A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12D51-1DA1-4654-A5AD-4682F329F18A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727245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5359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281023486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45638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25526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8529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5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018629988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62794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04583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81732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816550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134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0CCDE-4FE5-47B0-88E6-44264ECF1B4F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78C3E-3431-4886-B861-BDF3ECA740E4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647186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63260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658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136635444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1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22184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89512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65159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494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481747604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60419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19281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31684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5353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497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842552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83019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787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90838810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22492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2239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73638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261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800134632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3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2569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03845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4397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345373925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36291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32952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67644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95668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79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781932944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7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17408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46691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28685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939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302586177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1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46648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0992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95925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36682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98026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80383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29941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136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24513633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5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76515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80768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21489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542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130889802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9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3422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20952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31894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54087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406307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49498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93869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2469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008538152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3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76867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525933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67466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74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193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525834748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7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296500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603308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679315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79386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75889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61721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847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442530824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1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928433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64296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2693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314831650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621423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0249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61072817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5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09300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67973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45206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08148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485179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875278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08238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857195070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9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782857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979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724020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101050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218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397712777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3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913352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980890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56027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337713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512249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533255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7263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066583366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7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8727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623936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35916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58744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2406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33811581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1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924889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617916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547490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392136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054870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526257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25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7AD72-2FF7-4A56-A4A3-24695BCEAE07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6F30-8538-41C0-A395-D215D735B0FC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23160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072855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323042188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5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898447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386793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278349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9254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295185734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9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62655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847705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053181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185709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000820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5696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483298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1319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736207562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3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425897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927666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749612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6170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483403752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7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749102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914923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430574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122551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8378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65394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184861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0138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867328099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1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162375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970240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333345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6964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875724182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5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051554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818703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950739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7329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7952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029993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212012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3548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346228696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9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415679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993628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792417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0773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565950279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3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442033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552540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3225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713739148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981319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39534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885026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681903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7798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872369493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7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999282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813386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95236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0681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650787148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1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813794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6217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155200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943657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974821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291129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221606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8563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255065076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5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775609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175144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569712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8751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637317385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9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1299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621897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533814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550708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188354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920154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726209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009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817116203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3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638735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404350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483840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83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6254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809983598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7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092697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83235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324264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257503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547067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673255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9029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854366526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1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453543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74513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965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451413847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940920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20753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413459656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5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678584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801132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899276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404507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07208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892915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0198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362871372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9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198190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0669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011912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49222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9290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22519102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3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293603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690388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696848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581323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63051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447506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7486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102770789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8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879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1D1E6-5288-44E6-920F-973B33FD4A5E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B4B5E-327E-4E34-B34C-EBD0FE958DB7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54362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357632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062317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389893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0074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67941926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2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26954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363674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486714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713002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259221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000642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9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827869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041041204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4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790845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992626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37736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365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630467843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8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263081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198829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592883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010342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699841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620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620364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 userDrawn="1"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1334-19A7-4806-A8FB-2AC4D1CCB191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F567E1-762B-426B-A601-567CE4949F54}" type="slidenum">
              <a:rPr lang="fr-BE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BE" dirty="0">
              <a:solidFill>
                <a:prstClr val="white"/>
              </a:solidFill>
            </a:endParaRPr>
          </a:p>
        </p:txBody>
      </p:sp>
      <p:pic>
        <p:nvPicPr>
          <p:cNvPr id="2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16065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7AD72-2FF7-4A56-A4A3-24695BCEAE07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6F30-8538-41C0-A395-D215D735B0FC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8008536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1D1E6-5288-44E6-920F-973B33FD4A5E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B4B5E-327E-4E34-B34C-EBD0FE958DB7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5430570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476CF-B9CA-4D39-9F70-DBC0EA623A95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D1FDA-4BA0-457F-8466-C278B8011925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8406659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769DAC1-A71F-45B4-B2AA-F74891B559D0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6408C78-5CA5-45D2-919A-7A811DA91ECC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9510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0C570-ECCA-40EC-896B-D221A1785ABD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19A73-0BA7-4D29-AB42-F6634CC51044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8285735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7280A-2868-42BB-915D-5C143598E0A3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DAE2E-A570-4E7C-8A3F-42CCE32CCCF4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2080174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E48B7-8209-4441-8424-5B907B5F5C15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C67FC-1180-4D53-90AC-56DF9C45E97A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0250847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dirty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E3C8C-48AF-4ED8-B0A8-6572CD2026C3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3D3F8-316F-466D-90D6-332CFF5A61AE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6524658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E17EF-444E-4020-A586-9D81B9354F3A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12D51-1DA1-4654-A5AD-4682F329F18A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14548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125386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0CCDE-4FE5-47B0-88E6-44264ECF1B4F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78C3E-3431-4886-B861-BDF3ECA740E4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50470063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6177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477564935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5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223082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202314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762803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678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167539807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9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558487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237310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4836973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0572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1182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313966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387768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 userDrawn="1"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1334-19A7-4806-A8FB-2AC4D1CCB191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F567E1-762B-426B-A601-567CE4949F54}" type="slidenum">
              <a:rPr lang="fr-BE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BE" dirty="0">
              <a:solidFill>
                <a:prstClr val="white"/>
              </a:solidFill>
            </a:endParaRPr>
          </a:p>
        </p:txBody>
      </p:sp>
      <p:pic>
        <p:nvPicPr>
          <p:cNvPr id="2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46366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7AD72-2FF7-4A56-A4A3-24695BCEAE07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6F30-8538-41C0-A395-D215D735B0FC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77571779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1D1E6-5288-44E6-920F-973B33FD4A5E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B4B5E-327E-4E34-B34C-EBD0FE958DB7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21995970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476CF-B9CA-4D39-9F70-DBC0EA623A95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D1FDA-4BA0-457F-8466-C278B8011925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2293787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769DAC1-A71F-45B4-B2AA-F74891B559D0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6408C78-5CA5-45D2-919A-7A811DA91ECC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4245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0C570-ECCA-40EC-896B-D221A1785ABD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19A73-0BA7-4D29-AB42-F6634CC51044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762898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7280A-2868-42BB-915D-5C143598E0A3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DAE2E-A570-4E7C-8A3F-42CCE32CCCF4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95842837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E48B7-8209-4441-8424-5B907B5F5C15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C67FC-1180-4D53-90AC-56DF9C45E97A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27693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297002712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275690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dirty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E3C8C-48AF-4ED8-B0A8-6572CD2026C3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3D3F8-316F-466D-90D6-332CFF5A61AE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441615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E17EF-444E-4020-A586-9D81B9354F3A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12D51-1DA1-4654-A5AD-4682F329F18A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08908943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0CCDE-4FE5-47B0-88E6-44264ECF1B4F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78C3E-3431-4886-B861-BDF3ECA740E4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4575307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1317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526167672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5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649081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555005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293186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80906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252189616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9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414942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6322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625736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119336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9505190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030582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879839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 userDrawn="1"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1334-19A7-4806-A8FB-2AC4D1CCB191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F567E1-762B-426B-A601-567CE4949F54}" type="slidenum">
              <a:rPr lang="fr-BE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BE" dirty="0">
              <a:solidFill>
                <a:prstClr val="white"/>
              </a:solidFill>
            </a:endParaRPr>
          </a:p>
        </p:txBody>
      </p:sp>
      <p:pic>
        <p:nvPicPr>
          <p:cNvPr id="2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52225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7AD72-2FF7-4A56-A4A3-24695BCEAE07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6F30-8538-41C0-A395-D215D735B0FC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831529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1D1E6-5288-44E6-920F-973B33FD4A5E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B4B5E-327E-4E34-B34C-EBD0FE958DB7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61147311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476CF-B9CA-4D39-9F70-DBC0EA623A95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D1FDA-4BA0-457F-8466-C278B8011925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7546318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769DAC1-A71F-45B4-B2AA-F74891B559D0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6408C78-5CA5-45D2-919A-7A811DA91ECC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81532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0C570-ECCA-40EC-896B-D221A1785ABD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19A73-0BA7-4D29-AB42-F6634CC51044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10690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1161935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7280A-2868-42BB-915D-5C143598E0A3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DAE2E-A570-4E7C-8A3F-42CCE32CCCF4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71882546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E48B7-8209-4441-8424-5B907B5F5C15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C67FC-1180-4D53-90AC-56DF9C45E97A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26746081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dirty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E3C8C-48AF-4ED8-B0A8-6572CD2026C3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3D3F8-316F-466D-90D6-332CFF5A61AE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54541346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E17EF-444E-4020-A586-9D81B9354F3A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12D51-1DA1-4654-A5AD-4682F329F18A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9982367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0CCDE-4FE5-47B0-88E6-44264ECF1B4F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78C3E-3431-4886-B861-BDF3ECA740E4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35286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90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29648110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394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476CF-B9CA-4D39-9F70-DBC0EA623A95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D1FDA-4BA0-457F-8466-C278B8011925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061801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8491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11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1866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7655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8844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904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394780531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25970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6668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35404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1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769DAC1-A71F-45B4-B2AA-F74891B559D0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6408C78-5CA5-45D2-919A-7A811DA91ECC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107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63106061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4585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14520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8193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6780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48479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2898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9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04311031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45328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91123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942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0C570-ECCA-40EC-896B-D221A1785ABD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19A73-0BA7-4D29-AB42-F6634CC51044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441297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641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486699013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3137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78936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67190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73264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65261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4148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000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162486091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62230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149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7280A-2868-42BB-915D-5C143598E0A3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DAE2E-A570-4E7C-8A3F-42CCE32CCCF4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316251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29593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766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784894410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97399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93259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37786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02760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75964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07530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1611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678153180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246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E48B7-8209-4441-8424-5B907B5F5C15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C67FC-1180-4D53-90AC-56DF9C45E97A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57847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23795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01705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546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263763132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1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89414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2051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61583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15742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11275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49547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ectangle à coins arrondi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ectangle à coins arrondi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"/>
          <p:cNvGrpSpPr>
            <a:grpSpLocks noChangeAspect="1"/>
          </p:cNvGrpSpPr>
          <p:nvPr/>
        </p:nvGrpSpPr>
        <p:grpSpPr bwMode="auto">
          <a:xfrm>
            <a:off x="8316913" y="6134100"/>
            <a:ext cx="719137" cy="679450"/>
            <a:chOff x="1620" y="968"/>
            <a:chExt cx="2519" cy="2383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620" y="968"/>
              <a:ext cx="2519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245" y="2435"/>
              <a:ext cx="145" cy="149"/>
            </a:xfrm>
            <a:custGeom>
              <a:avLst/>
              <a:gdLst>
                <a:gd name="T0" fmla="*/ 1 w 290"/>
                <a:gd name="T1" fmla="*/ 2 h 298"/>
                <a:gd name="T2" fmla="*/ 1 w 290"/>
                <a:gd name="T3" fmla="*/ 2 h 298"/>
                <a:gd name="T4" fmla="*/ 1 w 290"/>
                <a:gd name="T5" fmla="*/ 2 h 298"/>
                <a:gd name="T6" fmla="*/ 1 w 290"/>
                <a:gd name="T7" fmla="*/ 2 h 298"/>
                <a:gd name="T8" fmla="*/ 1 w 290"/>
                <a:gd name="T9" fmla="*/ 1 h 298"/>
                <a:gd name="T10" fmla="*/ 1 w 290"/>
                <a:gd name="T11" fmla="*/ 1 h 298"/>
                <a:gd name="T12" fmla="*/ 1 w 290"/>
                <a:gd name="T13" fmla="*/ 1 h 298"/>
                <a:gd name="T14" fmla="*/ 0 w 290"/>
                <a:gd name="T15" fmla="*/ 1 h 298"/>
                <a:gd name="T16" fmla="*/ 1 w 290"/>
                <a:gd name="T17" fmla="*/ 1 h 298"/>
                <a:gd name="T18" fmla="*/ 1 w 290"/>
                <a:gd name="T19" fmla="*/ 1 h 298"/>
                <a:gd name="T20" fmla="*/ 1 w 290"/>
                <a:gd name="T21" fmla="*/ 1 h 298"/>
                <a:gd name="T22" fmla="*/ 1 w 290"/>
                <a:gd name="T23" fmla="*/ 1 h 298"/>
                <a:gd name="T24" fmla="*/ 1 w 290"/>
                <a:gd name="T25" fmla="*/ 1 h 298"/>
                <a:gd name="T26" fmla="*/ 1 w 290"/>
                <a:gd name="T27" fmla="*/ 1 h 298"/>
                <a:gd name="T28" fmla="*/ 1 w 290"/>
                <a:gd name="T29" fmla="*/ 0 h 298"/>
                <a:gd name="T30" fmla="*/ 1 w 290"/>
                <a:gd name="T31" fmla="*/ 1 h 298"/>
                <a:gd name="T32" fmla="*/ 1 w 290"/>
                <a:gd name="T33" fmla="*/ 1 h 298"/>
                <a:gd name="T34" fmla="*/ 1 w 290"/>
                <a:gd name="T35" fmla="*/ 1 h 298"/>
                <a:gd name="T36" fmla="*/ 2 w 290"/>
                <a:gd name="T37" fmla="*/ 1 h 298"/>
                <a:gd name="T38" fmla="*/ 2 w 290"/>
                <a:gd name="T39" fmla="*/ 1 h 298"/>
                <a:gd name="T40" fmla="*/ 2 w 290"/>
                <a:gd name="T41" fmla="*/ 1 h 298"/>
                <a:gd name="T42" fmla="*/ 2 w 290"/>
                <a:gd name="T43" fmla="*/ 1 h 298"/>
                <a:gd name="T44" fmla="*/ 2 w 290"/>
                <a:gd name="T45" fmla="*/ 1 h 298"/>
                <a:gd name="T46" fmla="*/ 2 w 290"/>
                <a:gd name="T47" fmla="*/ 1 h 298"/>
                <a:gd name="T48" fmla="*/ 2 w 290"/>
                <a:gd name="T49" fmla="*/ 1 h 298"/>
                <a:gd name="T50" fmla="*/ 1 w 290"/>
                <a:gd name="T51" fmla="*/ 2 h 298"/>
                <a:gd name="T52" fmla="*/ 1 w 290"/>
                <a:gd name="T53" fmla="*/ 2 h 298"/>
                <a:gd name="T54" fmla="*/ 1 w 290"/>
                <a:gd name="T55" fmla="*/ 2 h 298"/>
                <a:gd name="T56" fmla="*/ 1 w 290"/>
                <a:gd name="T57" fmla="*/ 2 h 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298">
                  <a:moveTo>
                    <a:pt x="147" y="298"/>
                  </a:moveTo>
                  <a:lnTo>
                    <a:pt x="113" y="294"/>
                  </a:lnTo>
                  <a:lnTo>
                    <a:pt x="83" y="283"/>
                  </a:lnTo>
                  <a:lnTo>
                    <a:pt x="55" y="266"/>
                  </a:lnTo>
                  <a:lnTo>
                    <a:pt x="32" y="243"/>
                  </a:lnTo>
                  <a:lnTo>
                    <a:pt x="16" y="216"/>
                  </a:lnTo>
                  <a:lnTo>
                    <a:pt x="5" y="184"/>
                  </a:lnTo>
                  <a:lnTo>
                    <a:pt x="0" y="150"/>
                  </a:lnTo>
                  <a:lnTo>
                    <a:pt x="5" y="115"/>
                  </a:lnTo>
                  <a:lnTo>
                    <a:pt x="16" y="83"/>
                  </a:lnTo>
                  <a:lnTo>
                    <a:pt x="32" y="55"/>
                  </a:lnTo>
                  <a:lnTo>
                    <a:pt x="55" y="32"/>
                  </a:lnTo>
                  <a:lnTo>
                    <a:pt x="83" y="14"/>
                  </a:lnTo>
                  <a:lnTo>
                    <a:pt x="113" y="3"/>
                  </a:lnTo>
                  <a:lnTo>
                    <a:pt x="147" y="0"/>
                  </a:lnTo>
                  <a:lnTo>
                    <a:pt x="179" y="3"/>
                  </a:lnTo>
                  <a:lnTo>
                    <a:pt x="210" y="14"/>
                  </a:lnTo>
                  <a:lnTo>
                    <a:pt x="237" y="32"/>
                  </a:lnTo>
                  <a:lnTo>
                    <a:pt x="258" y="55"/>
                  </a:lnTo>
                  <a:lnTo>
                    <a:pt x="275" y="83"/>
                  </a:lnTo>
                  <a:lnTo>
                    <a:pt x="287" y="115"/>
                  </a:lnTo>
                  <a:lnTo>
                    <a:pt x="290" y="150"/>
                  </a:lnTo>
                  <a:lnTo>
                    <a:pt x="287" y="184"/>
                  </a:lnTo>
                  <a:lnTo>
                    <a:pt x="275" y="216"/>
                  </a:lnTo>
                  <a:lnTo>
                    <a:pt x="258" y="243"/>
                  </a:lnTo>
                  <a:lnTo>
                    <a:pt x="237" y="266"/>
                  </a:lnTo>
                  <a:lnTo>
                    <a:pt x="210" y="283"/>
                  </a:lnTo>
                  <a:lnTo>
                    <a:pt x="179" y="294"/>
                  </a:lnTo>
                  <a:lnTo>
                    <a:pt x="147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14" y="1768"/>
              <a:ext cx="946" cy="824"/>
            </a:xfrm>
            <a:custGeom>
              <a:avLst/>
              <a:gdLst>
                <a:gd name="T0" fmla="*/ 8 w 1891"/>
                <a:gd name="T1" fmla="*/ 4 h 1648"/>
                <a:gd name="T2" fmla="*/ 8 w 1891"/>
                <a:gd name="T3" fmla="*/ 3 h 1648"/>
                <a:gd name="T4" fmla="*/ 7 w 1891"/>
                <a:gd name="T5" fmla="*/ 3 h 1648"/>
                <a:gd name="T6" fmla="*/ 6 w 1891"/>
                <a:gd name="T7" fmla="*/ 3 h 1648"/>
                <a:gd name="T8" fmla="*/ 6 w 1891"/>
                <a:gd name="T9" fmla="*/ 3 h 1648"/>
                <a:gd name="T10" fmla="*/ 5 w 1891"/>
                <a:gd name="T11" fmla="*/ 3 h 1648"/>
                <a:gd name="T12" fmla="*/ 5 w 1891"/>
                <a:gd name="T13" fmla="*/ 3 h 1648"/>
                <a:gd name="T14" fmla="*/ 4 w 1891"/>
                <a:gd name="T15" fmla="*/ 4 h 1648"/>
                <a:gd name="T16" fmla="*/ 4 w 1891"/>
                <a:gd name="T17" fmla="*/ 3 h 1648"/>
                <a:gd name="T18" fmla="*/ 3 w 1891"/>
                <a:gd name="T19" fmla="*/ 3 h 1648"/>
                <a:gd name="T20" fmla="*/ 3 w 1891"/>
                <a:gd name="T21" fmla="*/ 3 h 1648"/>
                <a:gd name="T22" fmla="*/ 2 w 1891"/>
                <a:gd name="T23" fmla="*/ 3 h 1648"/>
                <a:gd name="T24" fmla="*/ 2 w 1891"/>
                <a:gd name="T25" fmla="*/ 3 h 1648"/>
                <a:gd name="T26" fmla="*/ 0 w 1891"/>
                <a:gd name="T27" fmla="*/ 7 h 1648"/>
                <a:gd name="T28" fmla="*/ 1 w 1891"/>
                <a:gd name="T29" fmla="*/ 7 h 1648"/>
                <a:gd name="T30" fmla="*/ 2 w 1891"/>
                <a:gd name="T31" fmla="*/ 7 h 1648"/>
                <a:gd name="T32" fmla="*/ 3 w 1891"/>
                <a:gd name="T33" fmla="*/ 7 h 1648"/>
                <a:gd name="T34" fmla="*/ 3 w 1891"/>
                <a:gd name="T35" fmla="*/ 7 h 1648"/>
                <a:gd name="T36" fmla="*/ 4 w 1891"/>
                <a:gd name="T37" fmla="*/ 6 h 1648"/>
                <a:gd name="T38" fmla="*/ 4 w 1891"/>
                <a:gd name="T39" fmla="*/ 6 h 1648"/>
                <a:gd name="T40" fmla="*/ 5 w 1891"/>
                <a:gd name="T41" fmla="*/ 6 h 1648"/>
                <a:gd name="T42" fmla="*/ 5 w 1891"/>
                <a:gd name="T43" fmla="*/ 7 h 1648"/>
                <a:gd name="T44" fmla="*/ 6 w 1891"/>
                <a:gd name="T45" fmla="*/ 7 h 1648"/>
                <a:gd name="T46" fmla="*/ 6 w 1891"/>
                <a:gd name="T47" fmla="*/ 7 h 1648"/>
                <a:gd name="T48" fmla="*/ 7 w 1891"/>
                <a:gd name="T49" fmla="*/ 7 h 1648"/>
                <a:gd name="T50" fmla="*/ 8 w 1891"/>
                <a:gd name="T51" fmla="*/ 6 h 1648"/>
                <a:gd name="T52" fmla="*/ 7 w 1891"/>
                <a:gd name="T53" fmla="*/ 6 h 1648"/>
                <a:gd name="T54" fmla="*/ 6 w 1891"/>
                <a:gd name="T55" fmla="*/ 6 h 1648"/>
                <a:gd name="T56" fmla="*/ 6 w 1891"/>
                <a:gd name="T57" fmla="*/ 6 h 1648"/>
                <a:gd name="T58" fmla="*/ 5 w 1891"/>
                <a:gd name="T59" fmla="*/ 6 h 1648"/>
                <a:gd name="T60" fmla="*/ 5 w 1891"/>
                <a:gd name="T61" fmla="*/ 5 h 1648"/>
                <a:gd name="T62" fmla="*/ 8 w 1891"/>
                <a:gd name="T63" fmla="*/ 5 h 1648"/>
                <a:gd name="T64" fmla="*/ 2 w 1891"/>
                <a:gd name="T65" fmla="*/ 6 h 1648"/>
                <a:gd name="T66" fmla="*/ 2 w 1891"/>
                <a:gd name="T67" fmla="*/ 4 h 1648"/>
                <a:gd name="T68" fmla="*/ 2 w 1891"/>
                <a:gd name="T69" fmla="*/ 3 h 1648"/>
                <a:gd name="T70" fmla="*/ 2 w 1891"/>
                <a:gd name="T71" fmla="*/ 3 h 1648"/>
                <a:gd name="T72" fmla="*/ 3 w 1891"/>
                <a:gd name="T73" fmla="*/ 4 h 1648"/>
                <a:gd name="T74" fmla="*/ 3 w 1891"/>
                <a:gd name="T75" fmla="*/ 4 h 1648"/>
                <a:gd name="T76" fmla="*/ 3 w 1891"/>
                <a:gd name="T77" fmla="*/ 4 h 1648"/>
                <a:gd name="T78" fmla="*/ 3 w 1891"/>
                <a:gd name="T79" fmla="*/ 5 h 1648"/>
                <a:gd name="T80" fmla="*/ 3 w 1891"/>
                <a:gd name="T81" fmla="*/ 6 h 1648"/>
                <a:gd name="T82" fmla="*/ 3 w 1891"/>
                <a:gd name="T83" fmla="*/ 6 h 1648"/>
                <a:gd name="T84" fmla="*/ 2 w 1891"/>
                <a:gd name="T85" fmla="*/ 6 h 1648"/>
                <a:gd name="T86" fmla="*/ 5 w 1891"/>
                <a:gd name="T87" fmla="*/ 4 h 1648"/>
                <a:gd name="T88" fmla="*/ 5 w 1891"/>
                <a:gd name="T89" fmla="*/ 4 h 1648"/>
                <a:gd name="T90" fmla="*/ 6 w 1891"/>
                <a:gd name="T91" fmla="*/ 3 h 1648"/>
                <a:gd name="T92" fmla="*/ 6 w 1891"/>
                <a:gd name="T93" fmla="*/ 3 h 1648"/>
                <a:gd name="T94" fmla="*/ 6 w 1891"/>
                <a:gd name="T95" fmla="*/ 4 h 1648"/>
                <a:gd name="T96" fmla="*/ 7 w 1891"/>
                <a:gd name="T97" fmla="*/ 4 h 1648"/>
                <a:gd name="T98" fmla="*/ 7 w 1891"/>
                <a:gd name="T99" fmla="*/ 4 h 1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91" h="1648">
                  <a:moveTo>
                    <a:pt x="1891" y="1074"/>
                  </a:moveTo>
                  <a:lnTo>
                    <a:pt x="1888" y="997"/>
                  </a:lnTo>
                  <a:lnTo>
                    <a:pt x="1879" y="927"/>
                  </a:lnTo>
                  <a:lnTo>
                    <a:pt x="1862" y="860"/>
                  </a:lnTo>
                  <a:lnTo>
                    <a:pt x="1839" y="799"/>
                  </a:lnTo>
                  <a:lnTo>
                    <a:pt x="1812" y="742"/>
                  </a:lnTo>
                  <a:lnTo>
                    <a:pt x="1778" y="690"/>
                  </a:lnTo>
                  <a:lnTo>
                    <a:pt x="1738" y="646"/>
                  </a:lnTo>
                  <a:lnTo>
                    <a:pt x="1694" y="606"/>
                  </a:lnTo>
                  <a:lnTo>
                    <a:pt x="1645" y="574"/>
                  </a:lnTo>
                  <a:lnTo>
                    <a:pt x="1592" y="548"/>
                  </a:lnTo>
                  <a:lnTo>
                    <a:pt x="1534" y="530"/>
                  </a:lnTo>
                  <a:lnTo>
                    <a:pt x="1471" y="517"/>
                  </a:lnTo>
                  <a:lnTo>
                    <a:pt x="1405" y="513"/>
                  </a:lnTo>
                  <a:lnTo>
                    <a:pt x="1343" y="517"/>
                  </a:lnTo>
                  <a:lnTo>
                    <a:pt x="1285" y="528"/>
                  </a:lnTo>
                  <a:lnTo>
                    <a:pt x="1230" y="545"/>
                  </a:lnTo>
                  <a:lnTo>
                    <a:pt x="1179" y="568"/>
                  </a:lnTo>
                  <a:lnTo>
                    <a:pt x="1132" y="597"/>
                  </a:lnTo>
                  <a:lnTo>
                    <a:pt x="1089" y="630"/>
                  </a:lnTo>
                  <a:lnTo>
                    <a:pt x="1051" y="670"/>
                  </a:lnTo>
                  <a:lnTo>
                    <a:pt x="1018" y="713"/>
                  </a:lnTo>
                  <a:lnTo>
                    <a:pt x="989" y="760"/>
                  </a:lnTo>
                  <a:lnTo>
                    <a:pt x="964" y="812"/>
                  </a:lnTo>
                  <a:lnTo>
                    <a:pt x="938" y="760"/>
                  </a:lnTo>
                  <a:lnTo>
                    <a:pt x="909" y="713"/>
                  </a:lnTo>
                  <a:lnTo>
                    <a:pt x="874" y="672"/>
                  </a:lnTo>
                  <a:lnTo>
                    <a:pt x="836" y="635"/>
                  </a:lnTo>
                  <a:lnTo>
                    <a:pt x="793" y="603"/>
                  </a:lnTo>
                  <a:lnTo>
                    <a:pt x="747" y="575"/>
                  </a:lnTo>
                  <a:lnTo>
                    <a:pt x="698" y="553"/>
                  </a:lnTo>
                  <a:lnTo>
                    <a:pt x="648" y="536"/>
                  </a:lnTo>
                  <a:lnTo>
                    <a:pt x="596" y="524"/>
                  </a:lnTo>
                  <a:lnTo>
                    <a:pt x="543" y="516"/>
                  </a:lnTo>
                  <a:lnTo>
                    <a:pt x="488" y="513"/>
                  </a:lnTo>
                  <a:lnTo>
                    <a:pt x="430" y="516"/>
                  </a:lnTo>
                  <a:lnTo>
                    <a:pt x="376" y="524"/>
                  </a:lnTo>
                  <a:lnTo>
                    <a:pt x="326" y="533"/>
                  </a:lnTo>
                  <a:lnTo>
                    <a:pt x="277" y="546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570"/>
                  </a:lnTo>
                  <a:lnTo>
                    <a:pt x="48" y="1593"/>
                  </a:lnTo>
                  <a:lnTo>
                    <a:pt x="101" y="1613"/>
                  </a:lnTo>
                  <a:lnTo>
                    <a:pt x="158" y="1628"/>
                  </a:lnTo>
                  <a:lnTo>
                    <a:pt x="220" y="1639"/>
                  </a:lnTo>
                  <a:lnTo>
                    <a:pt x="287" y="1645"/>
                  </a:lnTo>
                  <a:lnTo>
                    <a:pt x="359" y="1648"/>
                  </a:lnTo>
                  <a:lnTo>
                    <a:pt x="428" y="1645"/>
                  </a:lnTo>
                  <a:lnTo>
                    <a:pt x="497" y="1636"/>
                  </a:lnTo>
                  <a:lnTo>
                    <a:pt x="562" y="1620"/>
                  </a:lnTo>
                  <a:lnTo>
                    <a:pt x="625" y="1601"/>
                  </a:lnTo>
                  <a:lnTo>
                    <a:pt x="683" y="1575"/>
                  </a:lnTo>
                  <a:lnTo>
                    <a:pt x="740" y="1543"/>
                  </a:lnTo>
                  <a:lnTo>
                    <a:pt x="791" y="1506"/>
                  </a:lnTo>
                  <a:lnTo>
                    <a:pt x="839" y="1465"/>
                  </a:lnTo>
                  <a:lnTo>
                    <a:pt x="880" y="1417"/>
                  </a:lnTo>
                  <a:lnTo>
                    <a:pt x="917" y="1365"/>
                  </a:lnTo>
                  <a:lnTo>
                    <a:pt x="949" y="1309"/>
                  </a:lnTo>
                  <a:lnTo>
                    <a:pt x="967" y="1356"/>
                  </a:lnTo>
                  <a:lnTo>
                    <a:pt x="990" y="1400"/>
                  </a:lnTo>
                  <a:lnTo>
                    <a:pt x="1016" y="1443"/>
                  </a:lnTo>
                  <a:lnTo>
                    <a:pt x="1047" y="1481"/>
                  </a:lnTo>
                  <a:lnTo>
                    <a:pt x="1082" y="1518"/>
                  </a:lnTo>
                  <a:lnTo>
                    <a:pt x="1121" y="1550"/>
                  </a:lnTo>
                  <a:lnTo>
                    <a:pt x="1164" y="1579"/>
                  </a:lnTo>
                  <a:lnTo>
                    <a:pt x="1213" y="1602"/>
                  </a:lnTo>
                  <a:lnTo>
                    <a:pt x="1265" y="1622"/>
                  </a:lnTo>
                  <a:lnTo>
                    <a:pt x="1323" y="1636"/>
                  </a:lnTo>
                  <a:lnTo>
                    <a:pt x="1384" y="1645"/>
                  </a:lnTo>
                  <a:lnTo>
                    <a:pt x="1451" y="1648"/>
                  </a:lnTo>
                  <a:lnTo>
                    <a:pt x="1508" y="1645"/>
                  </a:lnTo>
                  <a:lnTo>
                    <a:pt x="1564" y="1639"/>
                  </a:lnTo>
                  <a:lnTo>
                    <a:pt x="1622" y="1627"/>
                  </a:lnTo>
                  <a:lnTo>
                    <a:pt x="1680" y="1611"/>
                  </a:lnTo>
                  <a:lnTo>
                    <a:pt x="1737" y="1588"/>
                  </a:lnTo>
                  <a:lnTo>
                    <a:pt x="1792" y="1561"/>
                  </a:lnTo>
                  <a:lnTo>
                    <a:pt x="1845" y="1529"/>
                  </a:lnTo>
                  <a:lnTo>
                    <a:pt x="1780" y="1352"/>
                  </a:lnTo>
                  <a:lnTo>
                    <a:pt x="1723" y="1379"/>
                  </a:lnTo>
                  <a:lnTo>
                    <a:pt x="1670" y="1400"/>
                  </a:lnTo>
                  <a:lnTo>
                    <a:pt x="1613" y="1416"/>
                  </a:lnTo>
                  <a:lnTo>
                    <a:pt x="1557" y="1425"/>
                  </a:lnTo>
                  <a:lnTo>
                    <a:pt x="1497" y="1428"/>
                  </a:lnTo>
                  <a:lnTo>
                    <a:pt x="1448" y="1423"/>
                  </a:lnTo>
                  <a:lnTo>
                    <a:pt x="1401" y="1414"/>
                  </a:lnTo>
                  <a:lnTo>
                    <a:pt x="1358" y="1399"/>
                  </a:lnTo>
                  <a:lnTo>
                    <a:pt x="1318" y="1378"/>
                  </a:lnTo>
                  <a:lnTo>
                    <a:pt x="1283" y="1352"/>
                  </a:lnTo>
                  <a:lnTo>
                    <a:pt x="1253" y="1319"/>
                  </a:lnTo>
                  <a:lnTo>
                    <a:pt x="1228" y="1284"/>
                  </a:lnTo>
                  <a:lnTo>
                    <a:pt x="1210" y="1245"/>
                  </a:lnTo>
                  <a:lnTo>
                    <a:pt x="1196" y="1200"/>
                  </a:lnTo>
                  <a:lnTo>
                    <a:pt x="1192" y="1154"/>
                  </a:lnTo>
                  <a:lnTo>
                    <a:pt x="1891" y="1154"/>
                  </a:lnTo>
                  <a:lnTo>
                    <a:pt x="1891" y="1074"/>
                  </a:lnTo>
                  <a:close/>
                  <a:moveTo>
                    <a:pt x="411" y="1422"/>
                  </a:moveTo>
                  <a:lnTo>
                    <a:pt x="373" y="1422"/>
                  </a:lnTo>
                  <a:lnTo>
                    <a:pt x="339" y="1417"/>
                  </a:lnTo>
                  <a:lnTo>
                    <a:pt x="307" y="1411"/>
                  </a:lnTo>
                  <a:lnTo>
                    <a:pt x="277" y="1402"/>
                  </a:lnTo>
                  <a:lnTo>
                    <a:pt x="277" y="780"/>
                  </a:lnTo>
                  <a:lnTo>
                    <a:pt x="301" y="769"/>
                  </a:lnTo>
                  <a:lnTo>
                    <a:pt x="327" y="760"/>
                  </a:lnTo>
                  <a:lnTo>
                    <a:pt x="358" y="753"/>
                  </a:lnTo>
                  <a:lnTo>
                    <a:pt x="391" y="748"/>
                  </a:lnTo>
                  <a:lnTo>
                    <a:pt x="430" y="745"/>
                  </a:lnTo>
                  <a:lnTo>
                    <a:pt x="480" y="750"/>
                  </a:lnTo>
                  <a:lnTo>
                    <a:pt x="524" y="759"/>
                  </a:lnTo>
                  <a:lnTo>
                    <a:pt x="567" y="776"/>
                  </a:lnTo>
                  <a:lnTo>
                    <a:pt x="604" y="799"/>
                  </a:lnTo>
                  <a:lnTo>
                    <a:pt x="636" y="826"/>
                  </a:lnTo>
                  <a:lnTo>
                    <a:pt x="665" y="858"/>
                  </a:lnTo>
                  <a:lnTo>
                    <a:pt x="688" y="893"/>
                  </a:lnTo>
                  <a:lnTo>
                    <a:pt x="706" y="933"/>
                  </a:lnTo>
                  <a:lnTo>
                    <a:pt x="720" y="974"/>
                  </a:lnTo>
                  <a:lnTo>
                    <a:pt x="727" y="1019"/>
                  </a:lnTo>
                  <a:lnTo>
                    <a:pt x="730" y="1064"/>
                  </a:lnTo>
                  <a:lnTo>
                    <a:pt x="727" y="1118"/>
                  </a:lnTo>
                  <a:lnTo>
                    <a:pt x="718" y="1170"/>
                  </a:lnTo>
                  <a:lnTo>
                    <a:pt x="701" y="1217"/>
                  </a:lnTo>
                  <a:lnTo>
                    <a:pt x="682" y="1261"/>
                  </a:lnTo>
                  <a:lnTo>
                    <a:pt x="656" y="1301"/>
                  </a:lnTo>
                  <a:lnTo>
                    <a:pt x="623" y="1336"/>
                  </a:lnTo>
                  <a:lnTo>
                    <a:pt x="588" y="1365"/>
                  </a:lnTo>
                  <a:lnTo>
                    <a:pt x="549" y="1390"/>
                  </a:lnTo>
                  <a:lnTo>
                    <a:pt x="506" y="1408"/>
                  </a:lnTo>
                  <a:lnTo>
                    <a:pt x="460" y="1419"/>
                  </a:lnTo>
                  <a:lnTo>
                    <a:pt x="411" y="1422"/>
                  </a:lnTo>
                  <a:close/>
                  <a:moveTo>
                    <a:pt x="1186" y="959"/>
                  </a:moveTo>
                  <a:lnTo>
                    <a:pt x="1187" y="924"/>
                  </a:lnTo>
                  <a:lnTo>
                    <a:pt x="1195" y="889"/>
                  </a:lnTo>
                  <a:lnTo>
                    <a:pt x="1205" y="855"/>
                  </a:lnTo>
                  <a:lnTo>
                    <a:pt x="1222" y="823"/>
                  </a:lnTo>
                  <a:lnTo>
                    <a:pt x="1242" y="795"/>
                  </a:lnTo>
                  <a:lnTo>
                    <a:pt x="1265" y="769"/>
                  </a:lnTo>
                  <a:lnTo>
                    <a:pt x="1294" y="750"/>
                  </a:lnTo>
                  <a:lnTo>
                    <a:pt x="1325" y="733"/>
                  </a:lnTo>
                  <a:lnTo>
                    <a:pt x="1360" y="724"/>
                  </a:lnTo>
                  <a:lnTo>
                    <a:pt x="1398" y="721"/>
                  </a:lnTo>
                  <a:lnTo>
                    <a:pt x="1438" y="724"/>
                  </a:lnTo>
                  <a:lnTo>
                    <a:pt x="1473" y="734"/>
                  </a:lnTo>
                  <a:lnTo>
                    <a:pt x="1505" y="750"/>
                  </a:lnTo>
                  <a:lnTo>
                    <a:pt x="1531" y="771"/>
                  </a:lnTo>
                  <a:lnTo>
                    <a:pt x="1554" y="795"/>
                  </a:lnTo>
                  <a:lnTo>
                    <a:pt x="1572" y="824"/>
                  </a:lnTo>
                  <a:lnTo>
                    <a:pt x="1587" y="855"/>
                  </a:lnTo>
                  <a:lnTo>
                    <a:pt x="1596" y="889"/>
                  </a:lnTo>
                  <a:lnTo>
                    <a:pt x="1604" y="924"/>
                  </a:lnTo>
                  <a:lnTo>
                    <a:pt x="1607" y="959"/>
                  </a:lnTo>
                  <a:lnTo>
                    <a:pt x="1186" y="9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BE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" y="6171136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13EC9810-70BA-4C88-97A8-67EC52188C65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22590A5-65D6-499E-9200-6BC7C83AA062}" type="slidenum">
              <a:rPr lang="nl-BE" smtClean="0">
                <a:solidFill>
                  <a:prstClr val="white"/>
                </a:solidFill>
              </a:rPr>
              <a:pPr/>
              <a:t>‹N°›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4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dirty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E3C8C-48AF-4ED8-B0A8-6572CD2026C3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3D3F8-316F-466D-90D6-332CFF5A61AE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292306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  <a:ln>
            <a:noFill/>
          </a:ln>
        </p:spPr>
        <p:txBody>
          <a:bodyPr/>
          <a:lstStyle>
            <a:lvl1pPr marL="566928" indent="-457200">
              <a:buClrTx/>
              <a:buFont typeface="Arial" pitchFamily="34" charset="0"/>
              <a:buChar char="•"/>
              <a:defRPr/>
            </a:lvl1pPr>
            <a:lvl2pPr>
              <a:buClr>
                <a:schemeClr val="accent2">
                  <a:lumMod val="75000"/>
                </a:schemeClr>
              </a:buClr>
              <a:defRPr b="0">
                <a:solidFill>
                  <a:schemeClr val="accent2">
                    <a:lumMod val="75000"/>
                  </a:schemeClr>
                </a:solidFill>
              </a:defRPr>
            </a:lvl2pPr>
            <a:lvl3pPr marL="1046988" indent="-342900">
              <a:buClr>
                <a:schemeClr val="accent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98DA-0C48-4B67-93BD-F2F1F9CA367A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781839281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5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07477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F78C6-7E80-4186-84D9-C872CA3CACB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31558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137A5-951D-462E-B6E4-63CB021B4151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66750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758FAE-22D0-44A9-B5A9-6518E84F2077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507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687C4BFF-7BC3-48DD-8DA4-7C3783369E6E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08206434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Photo Editor Photo" r:id="rId3" imgW="5342857" imgH="4915586" progId="MSPhotoEd.3">
                  <p:embed/>
                </p:oleObj>
              </mc:Choice>
              <mc:Fallback>
                <p:oleObj name="Photo Editor Photo" r:id="rId3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4341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EBDEC-8D09-437D-9551-B920E1E99662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98841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FA315-C25B-4591-BE85-2A4D4FB184E0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63736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D3BC8-7464-4E14-97CE-D27A5F2DB3AB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04514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F2B8C-62C9-4EB1-AF64-4CA05C6F938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83780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372B9-102E-436A-8359-BFECAFF68A9D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92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vmlDrawing" Target="../drawings/vmlDrawing57.v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Relationship Id="rId14" Type="http://schemas.openxmlformats.org/officeDocument/2006/relationships/oleObject" Target="../embeddings/oleObject57.bin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vmlDrawing" Target="../drawings/vmlDrawing60.v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Relationship Id="rId14" Type="http://schemas.openxmlformats.org/officeDocument/2006/relationships/oleObject" Target="../embeddings/oleObject60.bin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vmlDrawing" Target="../drawings/vmlDrawing63.v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Relationship Id="rId14" Type="http://schemas.openxmlformats.org/officeDocument/2006/relationships/oleObject" Target="../embeddings/oleObject63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6EEE9F84-6C1D-4DC4-B16D-47614719ECEA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D3C0631-E873-43C1-8574-09BA1901F692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8552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345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656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814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851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533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351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273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64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644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5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155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748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309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575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774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22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6899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558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838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064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806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650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6EEE9F84-6C1D-4DC4-B16D-47614719ECEA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D3C0631-E873-43C1-8574-09BA1901F692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824500620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1" name="Photo Editor Photo" r:id="rId14" imgW="5342857" imgH="4915586" progId="MSPhotoEd.3">
                  <p:embed/>
                </p:oleObj>
              </mc:Choice>
              <mc:Fallback>
                <p:oleObj name="Photo Editor Photo" r:id="rId14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538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753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6EEE9F84-6C1D-4DC4-B16D-47614719ECEA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D3C0631-E873-43C1-8574-09BA1901F692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701594408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1" name="Photo Editor Photo" r:id="rId14" imgW="5342857" imgH="4915586" progId="MSPhotoEd.3">
                  <p:embed/>
                </p:oleObj>
              </mc:Choice>
              <mc:Fallback>
                <p:oleObj name="Photo Editor Photo" r:id="rId14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343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125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6EEE9F84-6C1D-4DC4-B16D-47614719ECEA}" type="datetime1">
              <a:rPr lang="fr-BE" smtClean="0">
                <a:solidFill>
                  <a:srgbClr val="59B0B9"/>
                </a:solidFill>
              </a:rPr>
              <a:pPr>
                <a:defRPr/>
              </a:pPr>
              <a:t>03-10-19</a:t>
            </a:fld>
            <a:endParaRPr lang="fr-BE" dirty="0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fr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D3C0631-E873-43C1-8574-09BA1901F692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453860958"/>
              </p:ext>
            </p:extLst>
          </p:nvPr>
        </p:nvGraphicFramePr>
        <p:xfrm>
          <a:off x="0" y="-28575"/>
          <a:ext cx="688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3" name="Photo Editor Photo" r:id="rId14" imgW="5342857" imgH="4915586" progId="MSPhotoEd.3">
                  <p:embed/>
                </p:oleObj>
              </mc:Choice>
              <mc:Fallback>
                <p:oleObj name="Photo Editor Photo" r:id="rId14" imgW="5342857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688975" cy="539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082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761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093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998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867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527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4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fld id="{2D726E1E-F383-4FCB-850D-5CF8B5D976EF}" type="datetime1">
              <a:rPr lang="nl-BE" smtClean="0">
                <a:solidFill>
                  <a:srgbClr val="59B0B9"/>
                </a:solidFill>
              </a:rPr>
              <a:pPr/>
              <a:t>3/10/2019</a:t>
            </a:fld>
            <a:endParaRPr lang="nl-BE">
              <a:solidFill>
                <a:srgbClr val="59B0B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nl-BE">
              <a:solidFill>
                <a:srgbClr val="59B0B9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fld id="{A22590A5-65D6-499E-9200-6BC7C83AA06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016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DEAE00"/>
        </a:buClr>
        <a:buFont typeface="Georgia" pitchFamily="18" charset="0"/>
        <a:buChar char="▫"/>
        <a:defRPr sz="2000" kern="1200">
          <a:solidFill>
            <a:srgbClr val="DEAE0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8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ctrTitle"/>
          </p:nvPr>
        </p:nvSpPr>
        <p:spPr>
          <a:xfrm>
            <a:off x="323528" y="1700808"/>
            <a:ext cx="8458200" cy="1470025"/>
          </a:xfrm>
        </p:spPr>
        <p:txBody>
          <a:bodyPr/>
          <a:lstStyle/>
          <a:p>
            <a:pPr eaLnBrk="1" hangingPunct="1"/>
            <a:r>
              <a:rPr lang="fr-BE" dirty="0"/>
              <a:t>Discriminations et </a:t>
            </a:r>
            <a:r>
              <a:rPr lang="fr-BE"/>
              <a:t>inégalités </a:t>
            </a:r>
            <a:br>
              <a:rPr lang="fr-BE"/>
            </a:br>
            <a:r>
              <a:rPr lang="fr-BE"/>
              <a:t>sur </a:t>
            </a:r>
            <a:r>
              <a:rPr lang="fr-BE" dirty="0"/>
              <a:t>base du genre</a:t>
            </a:r>
            <a:endParaRPr lang="fr-BE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4005064"/>
            <a:ext cx="7272808" cy="1752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fr-FR" sz="2800" b="1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fr-FR" sz="2800" b="1" dirty="0"/>
              <a:t>Institut pour l’égalité</a:t>
            </a:r>
            <a:br>
              <a:rPr lang="fr-FR" sz="2800" b="1" dirty="0"/>
            </a:br>
            <a:r>
              <a:rPr lang="fr-FR" sz="2800" b="1" dirty="0"/>
              <a:t>des femmes et des hommes</a:t>
            </a:r>
            <a:endParaRPr lang="fr-BE" sz="2800" b="1" dirty="0"/>
          </a:p>
        </p:txBody>
      </p:sp>
      <p:sp>
        <p:nvSpPr>
          <p:cNvPr id="5" name="Tekstvak 4"/>
          <p:cNvSpPr txBox="1"/>
          <p:nvPr/>
        </p:nvSpPr>
        <p:spPr>
          <a:xfrm>
            <a:off x="7236296" y="530120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000"/>
              <a:t>2019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666985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47664" y="620688"/>
            <a:ext cx="7416824" cy="2520280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Combien de temps supplémentaire les femmes consacrent-elles en moyenne par jour aux travaux ménagers et à la garde des enfants que les hommes ?</a:t>
            </a:r>
            <a:endParaRPr lang="de-DE" sz="40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00213"/>
            <a:endParaRPr lang="nl-BE" sz="4000" dirty="0"/>
          </a:p>
          <a:p>
            <a:pPr marL="1700213"/>
            <a:endParaRPr lang="nl-BE" sz="4000" dirty="0"/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00:05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00:25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00:55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01:25</a:t>
            </a:r>
          </a:p>
          <a:p>
            <a:pPr marL="1985963" indent="-742950">
              <a:buFont typeface="+mj-lt"/>
              <a:buAutoNum type="alphaLcParenR"/>
            </a:pPr>
            <a:endParaRPr lang="nl-BE" sz="40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19A73-0BA7-4D29-AB42-F6634CC51044}" type="slidenum">
              <a:rPr lang="fr-BE" smtClean="0"/>
              <a:pPr>
                <a:defRPr/>
              </a:pPr>
              <a:t>10</a:t>
            </a:fld>
            <a:endParaRPr lang="fr-BE" dirty="0"/>
          </a:p>
        </p:txBody>
      </p:sp>
      <p:pic>
        <p:nvPicPr>
          <p:cNvPr id="6" name="Picture 2" descr="D:\Users\ortizb\Pictures\Algemeen\ques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ortizb\Pictures\Algemeen\Quiz-buzz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5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47664" y="692696"/>
            <a:ext cx="7139136" cy="2016224"/>
          </a:xfrm>
        </p:spPr>
        <p:txBody>
          <a:bodyPr>
            <a:noAutofit/>
          </a:bodyPr>
          <a:lstStyle/>
          <a:p>
            <a:r>
              <a:rPr lang="nl-BE" dirty="0"/>
              <a:t>A </a:t>
            </a:r>
            <a:r>
              <a:rPr lang="nl-BE" dirty="0" err="1"/>
              <a:t>combien</a:t>
            </a:r>
            <a:r>
              <a:rPr lang="nl-BE" dirty="0"/>
              <a:t> </a:t>
            </a:r>
            <a:r>
              <a:rPr lang="nl-BE" dirty="0" err="1"/>
              <a:t>s’élève</a:t>
            </a:r>
            <a:r>
              <a:rPr lang="nl-BE" dirty="0"/>
              <a:t> </a:t>
            </a:r>
            <a:r>
              <a:rPr lang="nl-BE" dirty="0" err="1"/>
              <a:t>l’écart</a:t>
            </a:r>
            <a:r>
              <a:rPr lang="nl-BE" dirty="0"/>
              <a:t> </a:t>
            </a:r>
            <a:r>
              <a:rPr lang="nl-BE" dirty="0" err="1"/>
              <a:t>salarial</a:t>
            </a:r>
            <a:r>
              <a:rPr lang="nl-BE" dirty="0"/>
              <a:t> </a:t>
            </a:r>
            <a:r>
              <a:rPr lang="nl-BE" dirty="0" err="1"/>
              <a:t>entre</a:t>
            </a:r>
            <a:r>
              <a:rPr lang="nl-BE" dirty="0"/>
              <a:t> </a:t>
            </a:r>
            <a:r>
              <a:rPr lang="nl-BE" dirty="0" err="1"/>
              <a:t>hommes</a:t>
            </a:r>
            <a:r>
              <a:rPr lang="nl-BE" dirty="0"/>
              <a:t> et </a:t>
            </a:r>
            <a:r>
              <a:rPr lang="nl-BE" dirty="0" err="1"/>
              <a:t>femmes</a:t>
            </a:r>
            <a:r>
              <a:rPr lang="nl-BE" dirty="0"/>
              <a:t> en </a:t>
            </a:r>
            <a:r>
              <a:rPr lang="nl-BE" dirty="0" err="1"/>
              <a:t>Belgique</a:t>
            </a:r>
            <a:r>
              <a:rPr lang="nl-BE" dirty="0"/>
              <a:t> </a:t>
            </a:r>
            <a:r>
              <a:rPr lang="nl-BE" sz="3200" dirty="0"/>
              <a:t>(sur base de </a:t>
            </a:r>
            <a:r>
              <a:rPr lang="nl-BE" sz="3200" b="1" u="sng" dirty="0" err="1"/>
              <a:t>salaires</a:t>
            </a:r>
            <a:r>
              <a:rPr lang="nl-BE" sz="3200" b="1" u="sng" dirty="0"/>
              <a:t> </a:t>
            </a:r>
            <a:r>
              <a:rPr lang="nl-BE" sz="3200" b="1" u="sng" dirty="0" err="1"/>
              <a:t>horaires</a:t>
            </a:r>
            <a:r>
              <a:rPr lang="nl-BE" sz="3200" dirty="0"/>
              <a:t>) </a:t>
            </a:r>
            <a:r>
              <a:rPr lang="nl-BE" dirty="0"/>
              <a:t>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00213"/>
            <a:endParaRPr lang="nl-BE" sz="4000" dirty="0"/>
          </a:p>
          <a:p>
            <a:pPr marL="1700213"/>
            <a:endParaRPr lang="nl-BE" sz="4000" dirty="0"/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4%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8%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16%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32%</a:t>
            </a:r>
          </a:p>
          <a:p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19A73-0BA7-4D29-AB42-F6634CC51044}" type="slidenum">
              <a:rPr lang="fr-BE" smtClean="0"/>
              <a:pPr>
                <a:defRPr/>
              </a:pPr>
              <a:t>11</a:t>
            </a:fld>
            <a:endParaRPr lang="fr-BE" dirty="0"/>
          </a:p>
        </p:txBody>
      </p:sp>
      <p:pic>
        <p:nvPicPr>
          <p:cNvPr id="6" name="Picture 2" descr="D:\Users\ortizb\Pictures\Algemeen\ques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ortizb\Pictures\Algemeen\Quiz-buzz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96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6016"/>
            <a:ext cx="8579296" cy="1066800"/>
          </a:xfrm>
        </p:spPr>
        <p:txBody>
          <a:bodyPr>
            <a:noAutofit/>
          </a:bodyPr>
          <a:lstStyle/>
          <a:p>
            <a:r>
              <a:rPr lang="nl-BE" sz="3200" dirty="0" err="1"/>
              <a:t>Écart</a:t>
            </a:r>
            <a:r>
              <a:rPr lang="nl-BE" sz="3200" dirty="0"/>
              <a:t> </a:t>
            </a:r>
            <a:r>
              <a:rPr lang="nl-BE" sz="3200" dirty="0" err="1"/>
              <a:t>salarial</a:t>
            </a:r>
            <a:endParaRPr lang="nl-BE" sz="2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76F30-8538-41C0-A395-D215D735B0FC}" type="slidenum">
              <a:rPr lang="fr-BE" smtClean="0"/>
              <a:pPr>
                <a:defRPr/>
              </a:pPr>
              <a:t>12</a:t>
            </a:fld>
            <a:endParaRPr lang="fr-BE" dirty="0"/>
          </a:p>
        </p:txBody>
      </p:sp>
      <p:sp>
        <p:nvSpPr>
          <p:cNvPr id="9" name="Tekstvak 8"/>
          <p:cNvSpPr txBox="1"/>
          <p:nvPr/>
        </p:nvSpPr>
        <p:spPr>
          <a:xfrm rot="16200000">
            <a:off x="-709447" y="5810923"/>
            <a:ext cx="1763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/>
            <a:r>
              <a:rPr lang="nl-BE" sz="1200" dirty="0">
                <a:solidFill>
                  <a:prstClr val="black"/>
                </a:solidFill>
              </a:rPr>
              <a:t>Sources: BFP et DGS</a:t>
            </a:r>
          </a:p>
        </p:txBody>
      </p:sp>
      <p:graphicFrame>
        <p:nvGraphicFramePr>
          <p:cNvPr id="6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7002547"/>
              </p:ext>
            </p:extLst>
          </p:nvPr>
        </p:nvGraphicFramePr>
        <p:xfrm>
          <a:off x="611560" y="2132855"/>
          <a:ext cx="7920880" cy="4530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2505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47664" y="620688"/>
            <a:ext cx="7139136" cy="1440160"/>
          </a:xfrm>
        </p:spPr>
        <p:txBody>
          <a:bodyPr>
            <a:normAutofit/>
          </a:bodyPr>
          <a:lstStyle/>
          <a:p>
            <a:r>
              <a:rPr lang="nl-BE" sz="4000" dirty="0" err="1"/>
              <a:t>Combien</a:t>
            </a:r>
            <a:r>
              <a:rPr lang="nl-BE" sz="4000" dirty="0"/>
              <a:t> </a:t>
            </a:r>
            <a:r>
              <a:rPr lang="nl-BE" sz="4000" dirty="0" err="1"/>
              <a:t>d’employ</a:t>
            </a:r>
            <a:r>
              <a:rPr lang="nl-BE" sz="4000" u="sng" dirty="0" err="1"/>
              <a:t>ées</a:t>
            </a:r>
            <a:r>
              <a:rPr lang="nl-BE" sz="4000" dirty="0"/>
              <a:t> </a:t>
            </a:r>
            <a:r>
              <a:rPr lang="nl-BE" sz="4000" dirty="0" err="1"/>
              <a:t>travaillent</a:t>
            </a:r>
            <a:r>
              <a:rPr lang="nl-BE" sz="4000" dirty="0"/>
              <a:t> à </a:t>
            </a:r>
            <a:r>
              <a:rPr lang="nl-BE" sz="4000" dirty="0" err="1"/>
              <a:t>temps</a:t>
            </a:r>
            <a:r>
              <a:rPr lang="nl-BE" sz="4000" dirty="0"/>
              <a:t> </a:t>
            </a:r>
            <a:r>
              <a:rPr lang="nl-BE" sz="4000" dirty="0" err="1"/>
              <a:t>partiel</a:t>
            </a:r>
            <a:r>
              <a:rPr lang="nl-BE" sz="4000" dirty="0"/>
              <a:t> 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00213"/>
            <a:endParaRPr lang="nl-BE" sz="4000" dirty="0"/>
          </a:p>
          <a:p>
            <a:pPr marL="1700213"/>
            <a:endParaRPr lang="nl-BE" sz="4000" dirty="0"/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5%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25%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45%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65%</a:t>
            </a:r>
          </a:p>
          <a:p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19A73-0BA7-4D29-AB42-F6634CC51044}" type="slidenum">
              <a:rPr lang="fr-BE" smtClean="0"/>
              <a:pPr>
                <a:defRPr/>
              </a:pPr>
              <a:t>13</a:t>
            </a:fld>
            <a:endParaRPr lang="fr-BE" dirty="0"/>
          </a:p>
        </p:txBody>
      </p:sp>
      <p:pic>
        <p:nvPicPr>
          <p:cNvPr id="6" name="Picture 2" descr="D:\Users\ortizb\Pictures\Algemeen\ques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ortizb\Pictures\Algemeen\Quiz-buzz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97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47664" y="620688"/>
            <a:ext cx="7139136" cy="1440160"/>
          </a:xfrm>
        </p:spPr>
        <p:txBody>
          <a:bodyPr>
            <a:normAutofit/>
          </a:bodyPr>
          <a:lstStyle/>
          <a:p>
            <a:r>
              <a:rPr lang="nl-BE" sz="4000" dirty="0" err="1"/>
              <a:t>Combien</a:t>
            </a:r>
            <a:r>
              <a:rPr lang="nl-BE" sz="4000" dirty="0"/>
              <a:t> </a:t>
            </a:r>
            <a:r>
              <a:rPr lang="nl-BE" sz="4000" dirty="0" err="1"/>
              <a:t>d’employ</a:t>
            </a:r>
            <a:r>
              <a:rPr lang="nl-BE" sz="4000" u="sng" dirty="0" err="1"/>
              <a:t>és</a:t>
            </a:r>
            <a:r>
              <a:rPr lang="nl-BE" sz="4000" dirty="0"/>
              <a:t> </a:t>
            </a:r>
            <a:r>
              <a:rPr lang="nl-BE" sz="4000" dirty="0" err="1"/>
              <a:t>travaillent</a:t>
            </a:r>
            <a:r>
              <a:rPr lang="nl-BE" sz="4000" dirty="0"/>
              <a:t> à </a:t>
            </a:r>
            <a:r>
              <a:rPr lang="nl-BE" sz="4000" dirty="0" err="1"/>
              <a:t>temps</a:t>
            </a:r>
            <a:r>
              <a:rPr lang="nl-BE" sz="4000" dirty="0"/>
              <a:t> </a:t>
            </a:r>
            <a:r>
              <a:rPr lang="nl-BE" sz="4000" dirty="0" err="1"/>
              <a:t>partiel</a:t>
            </a:r>
            <a:r>
              <a:rPr lang="nl-BE" sz="4000" dirty="0"/>
              <a:t> 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00213"/>
            <a:endParaRPr lang="nl-BE" sz="4000" dirty="0"/>
          </a:p>
          <a:p>
            <a:pPr marL="1700213"/>
            <a:endParaRPr lang="nl-BE" sz="4000" dirty="0"/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5%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10%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20%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40%</a:t>
            </a:r>
          </a:p>
          <a:p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19A73-0BA7-4D29-AB42-F6634CC51044}" type="slidenum">
              <a:rPr lang="fr-BE" smtClean="0"/>
              <a:pPr>
                <a:defRPr/>
              </a:pPr>
              <a:t>14</a:t>
            </a:fld>
            <a:endParaRPr lang="fr-BE" dirty="0"/>
          </a:p>
        </p:txBody>
      </p:sp>
      <p:pic>
        <p:nvPicPr>
          <p:cNvPr id="6" name="Picture 2" descr="D:\Users\ortizb\Pictures\Algemeen\ques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ortizb\Pictures\Algemeen\Quiz-buzz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00213"/>
            <a:endParaRPr lang="nl-BE" sz="4000" dirty="0"/>
          </a:p>
          <a:p>
            <a:pPr marL="1700213"/>
            <a:endParaRPr lang="nl-BE" sz="4000" dirty="0"/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15%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35%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55%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75%</a:t>
            </a:r>
          </a:p>
          <a:p>
            <a:endParaRPr lang="nl-B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47664" y="620688"/>
            <a:ext cx="7139136" cy="2592288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Combien de femmes, en pourcentage, ont reçu des réactions ou des conséquences négatives au travail dues à leur grossesse ?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19A73-0BA7-4D29-AB42-F6634CC51044}" type="slidenum">
              <a:rPr lang="fr-BE" smtClean="0"/>
              <a:pPr>
                <a:defRPr/>
              </a:pPr>
              <a:t>15</a:t>
            </a:fld>
            <a:endParaRPr lang="fr-BE" dirty="0"/>
          </a:p>
        </p:txBody>
      </p:sp>
      <p:pic>
        <p:nvPicPr>
          <p:cNvPr id="6" name="Picture 2" descr="D:\Users\ortizb\Pictures\Algemeen\ques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ortizb\Pictures\Algemeen\Quiz-buzz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19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47664" y="764704"/>
            <a:ext cx="7139136" cy="1440160"/>
          </a:xfrm>
        </p:spPr>
        <p:txBody>
          <a:bodyPr>
            <a:noAutofit/>
          </a:bodyPr>
          <a:lstStyle/>
          <a:p>
            <a:r>
              <a:rPr lang="nl-BE" sz="4000" dirty="0" err="1"/>
              <a:t>Quel</a:t>
            </a:r>
            <a:r>
              <a:rPr lang="nl-BE" sz="4000" dirty="0"/>
              <a:t> </a:t>
            </a:r>
            <a:r>
              <a:rPr lang="nl-BE" sz="4000" dirty="0" err="1"/>
              <a:t>pourcentage</a:t>
            </a:r>
            <a:r>
              <a:rPr lang="nl-BE" sz="4000" dirty="0"/>
              <a:t> des congés </a:t>
            </a:r>
            <a:r>
              <a:rPr lang="nl-BE" sz="4000" dirty="0" err="1"/>
              <a:t>parentaux</a:t>
            </a:r>
            <a:r>
              <a:rPr lang="nl-BE" sz="4000" dirty="0"/>
              <a:t> </a:t>
            </a:r>
            <a:r>
              <a:rPr lang="nl-BE" sz="4000" dirty="0" err="1"/>
              <a:t>est</a:t>
            </a:r>
            <a:r>
              <a:rPr lang="nl-BE" sz="4000" dirty="0"/>
              <a:t> </a:t>
            </a:r>
            <a:r>
              <a:rPr lang="nl-BE" sz="4000" dirty="0" err="1"/>
              <a:t>pris</a:t>
            </a:r>
            <a:r>
              <a:rPr lang="nl-BE" sz="4000" dirty="0"/>
              <a:t> par les </a:t>
            </a:r>
            <a:r>
              <a:rPr lang="nl-BE" sz="4000" dirty="0" err="1"/>
              <a:t>hommes</a:t>
            </a:r>
            <a:r>
              <a:rPr lang="nl-BE" sz="4000" dirty="0"/>
              <a:t> 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00213"/>
            <a:endParaRPr lang="nl-BE" sz="4000" dirty="0"/>
          </a:p>
          <a:p>
            <a:pPr marL="1700213"/>
            <a:endParaRPr lang="nl-BE" sz="4000" dirty="0"/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25%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35%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45%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55%</a:t>
            </a:r>
          </a:p>
          <a:p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19A73-0BA7-4D29-AB42-F6634CC51044}" type="slidenum">
              <a:rPr lang="fr-BE" smtClean="0"/>
              <a:pPr>
                <a:defRPr/>
              </a:pPr>
              <a:t>16</a:t>
            </a:fld>
            <a:endParaRPr lang="fr-BE" dirty="0"/>
          </a:p>
        </p:txBody>
      </p:sp>
      <p:pic>
        <p:nvPicPr>
          <p:cNvPr id="6" name="Picture 2" descr="D:\Users\ortizb\Pictures\Algemeen\ques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Users\ortizb\Pictures\Algemeen\Quiz-buzz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3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ortizb\Pictures\Afbeeldingen gender\Arbeid\Ouderschap\Ouderschap - cartoons\kroll_wl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0" r="19966"/>
          <a:stretch/>
        </p:blipFill>
        <p:spPr bwMode="auto">
          <a:xfrm>
            <a:off x="2750949" y="3356992"/>
            <a:ext cx="3642102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Congé de paternité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11% des jeunes pères sont confrontées à un problème ou un inconvénient lors de la prise ou de la demande de leur congé de paternité.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90A5-65D6-499E-9200-6BC7C83AA062}" type="slidenum">
              <a:rPr lang="nl-BE" smtClean="0"/>
              <a:pPr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1581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47664" y="548680"/>
            <a:ext cx="7488832" cy="2664296"/>
          </a:xfrm>
        </p:spPr>
        <p:txBody>
          <a:bodyPr>
            <a:noAutofit/>
          </a:bodyPr>
          <a:lstStyle/>
          <a:p>
            <a:r>
              <a:rPr lang="nl-BE" dirty="0"/>
              <a:t>Dans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domaine</a:t>
            </a:r>
            <a:r>
              <a:rPr lang="nl-BE" dirty="0"/>
              <a:t> de la </a:t>
            </a:r>
            <a:r>
              <a:rPr lang="nl-BE" dirty="0" err="1"/>
              <a:t>formation</a:t>
            </a:r>
            <a:r>
              <a:rPr lang="nl-BE" dirty="0"/>
              <a:t> </a:t>
            </a:r>
            <a:r>
              <a:rPr lang="nl-BE" dirty="0" err="1"/>
              <a:t>professionnelle</a:t>
            </a:r>
            <a:r>
              <a:rPr lang="nl-BE" dirty="0"/>
              <a:t>, </a:t>
            </a:r>
            <a:r>
              <a:rPr lang="nl-BE" dirty="0" err="1"/>
              <a:t>combien</a:t>
            </a:r>
            <a:r>
              <a:rPr lang="nl-BE" dirty="0"/>
              <a:t> les </a:t>
            </a:r>
            <a:r>
              <a:rPr lang="nl-BE" dirty="0" err="1"/>
              <a:t>employeurs</a:t>
            </a:r>
            <a:r>
              <a:rPr lang="nl-BE" dirty="0"/>
              <a:t> </a:t>
            </a:r>
            <a:r>
              <a:rPr lang="nl-BE" dirty="0" err="1"/>
              <a:t>dépensent</a:t>
            </a:r>
            <a:r>
              <a:rPr lang="nl-BE" dirty="0"/>
              <a:t> en moyenne en plus </a:t>
            </a:r>
            <a:r>
              <a:rPr lang="nl-BE" dirty="0" err="1"/>
              <a:t>pour</a:t>
            </a:r>
            <a:r>
              <a:rPr lang="fr-FR" dirty="0"/>
              <a:t> les hommes que pour les femmes ?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43013" indent="0">
              <a:buNone/>
            </a:pPr>
            <a:endParaRPr lang="nl-BE" sz="4000" dirty="0"/>
          </a:p>
          <a:p>
            <a:pPr marL="1243013" indent="0">
              <a:buNone/>
            </a:pPr>
            <a:endParaRPr lang="nl-BE" sz="4000" dirty="0"/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5 à 10%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20 à 30%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40 à 50%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60 à 70%</a:t>
            </a:r>
          </a:p>
          <a:p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19A73-0BA7-4D29-AB42-F6634CC51044}" type="slidenum">
              <a:rPr lang="fr-BE" smtClean="0"/>
              <a:pPr>
                <a:defRPr/>
              </a:pPr>
              <a:t>18</a:t>
            </a:fld>
            <a:endParaRPr lang="fr-BE" dirty="0"/>
          </a:p>
        </p:txBody>
      </p:sp>
      <p:pic>
        <p:nvPicPr>
          <p:cNvPr id="6" name="Picture 2" descr="D:\Users\ortizb\Pictures\Algemeen\ques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SGKSERV1\Data\IEFH_IGVM\01 - Home - Home\Ortiz, Barbara\02 - Privé\00 - Afbeeldingen\Algemeen\Formation gend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77" y="3487316"/>
            <a:ext cx="253943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ortizb\Pictures\Algemeen\Quiz-buzz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07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47664" y="620688"/>
            <a:ext cx="7139136" cy="2088232"/>
          </a:xfrm>
        </p:spPr>
        <p:txBody>
          <a:bodyPr>
            <a:normAutofit fontScale="90000"/>
          </a:bodyPr>
          <a:lstStyle/>
          <a:p>
            <a:r>
              <a:rPr lang="nl-BE" sz="4000" dirty="0" err="1"/>
              <a:t>Combien</a:t>
            </a:r>
            <a:r>
              <a:rPr lang="nl-BE" sz="4000" dirty="0"/>
              <a:t> </a:t>
            </a:r>
            <a:r>
              <a:rPr lang="fr-FR" sz="4000" dirty="0"/>
              <a:t>de femmes y </a:t>
            </a:r>
            <a:r>
              <a:rPr lang="fr-FR" sz="4000" dirty="0" err="1"/>
              <a:t>a-t-il</a:t>
            </a:r>
            <a:r>
              <a:rPr lang="fr-FR" sz="4000" dirty="0"/>
              <a:t> dans les conseils d’administration des entreprises cotées en bourse et des entreprises publiques ?</a:t>
            </a:r>
            <a:endParaRPr lang="nl-BE" sz="40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00213"/>
            <a:endParaRPr lang="nl-BE" sz="4000" dirty="0"/>
          </a:p>
          <a:p>
            <a:pPr marL="1700213"/>
            <a:endParaRPr lang="nl-BE" sz="4000" dirty="0"/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3%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21%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32%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43%</a:t>
            </a:r>
          </a:p>
          <a:p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19A73-0BA7-4D29-AB42-F6634CC51044}" type="slidenum">
              <a:rPr lang="fr-BE" smtClean="0"/>
              <a:pPr>
                <a:defRPr/>
              </a:pPr>
              <a:t>19</a:t>
            </a:fld>
            <a:endParaRPr lang="fr-BE" dirty="0"/>
          </a:p>
        </p:txBody>
      </p:sp>
      <p:pic>
        <p:nvPicPr>
          <p:cNvPr id="6" name="Picture 2" descr="D:\Users\ortizb\Pictures\Algemeen\ques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ortizb\Pictures\Algemeen\Quiz-buzz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04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Octobre 2019 en Belgique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76F30-8538-41C0-A395-D215D735B0FC}" type="slidenum">
              <a:rPr lang="fr-BE" smtClean="0"/>
              <a:pPr>
                <a:defRPr/>
              </a:pPr>
              <a:t>2</a:t>
            </a:fld>
            <a:endParaRPr lang="fr-BE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03" y="3677071"/>
            <a:ext cx="1944793" cy="128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Users\ortizb\Pictures\Algemeen\ques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296909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26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3200" dirty="0"/>
              <a:t>Plafond de verre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56792"/>
            <a:ext cx="4474840" cy="5017744"/>
          </a:xfrm>
        </p:spPr>
        <p:txBody>
          <a:bodyPr/>
          <a:lstStyle/>
          <a:p>
            <a:endParaRPr lang="fr-BE" sz="2400" dirty="0"/>
          </a:p>
          <a:p>
            <a:r>
              <a:rPr lang="fr-BE" sz="2400" dirty="0"/>
              <a:t>21% de femmes dans les conseils d’administration </a:t>
            </a:r>
            <a:r>
              <a:rPr lang="fr-FR" sz="2400" dirty="0"/>
              <a:t>des entreprises cotées en bourse et des entreprises publiques</a:t>
            </a:r>
          </a:p>
          <a:p>
            <a:endParaRPr lang="fr-FR" sz="2400" dirty="0"/>
          </a:p>
          <a:p>
            <a:r>
              <a:rPr lang="fr-FR" sz="2400" dirty="0"/>
              <a:t>8% de femmes au sein des comités de direction des entreprises publiques, 18% pour les entreprises privées cotées</a:t>
            </a:r>
            <a:endParaRPr lang="fr-BE" sz="2400" dirty="0"/>
          </a:p>
          <a:p>
            <a:endParaRPr lang="fr-BE" sz="1600" dirty="0"/>
          </a:p>
          <a:p>
            <a:endParaRPr lang="fr-BE" sz="1600" dirty="0"/>
          </a:p>
          <a:p>
            <a:pPr marL="109728" indent="0">
              <a:buNone/>
            </a:pPr>
            <a:endParaRPr lang="fr-BE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76F30-8538-41C0-A395-D215D735B0FC}" type="slidenum">
              <a:rPr lang="fr-BE" smtClean="0"/>
              <a:pPr>
                <a:defRPr/>
              </a:pPr>
              <a:t>20</a:t>
            </a:fld>
            <a:endParaRPr lang="fr-BE" dirty="0"/>
          </a:p>
        </p:txBody>
      </p:sp>
      <p:pic>
        <p:nvPicPr>
          <p:cNvPr id="8194" name="Picture 2" descr="D:\Users\ortizb\Pictures\Afbeeldingen gender\Arbeid\Glazen plafond\kroll_equal_economic_independen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r="20093"/>
          <a:stretch/>
        </p:blipFill>
        <p:spPr bwMode="auto">
          <a:xfrm>
            <a:off x="5188753" y="1844824"/>
            <a:ext cx="3962910" cy="371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194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Tuyau percé &amp; plancher gluant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Le nombre de femmes employées diminue au long de la carrière</a:t>
            </a:r>
          </a:p>
          <a:p>
            <a:r>
              <a:rPr lang="fr-BE" dirty="0"/>
              <a:t>Femmes restent dans les postes de base</a:t>
            </a:r>
          </a:p>
          <a:p>
            <a:r>
              <a:rPr lang="fr-BE" dirty="0"/>
              <a:t>Raison principale : ‘obligations’ familiales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90A5-65D6-499E-9200-6BC7C83AA062}" type="slidenum">
              <a:rPr lang="nl-BE" smtClean="0"/>
              <a:pPr/>
              <a:t>21</a:t>
            </a:fld>
            <a:endParaRPr lang="nl-BE"/>
          </a:p>
        </p:txBody>
      </p:sp>
      <p:pic>
        <p:nvPicPr>
          <p:cNvPr id="1026" name="Picture 2" descr="D:\Users\ortizb\Pictures\Afbeeldingen gender\Arbeid\Leaky pipeline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/>
          <a:stretch/>
        </p:blipFill>
        <p:spPr bwMode="auto">
          <a:xfrm>
            <a:off x="348018" y="4437112"/>
            <a:ext cx="8447964" cy="237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22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5"/>
            <a:ext cx="9144000" cy="6424346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90A5-65D6-499E-9200-6BC7C83AA062}" type="slidenum">
              <a:rPr lang="nl-BE" smtClean="0"/>
              <a:pPr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4682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47664" y="620688"/>
            <a:ext cx="7139136" cy="2016224"/>
          </a:xfrm>
        </p:spPr>
        <p:txBody>
          <a:bodyPr>
            <a:normAutofit fontScale="90000"/>
          </a:bodyPr>
          <a:lstStyle/>
          <a:p>
            <a:r>
              <a:rPr lang="nl-BE" sz="4000" dirty="0"/>
              <a:t>En </a:t>
            </a:r>
            <a:r>
              <a:rPr lang="nl-BE" sz="4000" dirty="0" err="1"/>
              <a:t>quelle</a:t>
            </a:r>
            <a:r>
              <a:rPr lang="nl-BE" sz="4000" dirty="0"/>
              <a:t> </a:t>
            </a:r>
            <a:r>
              <a:rPr lang="nl-BE" sz="4000" dirty="0" err="1"/>
              <a:t>année</a:t>
            </a:r>
            <a:r>
              <a:rPr lang="nl-BE" sz="4000" dirty="0"/>
              <a:t> </a:t>
            </a:r>
            <a:r>
              <a:rPr lang="nl-BE" sz="4000" dirty="0" err="1"/>
              <a:t>l’égalité</a:t>
            </a:r>
            <a:r>
              <a:rPr lang="nl-BE" sz="4000" dirty="0"/>
              <a:t> des </a:t>
            </a:r>
            <a:r>
              <a:rPr lang="nl-BE" sz="4000" dirty="0" err="1"/>
              <a:t>femmes</a:t>
            </a:r>
            <a:r>
              <a:rPr lang="nl-BE" sz="4000" dirty="0"/>
              <a:t> et des </a:t>
            </a:r>
            <a:r>
              <a:rPr lang="nl-BE" sz="4000" dirty="0" err="1"/>
              <a:t>hommes</a:t>
            </a:r>
            <a:r>
              <a:rPr lang="nl-BE" sz="4000" dirty="0"/>
              <a:t> a-t-elle </a:t>
            </a:r>
            <a:r>
              <a:rPr lang="nl-BE" sz="4000" dirty="0" err="1"/>
              <a:t>été</a:t>
            </a:r>
            <a:r>
              <a:rPr lang="nl-BE" sz="4000" dirty="0"/>
              <a:t> </a:t>
            </a:r>
            <a:r>
              <a:rPr lang="nl-BE" sz="4000" dirty="0" err="1"/>
              <a:t>inscrite</a:t>
            </a:r>
            <a:r>
              <a:rPr lang="nl-BE" sz="4000" dirty="0"/>
              <a:t> dans la </a:t>
            </a:r>
            <a:r>
              <a:rPr lang="nl-BE" sz="4000" dirty="0" err="1"/>
              <a:t>Constitution</a:t>
            </a:r>
            <a:r>
              <a:rPr lang="nl-BE" sz="4000" dirty="0"/>
              <a:t> </a:t>
            </a:r>
            <a:r>
              <a:rPr lang="nl-BE" sz="4000" dirty="0" err="1"/>
              <a:t>belge</a:t>
            </a:r>
            <a:r>
              <a:rPr lang="nl-BE" sz="4000" dirty="0"/>
              <a:t>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793608"/>
          </a:xfrm>
        </p:spPr>
        <p:txBody>
          <a:bodyPr/>
          <a:lstStyle/>
          <a:p>
            <a:pPr marL="1243013" indent="0">
              <a:buNone/>
            </a:pPr>
            <a:endParaRPr lang="nl-BE" sz="4000" dirty="0"/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2018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2002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1830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Ce </a:t>
            </a:r>
            <a:r>
              <a:rPr lang="nl-BE" sz="4000" dirty="0" err="1"/>
              <a:t>n’est</a:t>
            </a:r>
            <a:r>
              <a:rPr lang="nl-BE" sz="4000" dirty="0"/>
              <a:t> pas </a:t>
            </a:r>
            <a:r>
              <a:rPr lang="nl-BE" sz="4000" dirty="0" err="1"/>
              <a:t>inscrit</a:t>
            </a:r>
            <a:r>
              <a:rPr lang="nl-BE" sz="4000" dirty="0"/>
              <a:t> dans la </a:t>
            </a:r>
            <a:r>
              <a:rPr lang="nl-BE" sz="4000" dirty="0" err="1"/>
              <a:t>Constitution</a:t>
            </a:r>
            <a:endParaRPr lang="nl-BE" sz="4000" dirty="0"/>
          </a:p>
          <a:p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19A73-0BA7-4D29-AB42-F6634CC51044}" type="slidenum">
              <a:rPr lang="fr-BE" smtClean="0"/>
              <a:pPr>
                <a:defRPr/>
              </a:pPr>
              <a:t>23</a:t>
            </a:fld>
            <a:endParaRPr lang="fr-BE" dirty="0"/>
          </a:p>
        </p:txBody>
      </p:sp>
      <p:pic>
        <p:nvPicPr>
          <p:cNvPr id="6" name="Picture 2" descr="D:\Users\ortizb\Pictures\Algemeen\ques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ortizb\Pictures\Algemeen\Quiz-buzz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2494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75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73728"/>
          </a:xfrm>
        </p:spPr>
        <p:txBody>
          <a:bodyPr/>
          <a:lstStyle/>
          <a:p>
            <a:pPr marL="109728" indent="0" algn="ctr">
              <a:buNone/>
            </a:pPr>
            <a:r>
              <a:rPr lang="fr-BE" sz="3200" i="1" dirty="0">
                <a:solidFill>
                  <a:schemeClr val="accent2">
                    <a:lumMod val="75000"/>
                  </a:schemeClr>
                </a:solidFill>
              </a:rPr>
              <a:t>« On ne naît pas femme, </a:t>
            </a:r>
          </a:p>
          <a:p>
            <a:pPr marL="109728" indent="0" algn="ctr">
              <a:buNone/>
            </a:pPr>
            <a:r>
              <a:rPr lang="fr-BE" sz="3200" i="1" dirty="0">
                <a:solidFill>
                  <a:schemeClr val="accent2">
                    <a:lumMod val="75000"/>
                  </a:schemeClr>
                </a:solidFill>
              </a:rPr>
              <a:t>on le devient. »</a:t>
            </a:r>
          </a:p>
          <a:p>
            <a:pPr marL="109728" indent="0" algn="ctr">
              <a:buNone/>
            </a:pPr>
            <a:endParaRPr lang="fr-BE" sz="3200" i="1" dirty="0"/>
          </a:p>
          <a:p>
            <a:pPr marL="109728" indent="0" algn="r">
              <a:buNone/>
            </a:pPr>
            <a:r>
              <a:rPr lang="fr-BE" sz="2400" dirty="0"/>
              <a:t>Simone de Beauvoir</a:t>
            </a:r>
            <a:br>
              <a:rPr lang="fr-BE" sz="2000" dirty="0"/>
            </a:br>
            <a:r>
              <a:rPr lang="fr-BE" sz="2000" i="1" dirty="0"/>
              <a:t>Le deuxième sexe</a:t>
            </a:r>
            <a:r>
              <a:rPr lang="fr-BE" sz="2000" dirty="0"/>
              <a:t>, 1949</a:t>
            </a:r>
            <a:r>
              <a:rPr lang="fr-BE" sz="2000" i="1" dirty="0"/>
              <a:t>.</a:t>
            </a:r>
            <a:endParaRPr lang="fr-BE" sz="2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76F30-8538-41C0-A395-D215D735B0FC}" type="slidenum">
              <a:rPr lang="fr-BE" smtClean="0"/>
              <a:pPr>
                <a:defRPr/>
              </a:pPr>
              <a:t>24</a:t>
            </a:fld>
            <a:endParaRPr lang="fr-BE" dirty="0"/>
          </a:p>
        </p:txBody>
      </p:sp>
      <p:pic>
        <p:nvPicPr>
          <p:cNvPr id="2050" name="Picture 2" descr="\\SGKSERV1\Data\IEFH_IGVM\01 - Home - Home\Ortiz, Barbara\02 - Privé\00 - Afbeeldingen\Afbeeldingen gender\Historisch\simone de beauvoi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3" r="6738"/>
          <a:stretch/>
        </p:blipFill>
        <p:spPr bwMode="auto">
          <a:xfrm>
            <a:off x="3451786" y="3429000"/>
            <a:ext cx="2240428" cy="2820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8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BE" sz="3200" dirty="0"/>
              <a:t>Stéréotypes et discrimination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700808"/>
            <a:ext cx="8229600" cy="4873728"/>
          </a:xfrm>
        </p:spPr>
        <p:txBody>
          <a:bodyPr/>
          <a:lstStyle/>
          <a:p>
            <a:pPr marL="109728" lvl="0" indent="0" algn="ctr">
              <a:buNone/>
            </a:pPr>
            <a:endParaRPr lang="nl-BE" sz="3200" i="1" dirty="0">
              <a:solidFill>
                <a:prstClr val="black"/>
              </a:solidFill>
            </a:endParaRPr>
          </a:p>
          <a:p>
            <a:pPr marL="109728" lvl="0" indent="0" algn="ctr">
              <a:buNone/>
            </a:pPr>
            <a:r>
              <a:rPr lang="fr-FR" sz="3200" i="1" dirty="0">
                <a:solidFill>
                  <a:prstClr val="black"/>
                </a:solidFill>
              </a:rPr>
              <a:t>« Il est plus facile de désintégrer un atome qu’ un préjugé. »</a:t>
            </a:r>
            <a:endParaRPr lang="nl-BE" dirty="0">
              <a:solidFill>
                <a:prstClr val="black"/>
              </a:solidFill>
            </a:endParaRPr>
          </a:p>
          <a:p>
            <a:pPr marL="109728" lvl="0" indent="0" algn="r">
              <a:buNone/>
            </a:pPr>
            <a:r>
              <a:rPr lang="fr-BE" sz="1800" dirty="0">
                <a:solidFill>
                  <a:prstClr val="black"/>
                </a:solidFill>
              </a:rPr>
              <a:t>A. Einstein</a:t>
            </a:r>
          </a:p>
          <a:p>
            <a:pPr marL="109728" lvl="0" indent="0" algn="ctr">
              <a:buNone/>
              <a:defRPr/>
            </a:pPr>
            <a:endParaRPr lang="fr-BE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76F30-8538-41C0-A395-D215D735B0FC}" type="slidenum">
              <a:rPr lang="fr-BE" smtClean="0"/>
              <a:pPr>
                <a:defRPr/>
              </a:pPr>
              <a:t>25</a:t>
            </a:fld>
            <a:endParaRPr lang="fr-BE" dirty="0"/>
          </a:p>
        </p:txBody>
      </p:sp>
      <p:pic>
        <p:nvPicPr>
          <p:cNvPr id="3074" name="Picture 2" descr="D:\Users\ortizb\Pictures\cartoons gender\arbeid\Resumé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/>
          <a:stretch/>
        </p:blipFill>
        <p:spPr bwMode="auto">
          <a:xfrm>
            <a:off x="3474668" y="4005064"/>
            <a:ext cx="2194664" cy="2736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957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nl-BE" dirty="0"/>
          </a:p>
          <a:p>
            <a:pPr marL="109728" indent="0">
              <a:buNone/>
            </a:pPr>
            <a:endParaRPr lang="nl-BE" dirty="0"/>
          </a:p>
          <a:p>
            <a:pPr marL="109728" indent="0">
              <a:buNone/>
            </a:pPr>
            <a:endParaRPr lang="nl-BE" dirty="0"/>
          </a:p>
          <a:p>
            <a:pPr marL="109728" indent="0">
              <a:buNone/>
            </a:pPr>
            <a:endParaRPr lang="nl-BE" dirty="0"/>
          </a:p>
          <a:p>
            <a:pPr marL="109728" indent="0"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90A5-65D6-499E-9200-6BC7C83AA062}" type="slidenum">
              <a:rPr lang="nl-BE" smtClean="0"/>
              <a:pPr/>
              <a:t>26</a:t>
            </a:fld>
            <a:endParaRPr lang="nl-BE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38614061"/>
              </p:ext>
            </p:extLst>
          </p:nvPr>
        </p:nvGraphicFramePr>
        <p:xfrm>
          <a:off x="1763688" y="1196752"/>
          <a:ext cx="561662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463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83B3B76-D712-400F-9D58-B311AE059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283B3B76-D712-400F-9D58-B311AE059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283B3B76-D712-400F-9D58-B311AE059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9DDE33-7307-4C8E-867B-5BF27C131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dgm id="{109DDE33-7307-4C8E-867B-5BF27C131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109DDE33-7307-4C8E-867B-5BF27C131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839586-A8D6-4514-BFE1-93B9F124AD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graphicEl>
                                              <a:dgm id="{64839586-A8D6-4514-BFE1-93B9F124AD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graphicEl>
                                              <a:dgm id="{64839586-A8D6-4514-BFE1-93B9F124AD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37824"/>
          </a:xfrm>
        </p:spPr>
        <p:txBody>
          <a:bodyPr/>
          <a:lstStyle/>
          <a:p>
            <a:pPr marL="109728" indent="0">
              <a:buNone/>
            </a:pPr>
            <a:r>
              <a:rPr lang="fr-BE" sz="2400" dirty="0"/>
              <a:t>Les stéréotypes aboutissent à des différences de traitement.</a:t>
            </a:r>
          </a:p>
          <a:p>
            <a:pPr marL="109728" indent="0">
              <a:buNone/>
            </a:pPr>
            <a:endParaRPr lang="fr-BE" sz="1800" dirty="0"/>
          </a:p>
          <a:p>
            <a:pPr marL="109728" indent="0">
              <a:buNone/>
            </a:pPr>
            <a:endParaRPr lang="fr-BE" sz="1800" dirty="0"/>
          </a:p>
          <a:p>
            <a:pPr marL="109728" indent="0">
              <a:buNone/>
            </a:pPr>
            <a:endParaRPr lang="fr-BE" sz="2400" dirty="0"/>
          </a:p>
          <a:p>
            <a:pPr marL="109728" indent="0">
              <a:buNone/>
            </a:pP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76F30-8538-41C0-A395-D215D735B0FC}" type="slidenum">
              <a:rPr lang="fr-BE" smtClean="0"/>
              <a:pPr>
                <a:defRPr/>
              </a:pPr>
              <a:t>27</a:t>
            </a:fld>
            <a:endParaRPr lang="fr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t="6972" b="4173"/>
          <a:stretch/>
        </p:blipFill>
        <p:spPr bwMode="auto">
          <a:xfrm>
            <a:off x="180625" y="1844824"/>
            <a:ext cx="878275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7812360" y="6509591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prstClr val="black"/>
                </a:solidFill>
              </a:rPr>
              <a:t>Source : </a:t>
            </a:r>
            <a:r>
              <a:rPr lang="nl-BE" sz="1200" dirty="0" err="1">
                <a:solidFill>
                  <a:prstClr val="black"/>
                </a:solidFill>
              </a:rPr>
              <a:t>Anact</a:t>
            </a:r>
            <a:endParaRPr lang="nl-BE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23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800" dirty="0"/>
              <a:t>Importance des signalements</a:t>
            </a:r>
            <a:br>
              <a:rPr lang="fr-BE" sz="2800" dirty="0"/>
            </a:br>
            <a:endParaRPr lang="fr-BE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76F30-8538-41C0-A395-D215D735B0FC}" type="slidenum">
              <a:rPr lang="fr-BE" smtClean="0"/>
              <a:pPr>
                <a:defRPr/>
              </a:pPr>
              <a:t>28</a:t>
            </a:fld>
            <a:endParaRPr lang="fr-BE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338419"/>
              </p:ext>
            </p:extLst>
          </p:nvPr>
        </p:nvGraphicFramePr>
        <p:xfrm>
          <a:off x="1835696" y="1556792"/>
          <a:ext cx="5472608" cy="501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 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899">
            <a:off x="4865927" y="3404560"/>
            <a:ext cx="917705" cy="1183309"/>
          </a:xfrm>
          <a:prstGeom prst="rect">
            <a:avLst/>
          </a:prstGeom>
          <a:noFill/>
        </p:spPr>
      </p:pic>
      <p:pic>
        <p:nvPicPr>
          <p:cNvPr id="9" name="Image 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68" y="1108472"/>
            <a:ext cx="914400" cy="1168400"/>
          </a:xfrm>
          <a:prstGeom prst="rect">
            <a:avLst/>
          </a:prstGeom>
          <a:noFill/>
        </p:spPr>
      </p:pic>
      <p:pic>
        <p:nvPicPr>
          <p:cNvPr id="10" name="Image 7" descr="http://recueil-de-png.r.e.pic.centerblog.net/031b45f7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6381">
            <a:off x="3419872" y="5754066"/>
            <a:ext cx="838200" cy="1069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47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47664" y="620688"/>
            <a:ext cx="7139136" cy="1440160"/>
          </a:xfrm>
        </p:spPr>
        <p:txBody>
          <a:bodyPr>
            <a:normAutofit fontScale="90000"/>
          </a:bodyPr>
          <a:lstStyle/>
          <a:p>
            <a:r>
              <a:rPr lang="nl-BE" sz="4000" dirty="0" err="1"/>
              <a:t>Quelle</a:t>
            </a:r>
            <a:r>
              <a:rPr lang="nl-BE" sz="4000" dirty="0"/>
              <a:t> </a:t>
            </a:r>
            <a:r>
              <a:rPr lang="nl-BE" sz="4000" dirty="0" err="1"/>
              <a:t>est</a:t>
            </a:r>
            <a:r>
              <a:rPr lang="nl-BE" sz="4000" dirty="0"/>
              <a:t> la </a:t>
            </a:r>
            <a:r>
              <a:rPr lang="nl-BE" sz="4000" dirty="0" err="1"/>
              <a:t>proportion</a:t>
            </a:r>
            <a:r>
              <a:rPr lang="nl-BE" sz="4000" dirty="0"/>
              <a:t> </a:t>
            </a:r>
            <a:r>
              <a:rPr lang="nl-BE" sz="4000" dirty="0" err="1"/>
              <a:t>d’étudiants</a:t>
            </a:r>
            <a:r>
              <a:rPr lang="nl-BE" sz="4000" dirty="0"/>
              <a:t> </a:t>
            </a:r>
            <a:r>
              <a:rPr lang="nl-BE" sz="4000" dirty="0" err="1"/>
              <a:t>masculins</a:t>
            </a:r>
            <a:r>
              <a:rPr lang="nl-BE" sz="4000" dirty="0"/>
              <a:t> dans la </a:t>
            </a:r>
            <a:r>
              <a:rPr lang="nl-BE" sz="4000" dirty="0" err="1"/>
              <a:t>formation</a:t>
            </a:r>
            <a:r>
              <a:rPr lang="nl-BE" sz="4000" dirty="0"/>
              <a:t> en </a:t>
            </a:r>
            <a:r>
              <a:rPr lang="nl-BE" sz="4000" dirty="0" err="1"/>
              <a:t>puériculture</a:t>
            </a:r>
            <a:r>
              <a:rPr lang="nl-BE" sz="4000" dirty="0"/>
              <a:t> 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00213"/>
            <a:endParaRPr lang="nl-BE" sz="4000" dirty="0"/>
          </a:p>
          <a:p>
            <a:pPr marL="1700213"/>
            <a:endParaRPr lang="nl-BE" sz="4000" dirty="0"/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3%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13%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23%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33%</a:t>
            </a:r>
          </a:p>
          <a:p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19A73-0BA7-4D29-AB42-F6634CC51044}" type="slidenum">
              <a:rPr lang="fr-BE" smtClean="0"/>
              <a:pPr>
                <a:defRPr/>
              </a:pPr>
              <a:t>3</a:t>
            </a:fld>
            <a:endParaRPr lang="fr-BE" dirty="0"/>
          </a:p>
        </p:txBody>
      </p:sp>
      <p:pic>
        <p:nvPicPr>
          <p:cNvPr id="6" name="Picture 2" descr="D:\Users\ortizb\Pictures\Algemeen\ques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SGKSERV1\Data\IEFH_IGVM\01 - Home - Home\Ortiz, Barbara\02 - Privé\00 - Afbeeldingen\Afbeeldingen gender\Arbeid\Fotos beroepen\teacher 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2" r="10820" b="24507"/>
          <a:stretch/>
        </p:blipFill>
        <p:spPr bwMode="auto">
          <a:xfrm>
            <a:off x="5177494" y="3520502"/>
            <a:ext cx="3336285" cy="238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ortizb\Pictures\Algemeen\Quiz-buzz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60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47664" y="620688"/>
            <a:ext cx="7139136" cy="2160240"/>
          </a:xfrm>
        </p:spPr>
        <p:txBody>
          <a:bodyPr>
            <a:normAutofit fontScale="90000"/>
          </a:bodyPr>
          <a:lstStyle/>
          <a:p>
            <a:r>
              <a:rPr lang="nl-BE" sz="4000" dirty="0" err="1"/>
              <a:t>Quelle</a:t>
            </a:r>
            <a:r>
              <a:rPr lang="nl-BE" sz="4000" dirty="0"/>
              <a:t> </a:t>
            </a:r>
            <a:r>
              <a:rPr lang="nl-BE" sz="4000" dirty="0" err="1"/>
              <a:t>est</a:t>
            </a:r>
            <a:r>
              <a:rPr lang="nl-BE" sz="4000" dirty="0"/>
              <a:t> la </a:t>
            </a:r>
            <a:r>
              <a:rPr lang="nl-BE" sz="4000" dirty="0" err="1"/>
              <a:t>proportion</a:t>
            </a:r>
            <a:r>
              <a:rPr lang="nl-BE" sz="4000" dirty="0"/>
              <a:t> </a:t>
            </a:r>
            <a:r>
              <a:rPr lang="nl-BE" sz="4000" dirty="0" err="1"/>
              <a:t>d’étudiantes</a:t>
            </a:r>
            <a:r>
              <a:rPr lang="nl-BE" sz="4000" dirty="0"/>
              <a:t> </a:t>
            </a:r>
            <a:r>
              <a:rPr lang="nl-BE" sz="4000" dirty="0" err="1"/>
              <a:t>féminines</a:t>
            </a:r>
            <a:r>
              <a:rPr lang="nl-BE" sz="4000" dirty="0"/>
              <a:t> dans la </a:t>
            </a:r>
            <a:r>
              <a:rPr lang="nl-BE" sz="4000" dirty="0" err="1"/>
              <a:t>formation</a:t>
            </a:r>
            <a:r>
              <a:rPr lang="nl-BE" sz="4000" dirty="0"/>
              <a:t> en </a:t>
            </a:r>
            <a:r>
              <a:rPr lang="nl-BE" sz="4000" dirty="0" err="1"/>
              <a:t>ingénierie</a:t>
            </a:r>
            <a:r>
              <a:rPr lang="nl-BE" sz="4000" dirty="0"/>
              <a:t> </a:t>
            </a:r>
            <a:r>
              <a:rPr lang="nl-BE" sz="4000" dirty="0" err="1"/>
              <a:t>industrielle</a:t>
            </a:r>
            <a:r>
              <a:rPr lang="nl-BE" sz="4000" dirty="0"/>
              <a:t> 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00213"/>
            <a:endParaRPr lang="nl-BE" sz="4000" dirty="0"/>
          </a:p>
          <a:p>
            <a:pPr marL="1700213"/>
            <a:endParaRPr lang="nl-BE" sz="4000" dirty="0"/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1%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11%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21%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31%</a:t>
            </a:r>
          </a:p>
          <a:p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19A73-0BA7-4D29-AB42-F6634CC51044}" type="slidenum">
              <a:rPr lang="fr-BE" smtClean="0"/>
              <a:pPr>
                <a:defRPr/>
              </a:pPr>
              <a:t>4</a:t>
            </a:fld>
            <a:endParaRPr lang="fr-BE" dirty="0"/>
          </a:p>
        </p:txBody>
      </p:sp>
      <p:pic>
        <p:nvPicPr>
          <p:cNvPr id="6" name="Picture 2" descr="D:\Users\ortizb\Pictures\Algemeen\ques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industrial engineer fem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r="2431"/>
          <a:stretch/>
        </p:blipFill>
        <p:spPr bwMode="auto">
          <a:xfrm>
            <a:off x="5309413" y="3750754"/>
            <a:ext cx="3097173" cy="1921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ortizb\Pictures\Algemeen\Quiz-buzz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2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err="1"/>
              <a:t>Ségrégation</a:t>
            </a:r>
            <a:r>
              <a:rPr lang="nl-BE" dirty="0"/>
              <a:t> de genre dans </a:t>
            </a:r>
            <a:r>
              <a:rPr lang="nl-BE" dirty="0" err="1"/>
              <a:t>l’éducation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90A5-65D6-499E-9200-6BC7C83AA062}" type="slidenum">
              <a:rPr lang="nl-BE" smtClean="0"/>
              <a:pPr/>
              <a:t>5</a:t>
            </a:fld>
            <a:endParaRPr lang="nl-BE"/>
          </a:p>
        </p:txBody>
      </p:sp>
      <p:pic>
        <p:nvPicPr>
          <p:cNvPr id="4098" name="Picture 2" descr="D:\Users\ortizb\Pictures\Afbeeldingen gender\stereotypes\Toy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0" y="1988840"/>
            <a:ext cx="7847941" cy="439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19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47664" y="620688"/>
            <a:ext cx="7344816" cy="1440160"/>
          </a:xfrm>
        </p:spPr>
        <p:txBody>
          <a:bodyPr>
            <a:noAutofit/>
          </a:bodyPr>
          <a:lstStyle/>
          <a:p>
            <a:r>
              <a:rPr lang="nl-BE" sz="4000" dirty="0" err="1"/>
              <a:t>Quel</a:t>
            </a:r>
            <a:r>
              <a:rPr lang="nl-BE" sz="4000" dirty="0"/>
              <a:t> </a:t>
            </a:r>
            <a:r>
              <a:rPr lang="nl-BE" sz="4000" dirty="0" err="1"/>
              <a:t>pourcentage</a:t>
            </a:r>
            <a:r>
              <a:rPr lang="nl-BE" sz="4000" dirty="0"/>
              <a:t> du </a:t>
            </a:r>
            <a:r>
              <a:rPr lang="nl-BE" sz="4000" dirty="0" err="1"/>
              <a:t>personnel</a:t>
            </a:r>
            <a:r>
              <a:rPr lang="nl-BE" sz="4000" dirty="0"/>
              <a:t> </a:t>
            </a:r>
            <a:r>
              <a:rPr lang="nl-BE" sz="4000" dirty="0" err="1"/>
              <a:t>infirmier</a:t>
            </a:r>
            <a:r>
              <a:rPr lang="nl-BE" sz="4000" dirty="0"/>
              <a:t> </a:t>
            </a:r>
            <a:r>
              <a:rPr lang="nl-BE" sz="4000" dirty="0" err="1"/>
              <a:t>est</a:t>
            </a:r>
            <a:r>
              <a:rPr lang="nl-BE" sz="4000" dirty="0"/>
              <a:t> </a:t>
            </a:r>
            <a:r>
              <a:rPr lang="nl-BE" sz="4000" dirty="0" err="1"/>
              <a:t>féminin</a:t>
            </a:r>
            <a:r>
              <a:rPr lang="nl-BE" sz="4000" dirty="0"/>
              <a:t> 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00213"/>
            <a:endParaRPr lang="nl-BE" sz="4000" dirty="0"/>
          </a:p>
          <a:p>
            <a:pPr marL="1700213"/>
            <a:endParaRPr lang="nl-BE" sz="4000" dirty="0"/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68%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78%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88%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98%</a:t>
            </a:r>
          </a:p>
          <a:p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19A73-0BA7-4D29-AB42-F6634CC51044}" type="slidenum">
              <a:rPr lang="fr-BE" smtClean="0"/>
              <a:pPr>
                <a:defRPr/>
              </a:pPr>
              <a:t>6</a:t>
            </a:fld>
            <a:endParaRPr lang="fr-BE" dirty="0"/>
          </a:p>
        </p:txBody>
      </p:sp>
      <p:pic>
        <p:nvPicPr>
          <p:cNvPr id="6" name="Picture 2" descr="D:\Users\ortizb\Pictures\Algemeen\ques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ortizb\Pictures\Algemeen\Quiz-buzz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4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47664" y="620688"/>
            <a:ext cx="7344816" cy="1440160"/>
          </a:xfrm>
        </p:spPr>
        <p:txBody>
          <a:bodyPr>
            <a:noAutofit/>
          </a:bodyPr>
          <a:lstStyle/>
          <a:p>
            <a:r>
              <a:rPr lang="nl-BE" sz="4000" dirty="0" err="1"/>
              <a:t>Quel</a:t>
            </a:r>
            <a:r>
              <a:rPr lang="nl-BE" sz="4000" dirty="0"/>
              <a:t> </a:t>
            </a:r>
            <a:r>
              <a:rPr lang="nl-BE" sz="4000" dirty="0" err="1"/>
              <a:t>pourcentage</a:t>
            </a:r>
            <a:r>
              <a:rPr lang="nl-BE" sz="4000" dirty="0"/>
              <a:t> du </a:t>
            </a:r>
            <a:r>
              <a:rPr lang="nl-BE" sz="4000" dirty="0" err="1"/>
              <a:t>personnel</a:t>
            </a:r>
            <a:r>
              <a:rPr lang="nl-BE" sz="4000" dirty="0"/>
              <a:t> </a:t>
            </a:r>
            <a:r>
              <a:rPr lang="nl-BE" sz="4000" dirty="0" err="1"/>
              <a:t>technicien</a:t>
            </a:r>
            <a:r>
              <a:rPr lang="nl-BE" sz="4000" dirty="0"/>
              <a:t> </a:t>
            </a:r>
            <a:r>
              <a:rPr lang="nl-BE" sz="4000" dirty="0" err="1"/>
              <a:t>est</a:t>
            </a:r>
            <a:r>
              <a:rPr lang="nl-BE" sz="4000" dirty="0"/>
              <a:t> </a:t>
            </a:r>
            <a:r>
              <a:rPr lang="nl-BE" sz="4000" dirty="0" err="1"/>
              <a:t>masculin</a:t>
            </a:r>
            <a:r>
              <a:rPr lang="nl-BE" sz="4000" dirty="0"/>
              <a:t> 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00213"/>
            <a:endParaRPr lang="nl-BE" sz="4000" dirty="0"/>
          </a:p>
          <a:p>
            <a:pPr marL="1700213"/>
            <a:endParaRPr lang="nl-BE" sz="4000" dirty="0"/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68%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78%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88%</a:t>
            </a:r>
          </a:p>
          <a:p>
            <a:pPr marL="1985963" indent="-742950">
              <a:buFont typeface="+mj-lt"/>
              <a:buAutoNum type="alphaLcParenR"/>
            </a:pPr>
            <a:r>
              <a:rPr lang="nl-BE" sz="4000" dirty="0"/>
              <a:t>98%</a:t>
            </a:r>
          </a:p>
          <a:p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19A73-0BA7-4D29-AB42-F6634CC51044}" type="slidenum">
              <a:rPr lang="fr-BE" smtClean="0"/>
              <a:pPr>
                <a:defRPr/>
              </a:pPr>
              <a:t>7</a:t>
            </a:fld>
            <a:endParaRPr lang="fr-BE" dirty="0"/>
          </a:p>
        </p:txBody>
      </p:sp>
      <p:pic>
        <p:nvPicPr>
          <p:cNvPr id="6" name="Picture 2" descr="D:\Users\ortizb\Pictures\Algemeen\ques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ortizb\Pictures\Algemeen\Quiz-buzz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94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200" dirty="0" err="1"/>
              <a:t>Ségrégation</a:t>
            </a:r>
            <a:r>
              <a:rPr lang="nl-BE" sz="3200" dirty="0"/>
              <a:t> de genre au marché du </a:t>
            </a:r>
            <a:r>
              <a:rPr lang="nl-BE" sz="3200" dirty="0" err="1"/>
              <a:t>travail</a:t>
            </a:r>
            <a:endParaRPr lang="nl-BE" sz="3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90A5-65D6-499E-9200-6BC7C83AA062}" type="slidenum">
              <a:rPr lang="nl-BE" smtClean="0"/>
              <a:pPr/>
              <a:t>8</a:t>
            </a:fld>
            <a:endParaRPr lang="nl-BE"/>
          </a:p>
        </p:txBody>
      </p:sp>
      <p:pic>
        <p:nvPicPr>
          <p:cNvPr id="6146" name="Picture 2" descr="\\SGKSERV1\Data\IEFH_IGVM\01 - Home - Home\Ortiz, Barbara\02 - Privé\28 - PROTOCOLS\08 - Actiris\03 - Presentaties Actiris\20161202 Formation offres d'emploi neutres\beroepen\verpleegkundige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t="3016" r="25467" b="6002"/>
          <a:stretch/>
        </p:blipFill>
        <p:spPr bwMode="auto">
          <a:xfrm>
            <a:off x="4624623" y="2060848"/>
            <a:ext cx="4411873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Afbeeldingsresultaat voor technici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 r="11696"/>
          <a:stretch/>
        </p:blipFill>
        <p:spPr bwMode="auto">
          <a:xfrm>
            <a:off x="143055" y="2060848"/>
            <a:ext cx="4349412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464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76F30-8538-41C0-A395-D215D735B0FC}" type="slidenum">
              <a:rPr lang="fr-BE" smtClean="0"/>
              <a:pPr>
                <a:defRPr/>
              </a:pPr>
              <a:t>9</a:t>
            </a:fld>
            <a:endParaRPr lang="fr-BE" dirty="0"/>
          </a:p>
        </p:txBody>
      </p:sp>
      <p:pic>
        <p:nvPicPr>
          <p:cNvPr id="3074" name="Picture 2" descr="D:\Users\ortizb\Pictures\Afbeeldingen gender\Arbeid\Cartoons arbeid algemeen\Stéréoty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85" y="756541"/>
            <a:ext cx="4784630" cy="564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9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in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3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4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5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6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7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8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9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0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1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32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33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4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5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6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37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38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39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40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41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42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3_Urbain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43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4_Urbain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44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5_Urbain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7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8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9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0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1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2_Urbain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914</Words>
  <Application>Microsoft Office PowerPoint</Application>
  <PresentationFormat>Affichage à l'écran (4:3)</PresentationFormat>
  <Paragraphs>222</Paragraphs>
  <Slides>28</Slides>
  <Notes>17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68" baseType="lpstr">
      <vt:lpstr>Arial</vt:lpstr>
      <vt:lpstr>Calibri</vt:lpstr>
      <vt:lpstr>Georgia</vt:lpstr>
      <vt:lpstr>Trebuchet MS</vt:lpstr>
      <vt:lpstr>Wingdings 2</vt:lpstr>
      <vt:lpstr>Urbain</vt:lpstr>
      <vt:lpstr>15_Urbain</vt:lpstr>
      <vt:lpstr>16_Urbain</vt:lpstr>
      <vt:lpstr>17_Urbain</vt:lpstr>
      <vt:lpstr>18_Urbain</vt:lpstr>
      <vt:lpstr>19_Urbain</vt:lpstr>
      <vt:lpstr>20_Urbain</vt:lpstr>
      <vt:lpstr>21_Urbain</vt:lpstr>
      <vt:lpstr>22_Urbain</vt:lpstr>
      <vt:lpstr>23_Urbain</vt:lpstr>
      <vt:lpstr>24_Urbain</vt:lpstr>
      <vt:lpstr>25_Urbain</vt:lpstr>
      <vt:lpstr>26_Urbain</vt:lpstr>
      <vt:lpstr>27_Urbain</vt:lpstr>
      <vt:lpstr>28_Urbain</vt:lpstr>
      <vt:lpstr>29_Urbain</vt:lpstr>
      <vt:lpstr>30_Urbain</vt:lpstr>
      <vt:lpstr>31_Urbain</vt:lpstr>
      <vt:lpstr>32_Urbain</vt:lpstr>
      <vt:lpstr>33_Urbain</vt:lpstr>
      <vt:lpstr>34_Urbain</vt:lpstr>
      <vt:lpstr>35_Urbain</vt:lpstr>
      <vt:lpstr>36_Urbain</vt:lpstr>
      <vt:lpstr>37_Urbain</vt:lpstr>
      <vt:lpstr>38_Urbain</vt:lpstr>
      <vt:lpstr>39_Urbain</vt:lpstr>
      <vt:lpstr>40_Urbain</vt:lpstr>
      <vt:lpstr>41_Urbain</vt:lpstr>
      <vt:lpstr>42_Urbain</vt:lpstr>
      <vt:lpstr>3_Urbain</vt:lpstr>
      <vt:lpstr>43_Urbain</vt:lpstr>
      <vt:lpstr>4_Urbain</vt:lpstr>
      <vt:lpstr>44_Urbain</vt:lpstr>
      <vt:lpstr>5_Urbain</vt:lpstr>
      <vt:lpstr>Photo Editor Photo</vt:lpstr>
      <vt:lpstr>Discriminations et inégalités  sur base du genre</vt:lpstr>
      <vt:lpstr>Octobre 2019 en Belgique</vt:lpstr>
      <vt:lpstr>Quelle est la proportion d’étudiants masculins dans la formation en puériculture ?</vt:lpstr>
      <vt:lpstr>Quelle est la proportion d’étudiantes féminines dans la formation en ingénierie industrielle ?</vt:lpstr>
      <vt:lpstr>Ségrégation de genre dans l’éducation</vt:lpstr>
      <vt:lpstr>Quel pourcentage du personnel infirmier est féminin ?</vt:lpstr>
      <vt:lpstr>Quel pourcentage du personnel technicien est masculin ?</vt:lpstr>
      <vt:lpstr>Ségrégation de genre au marché du travail</vt:lpstr>
      <vt:lpstr>Présentation PowerPoint</vt:lpstr>
      <vt:lpstr>Combien de temps supplémentaire les femmes consacrent-elles en moyenne par jour aux travaux ménagers et à la garde des enfants que les hommes ?</vt:lpstr>
      <vt:lpstr>A combien s’élève l’écart salarial entre hommes et femmes en Belgique (sur base de salaires horaires) ?</vt:lpstr>
      <vt:lpstr>Écart salarial</vt:lpstr>
      <vt:lpstr>Combien d’employées travaillent à temps partiel ?</vt:lpstr>
      <vt:lpstr>Combien d’employés travaillent à temps partiel ?</vt:lpstr>
      <vt:lpstr>Combien de femmes, en pourcentage, ont reçu des réactions ou des conséquences négatives au travail dues à leur grossesse ?</vt:lpstr>
      <vt:lpstr>Quel pourcentage des congés parentaux est pris par les hommes ?</vt:lpstr>
      <vt:lpstr>Congé de paternité</vt:lpstr>
      <vt:lpstr>Dans le domaine de la formation professionnelle, combien les employeurs dépensent en moyenne en plus pour les hommes que pour les femmes ?</vt:lpstr>
      <vt:lpstr>Combien de femmes y a-t-il dans les conseils d’administration des entreprises cotées en bourse et des entreprises publiques ?</vt:lpstr>
      <vt:lpstr>Plafond de verre</vt:lpstr>
      <vt:lpstr>Tuyau percé &amp; plancher gluant</vt:lpstr>
      <vt:lpstr>Présentation PowerPoint</vt:lpstr>
      <vt:lpstr>En quelle année l’égalité des femmes et des hommes a-t-elle été inscrite dans la Constitution belge?</vt:lpstr>
      <vt:lpstr>Présentation PowerPoint</vt:lpstr>
      <vt:lpstr>Stéréotypes et discrimination</vt:lpstr>
      <vt:lpstr>Présentation PowerPoint</vt:lpstr>
      <vt:lpstr>Présentation PowerPoint</vt:lpstr>
      <vt:lpstr>Importance des signalements </vt:lpstr>
    </vt:vector>
  </TitlesOfParts>
  <Company>SPF Emploi, Travail et Concertation Sociale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 pour l’égalité des femmes et des hommes</dc:title>
  <dc:creator>LOECKX Pauline</dc:creator>
  <cp:lastModifiedBy>Francoise Goffinet</cp:lastModifiedBy>
  <cp:revision>585</cp:revision>
  <cp:lastPrinted>2019-10-03T07:23:05Z</cp:lastPrinted>
  <dcterms:created xsi:type="dcterms:W3CDTF">2015-03-13T15:25:38Z</dcterms:created>
  <dcterms:modified xsi:type="dcterms:W3CDTF">2019-10-03T07:23:34Z</dcterms:modified>
</cp:coreProperties>
</file>