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38" r:id="rId2"/>
  </p:sldMasterIdLst>
  <p:notesMasterIdLst>
    <p:notesMasterId r:id="rId25"/>
  </p:notesMasterIdLst>
  <p:handoutMasterIdLst>
    <p:handoutMasterId r:id="rId26"/>
  </p:handoutMasterIdLst>
  <p:sldIdLst>
    <p:sldId id="262" r:id="rId3"/>
    <p:sldId id="267" r:id="rId4"/>
    <p:sldId id="272" r:id="rId5"/>
    <p:sldId id="277" r:id="rId6"/>
    <p:sldId id="275" r:id="rId7"/>
    <p:sldId id="291" r:id="rId8"/>
    <p:sldId id="290" r:id="rId9"/>
    <p:sldId id="280" r:id="rId10"/>
    <p:sldId id="281" r:id="rId11"/>
    <p:sldId id="282" r:id="rId12"/>
    <p:sldId id="279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4" r:id="rId21"/>
    <p:sldId id="292" r:id="rId22"/>
    <p:sldId id="270" r:id="rId23"/>
    <p:sldId id="265" r:id="rId24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8C"/>
    <a:srgbClr val="006276"/>
    <a:srgbClr val="C73181"/>
    <a:srgbClr val="A7C712"/>
    <a:srgbClr val="E56E0A"/>
    <a:srgbClr val="000000"/>
    <a:srgbClr val="574744"/>
    <a:srgbClr val="C79581"/>
    <a:srgbClr val="194B50"/>
    <a:srgbClr val="57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F135C-2C61-48DF-94F5-68DAE41D9FD7}" type="doc">
      <dgm:prSet loTypeId="urn:microsoft.com/office/officeart/2005/8/layout/hierarchy1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D6C8E027-5951-4634-8C37-2C94DB74883F}">
      <dgm:prSet phldrT="[Texte]"/>
      <dgm:spPr/>
      <dgm:t>
        <a:bodyPr/>
        <a:lstStyle/>
        <a:p>
          <a:r>
            <a:rPr lang="fr-FR" b="1" dirty="0" smtClean="0"/>
            <a:t>Genre-et-TIC</a:t>
          </a:r>
          <a:endParaRPr lang="fr-FR" b="1" dirty="0"/>
        </a:p>
      </dgm:t>
    </dgm:pt>
    <dgm:pt modelId="{C8054435-3BF6-4900-A823-18514E73A0F2}" type="parTrans" cxnId="{6319C73B-44A9-4E36-B7D9-3E1ED39F6712}">
      <dgm:prSet/>
      <dgm:spPr/>
      <dgm:t>
        <a:bodyPr/>
        <a:lstStyle/>
        <a:p>
          <a:endParaRPr lang="fr-FR"/>
        </a:p>
      </dgm:t>
    </dgm:pt>
    <dgm:pt modelId="{8B64A5C7-E10E-4FBC-BFB0-930A058427CF}" type="sibTrans" cxnId="{6319C73B-44A9-4E36-B7D9-3E1ED39F6712}">
      <dgm:prSet/>
      <dgm:spPr/>
      <dgm:t>
        <a:bodyPr/>
        <a:lstStyle/>
        <a:p>
          <a:endParaRPr lang="fr-FR"/>
        </a:p>
      </dgm:t>
    </dgm:pt>
    <dgm:pt modelId="{7C41C812-02A2-4051-BD09-54A3F1F98ABC}">
      <dgm:prSet phldrT="[Texte]"/>
      <dgm:spPr/>
      <dgm:t>
        <a:bodyPr/>
        <a:lstStyle/>
        <a:p>
          <a:r>
            <a:rPr lang="fr-FR" b="1" dirty="0" smtClean="0"/>
            <a:t>L’éducation</a:t>
          </a:r>
          <a:endParaRPr lang="fr-FR" b="1" dirty="0"/>
        </a:p>
      </dgm:t>
    </dgm:pt>
    <dgm:pt modelId="{690B894D-7E31-455E-A630-B5535F91EB3E}" type="parTrans" cxnId="{9E4DC303-94A9-459A-9A64-0BB270665DAB}">
      <dgm:prSet/>
      <dgm:spPr/>
      <dgm:t>
        <a:bodyPr/>
        <a:lstStyle/>
        <a:p>
          <a:endParaRPr lang="fr-FR"/>
        </a:p>
      </dgm:t>
    </dgm:pt>
    <dgm:pt modelId="{2F7B1197-6408-4E00-BBCD-D469FE66969C}" type="sibTrans" cxnId="{9E4DC303-94A9-459A-9A64-0BB270665DAB}">
      <dgm:prSet/>
      <dgm:spPr/>
      <dgm:t>
        <a:bodyPr/>
        <a:lstStyle/>
        <a:p>
          <a:endParaRPr lang="fr-FR"/>
        </a:p>
      </dgm:t>
    </dgm:pt>
    <dgm:pt modelId="{E67D8A50-4C3F-48FA-929E-08B8DF7150EA}">
      <dgm:prSet phldrT="[Texte]"/>
      <dgm:spPr/>
      <dgm:t>
        <a:bodyPr/>
        <a:lstStyle/>
        <a:p>
          <a:r>
            <a:rPr lang="fr-FR" dirty="0" smtClean="0"/>
            <a:t>Animations pour les élèves</a:t>
          </a:r>
          <a:endParaRPr lang="fr-FR" dirty="0"/>
        </a:p>
      </dgm:t>
    </dgm:pt>
    <dgm:pt modelId="{B128D2EE-904D-4C12-8F32-23790233F1A3}" type="parTrans" cxnId="{27257574-4B89-491F-B194-99F5EF2E22E8}">
      <dgm:prSet/>
      <dgm:spPr/>
      <dgm:t>
        <a:bodyPr/>
        <a:lstStyle/>
        <a:p>
          <a:endParaRPr lang="fr-FR"/>
        </a:p>
      </dgm:t>
    </dgm:pt>
    <dgm:pt modelId="{A1E67AF2-8E94-4A85-A61A-95F5110FF3CA}" type="sibTrans" cxnId="{27257574-4B89-491F-B194-99F5EF2E22E8}">
      <dgm:prSet/>
      <dgm:spPr/>
      <dgm:t>
        <a:bodyPr/>
        <a:lstStyle/>
        <a:p>
          <a:endParaRPr lang="fr-FR"/>
        </a:p>
      </dgm:t>
    </dgm:pt>
    <dgm:pt modelId="{5E5920E5-A629-45B5-9EF3-7042CBFF7548}">
      <dgm:prSet phldrT="[Texte]"/>
      <dgm:spPr/>
      <dgm:t>
        <a:bodyPr/>
        <a:lstStyle/>
        <a:p>
          <a:r>
            <a:rPr lang="fr-FR" dirty="0" smtClean="0"/>
            <a:t>Formations pour les enseignants</a:t>
          </a:r>
          <a:endParaRPr lang="fr-FR" dirty="0"/>
        </a:p>
      </dgm:t>
    </dgm:pt>
    <dgm:pt modelId="{36EC224A-BF15-4E0D-93EA-10D03802FA44}" type="parTrans" cxnId="{CD464CD3-2ACB-47D5-8BF1-21B9D47AA4C2}">
      <dgm:prSet/>
      <dgm:spPr/>
      <dgm:t>
        <a:bodyPr/>
        <a:lstStyle/>
        <a:p>
          <a:endParaRPr lang="fr-FR"/>
        </a:p>
      </dgm:t>
    </dgm:pt>
    <dgm:pt modelId="{31C6E1D2-CC2D-4D6F-8741-1A3C006C5013}" type="sibTrans" cxnId="{CD464CD3-2ACB-47D5-8BF1-21B9D47AA4C2}">
      <dgm:prSet/>
      <dgm:spPr/>
      <dgm:t>
        <a:bodyPr/>
        <a:lstStyle/>
        <a:p>
          <a:endParaRPr lang="fr-FR"/>
        </a:p>
      </dgm:t>
    </dgm:pt>
    <dgm:pt modelId="{8A5F7B22-1E18-43DA-91F8-C9C059C4A48A}">
      <dgm:prSet phldrT="[Texte]"/>
      <dgm:spPr/>
      <dgm:t>
        <a:bodyPr/>
        <a:lstStyle/>
        <a:p>
          <a:r>
            <a:rPr lang="fr-FR" b="1" dirty="0" smtClean="0"/>
            <a:t>Le Professionnel</a:t>
          </a:r>
          <a:endParaRPr lang="fr-FR" b="1" dirty="0"/>
        </a:p>
      </dgm:t>
    </dgm:pt>
    <dgm:pt modelId="{88E6EA3C-54BE-47B5-803F-E41F5562E5E7}" type="parTrans" cxnId="{7353E411-B341-4A3E-9A42-5D5FBB479CCD}">
      <dgm:prSet/>
      <dgm:spPr/>
      <dgm:t>
        <a:bodyPr/>
        <a:lstStyle/>
        <a:p>
          <a:endParaRPr lang="fr-FR"/>
        </a:p>
      </dgm:t>
    </dgm:pt>
    <dgm:pt modelId="{C6E04C26-12F1-410E-9E59-DEC2BA2B09B1}" type="sibTrans" cxnId="{7353E411-B341-4A3E-9A42-5D5FBB479CCD}">
      <dgm:prSet/>
      <dgm:spPr/>
      <dgm:t>
        <a:bodyPr/>
        <a:lstStyle/>
        <a:p>
          <a:endParaRPr lang="fr-FR"/>
        </a:p>
      </dgm:t>
    </dgm:pt>
    <dgm:pt modelId="{C553F692-21D3-4D5A-9A10-3D9386EDC640}">
      <dgm:prSet phldrT="[Texte]"/>
      <dgm:spPr/>
      <dgm:t>
        <a:bodyPr/>
        <a:lstStyle/>
        <a:p>
          <a:r>
            <a:rPr lang="fr-FR" dirty="0" smtClean="0"/>
            <a:t>sensibilisation auprès des dirigeants </a:t>
          </a:r>
          <a:r>
            <a:rPr lang="fr-FR" dirty="0" smtClean="0"/>
            <a:t>d’entreprises</a:t>
          </a:r>
          <a:endParaRPr lang="fr-FR" dirty="0"/>
        </a:p>
      </dgm:t>
    </dgm:pt>
    <dgm:pt modelId="{47BA3B99-7FB6-4DB6-9831-F4CED93B31AA}" type="parTrans" cxnId="{CD60FE1C-A50D-4483-8169-5479757D686E}">
      <dgm:prSet/>
      <dgm:spPr/>
      <dgm:t>
        <a:bodyPr/>
        <a:lstStyle/>
        <a:p>
          <a:endParaRPr lang="fr-FR"/>
        </a:p>
      </dgm:t>
    </dgm:pt>
    <dgm:pt modelId="{1D7D4342-FCAF-46A1-A53A-1C22A89E8F4E}" type="sibTrans" cxnId="{CD60FE1C-A50D-4483-8169-5479757D686E}">
      <dgm:prSet/>
      <dgm:spPr/>
      <dgm:t>
        <a:bodyPr/>
        <a:lstStyle/>
        <a:p>
          <a:endParaRPr lang="fr-FR"/>
        </a:p>
      </dgm:t>
    </dgm:pt>
    <dgm:pt modelId="{4DD29884-0B60-4EBF-AA5D-63D9CCDFB18C}" type="pres">
      <dgm:prSet presAssocID="{948F135C-2C61-48DF-94F5-68DAE41D9F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BB2F4BE-922A-4ABD-93C0-2D32F87485B9}" type="pres">
      <dgm:prSet presAssocID="{D6C8E027-5951-4634-8C37-2C94DB74883F}" presName="hierRoot1" presStyleCnt="0"/>
      <dgm:spPr/>
    </dgm:pt>
    <dgm:pt modelId="{E10AF9A2-462A-4115-AE0F-E7B7FC1AB0FA}" type="pres">
      <dgm:prSet presAssocID="{D6C8E027-5951-4634-8C37-2C94DB74883F}" presName="composite" presStyleCnt="0"/>
      <dgm:spPr/>
    </dgm:pt>
    <dgm:pt modelId="{C526DEE1-B500-4C5B-BF85-8A6AF6765107}" type="pres">
      <dgm:prSet presAssocID="{D6C8E027-5951-4634-8C37-2C94DB74883F}" presName="background" presStyleLbl="node0" presStyleIdx="0" presStyleCnt="1"/>
      <dgm:spPr/>
    </dgm:pt>
    <dgm:pt modelId="{07523E27-5A79-490F-A35D-310C030B897C}" type="pres">
      <dgm:prSet presAssocID="{D6C8E027-5951-4634-8C37-2C94DB74883F}" presName="text" presStyleLbl="fgAcc0" presStyleIdx="0" presStyleCnt="1" custLinFactNeighborX="-33870" custLinFactNeighborY="-34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6839F07-A0E1-4662-A01E-B1A9DDF167D6}" type="pres">
      <dgm:prSet presAssocID="{D6C8E027-5951-4634-8C37-2C94DB74883F}" presName="hierChild2" presStyleCnt="0"/>
      <dgm:spPr/>
    </dgm:pt>
    <dgm:pt modelId="{A4CA6AA8-B7DD-4BAF-9500-CF18035E981E}" type="pres">
      <dgm:prSet presAssocID="{690B894D-7E31-455E-A630-B5535F91EB3E}" presName="Name10" presStyleLbl="parChTrans1D2" presStyleIdx="0" presStyleCnt="2"/>
      <dgm:spPr/>
      <dgm:t>
        <a:bodyPr/>
        <a:lstStyle/>
        <a:p>
          <a:endParaRPr lang="fr-FR"/>
        </a:p>
      </dgm:t>
    </dgm:pt>
    <dgm:pt modelId="{6597B252-E9DE-47E3-B9EE-E04F3CA15975}" type="pres">
      <dgm:prSet presAssocID="{7C41C812-02A2-4051-BD09-54A3F1F98ABC}" presName="hierRoot2" presStyleCnt="0"/>
      <dgm:spPr/>
    </dgm:pt>
    <dgm:pt modelId="{011E27C3-5E13-4970-A2C8-1694AC871F23}" type="pres">
      <dgm:prSet presAssocID="{7C41C812-02A2-4051-BD09-54A3F1F98ABC}" presName="composite2" presStyleCnt="0"/>
      <dgm:spPr/>
    </dgm:pt>
    <dgm:pt modelId="{50335EA3-DEF9-4D1F-8B4C-9DF12461C327}" type="pres">
      <dgm:prSet presAssocID="{7C41C812-02A2-4051-BD09-54A3F1F98ABC}" presName="background2" presStyleLbl="node2" presStyleIdx="0" presStyleCnt="2"/>
      <dgm:spPr/>
    </dgm:pt>
    <dgm:pt modelId="{FBA9882C-F2D3-4B9A-82A8-75ED9A85CAD6}" type="pres">
      <dgm:prSet presAssocID="{7C41C812-02A2-4051-BD09-54A3F1F98ABC}" presName="text2" presStyleLbl="fgAcc2" presStyleIdx="0" presStyleCnt="2" custLinFactNeighborX="-56902" custLinFactNeighborY="-17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126505-1352-40EB-80D8-607D722554CD}" type="pres">
      <dgm:prSet presAssocID="{7C41C812-02A2-4051-BD09-54A3F1F98ABC}" presName="hierChild3" presStyleCnt="0"/>
      <dgm:spPr/>
    </dgm:pt>
    <dgm:pt modelId="{BCF7BDF7-1239-4567-A87E-DF7E3EC80F50}" type="pres">
      <dgm:prSet presAssocID="{B128D2EE-904D-4C12-8F32-23790233F1A3}" presName="Name17" presStyleLbl="parChTrans1D3" presStyleIdx="0" presStyleCnt="3"/>
      <dgm:spPr/>
      <dgm:t>
        <a:bodyPr/>
        <a:lstStyle/>
        <a:p>
          <a:endParaRPr lang="fr-FR"/>
        </a:p>
      </dgm:t>
    </dgm:pt>
    <dgm:pt modelId="{71FC26B0-67A2-4C40-B8D9-5D191D42EF29}" type="pres">
      <dgm:prSet presAssocID="{E67D8A50-4C3F-48FA-929E-08B8DF7150EA}" presName="hierRoot3" presStyleCnt="0"/>
      <dgm:spPr/>
    </dgm:pt>
    <dgm:pt modelId="{212ED565-B11C-45E4-A143-311EE4209544}" type="pres">
      <dgm:prSet presAssocID="{E67D8A50-4C3F-48FA-929E-08B8DF7150EA}" presName="composite3" presStyleCnt="0"/>
      <dgm:spPr/>
    </dgm:pt>
    <dgm:pt modelId="{20B78A17-D613-4810-B7C7-312559DE21E6}" type="pres">
      <dgm:prSet presAssocID="{E67D8A50-4C3F-48FA-929E-08B8DF7150EA}" presName="background3" presStyleLbl="node3" presStyleIdx="0" presStyleCnt="3"/>
      <dgm:spPr/>
    </dgm:pt>
    <dgm:pt modelId="{D8A7830F-A708-4B1A-AC72-1EA978766395}" type="pres">
      <dgm:prSet presAssocID="{E67D8A50-4C3F-48FA-929E-08B8DF7150EA}" presName="text3" presStyleLbl="fgAcc3" presStyleIdx="0" presStyleCnt="3" custScaleX="103862" custLinFactNeighborX="-1716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53A8BD6-5528-441D-AACA-BC5A52A94817}" type="pres">
      <dgm:prSet presAssocID="{E67D8A50-4C3F-48FA-929E-08B8DF7150EA}" presName="hierChild4" presStyleCnt="0"/>
      <dgm:spPr/>
    </dgm:pt>
    <dgm:pt modelId="{A25AA9B4-CF3F-4E2B-A369-16E834CA225D}" type="pres">
      <dgm:prSet presAssocID="{36EC224A-BF15-4E0D-93EA-10D03802FA44}" presName="Name17" presStyleLbl="parChTrans1D3" presStyleIdx="1" presStyleCnt="3"/>
      <dgm:spPr/>
      <dgm:t>
        <a:bodyPr/>
        <a:lstStyle/>
        <a:p>
          <a:endParaRPr lang="fr-FR"/>
        </a:p>
      </dgm:t>
    </dgm:pt>
    <dgm:pt modelId="{08C7A5C2-1E93-467B-814E-1C9B8A788AE0}" type="pres">
      <dgm:prSet presAssocID="{5E5920E5-A629-45B5-9EF3-7042CBFF7548}" presName="hierRoot3" presStyleCnt="0"/>
      <dgm:spPr/>
    </dgm:pt>
    <dgm:pt modelId="{79635905-0460-424C-B82C-3B21898193D0}" type="pres">
      <dgm:prSet presAssocID="{5E5920E5-A629-45B5-9EF3-7042CBFF7548}" presName="composite3" presStyleCnt="0"/>
      <dgm:spPr/>
    </dgm:pt>
    <dgm:pt modelId="{5B788857-A64C-45FE-A752-A75011EF7B60}" type="pres">
      <dgm:prSet presAssocID="{5E5920E5-A629-45B5-9EF3-7042CBFF7548}" presName="background3" presStyleLbl="node3" presStyleIdx="1" presStyleCnt="3"/>
      <dgm:spPr/>
    </dgm:pt>
    <dgm:pt modelId="{2CB12249-D4DB-49FD-B8C3-EEEB07BB0FE6}" type="pres">
      <dgm:prSet presAssocID="{5E5920E5-A629-45B5-9EF3-7042CBFF7548}" presName="text3" presStyleLbl="fgAcc3" presStyleIdx="1" presStyleCnt="3" custLinFactNeighborX="-9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36820B-FA1E-4B6B-BE7F-6D45D88D7AB9}" type="pres">
      <dgm:prSet presAssocID="{5E5920E5-A629-45B5-9EF3-7042CBFF7548}" presName="hierChild4" presStyleCnt="0"/>
      <dgm:spPr/>
    </dgm:pt>
    <dgm:pt modelId="{F5B33C68-BB20-44A8-A990-9913411523F5}" type="pres">
      <dgm:prSet presAssocID="{88E6EA3C-54BE-47B5-803F-E41F5562E5E7}" presName="Name10" presStyleLbl="parChTrans1D2" presStyleIdx="1" presStyleCnt="2"/>
      <dgm:spPr/>
      <dgm:t>
        <a:bodyPr/>
        <a:lstStyle/>
        <a:p>
          <a:endParaRPr lang="fr-FR"/>
        </a:p>
      </dgm:t>
    </dgm:pt>
    <dgm:pt modelId="{E388A659-22A5-439B-A8C1-BCB2EE2443E6}" type="pres">
      <dgm:prSet presAssocID="{8A5F7B22-1E18-43DA-91F8-C9C059C4A48A}" presName="hierRoot2" presStyleCnt="0"/>
      <dgm:spPr/>
    </dgm:pt>
    <dgm:pt modelId="{6192793C-C3BC-4C09-BFCA-1BD064CDC0FB}" type="pres">
      <dgm:prSet presAssocID="{8A5F7B22-1E18-43DA-91F8-C9C059C4A48A}" presName="composite2" presStyleCnt="0"/>
      <dgm:spPr/>
    </dgm:pt>
    <dgm:pt modelId="{6C6CED15-2B3A-48C0-B134-47A47C3A78B4}" type="pres">
      <dgm:prSet presAssocID="{8A5F7B22-1E18-43DA-91F8-C9C059C4A48A}" presName="background2" presStyleLbl="node2" presStyleIdx="1" presStyleCnt="2"/>
      <dgm:spPr/>
    </dgm:pt>
    <dgm:pt modelId="{D03A345C-8187-405F-82F3-79E065A35FF6}" type="pres">
      <dgm:prSet presAssocID="{8A5F7B22-1E18-43DA-91F8-C9C059C4A48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F54508A-2087-424B-9202-D49D99B2F837}" type="pres">
      <dgm:prSet presAssocID="{8A5F7B22-1E18-43DA-91F8-C9C059C4A48A}" presName="hierChild3" presStyleCnt="0"/>
      <dgm:spPr/>
    </dgm:pt>
    <dgm:pt modelId="{38245A08-E555-492B-B4FC-37EA8A6186D7}" type="pres">
      <dgm:prSet presAssocID="{47BA3B99-7FB6-4DB6-9831-F4CED93B31AA}" presName="Name17" presStyleLbl="parChTrans1D3" presStyleIdx="2" presStyleCnt="3"/>
      <dgm:spPr/>
      <dgm:t>
        <a:bodyPr/>
        <a:lstStyle/>
        <a:p>
          <a:endParaRPr lang="fr-FR"/>
        </a:p>
      </dgm:t>
    </dgm:pt>
    <dgm:pt modelId="{C23B51CA-DC43-4906-B0BF-59E6B7830F13}" type="pres">
      <dgm:prSet presAssocID="{C553F692-21D3-4D5A-9A10-3D9386EDC640}" presName="hierRoot3" presStyleCnt="0"/>
      <dgm:spPr/>
    </dgm:pt>
    <dgm:pt modelId="{70257D74-439A-48EE-A195-AEED9DF14B8E}" type="pres">
      <dgm:prSet presAssocID="{C553F692-21D3-4D5A-9A10-3D9386EDC640}" presName="composite3" presStyleCnt="0"/>
      <dgm:spPr/>
    </dgm:pt>
    <dgm:pt modelId="{74FECB31-929F-4F05-90E4-F4C51F4C9172}" type="pres">
      <dgm:prSet presAssocID="{C553F692-21D3-4D5A-9A10-3D9386EDC640}" presName="background3" presStyleLbl="node3" presStyleIdx="2" presStyleCnt="3"/>
      <dgm:spPr/>
    </dgm:pt>
    <dgm:pt modelId="{6F9CC01D-7B15-4A6D-882F-1CEBBEBA9E85}" type="pres">
      <dgm:prSet presAssocID="{C553F692-21D3-4D5A-9A10-3D9386EDC640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4FE4F5-BF80-4070-8A2C-C5ADC471F453}" type="pres">
      <dgm:prSet presAssocID="{C553F692-21D3-4D5A-9A10-3D9386EDC640}" presName="hierChild4" presStyleCnt="0"/>
      <dgm:spPr/>
    </dgm:pt>
  </dgm:ptLst>
  <dgm:cxnLst>
    <dgm:cxn modelId="{7E35F838-18C8-442E-863F-702FE0AAAF8A}" type="presOf" srcId="{47BA3B99-7FB6-4DB6-9831-F4CED93B31AA}" destId="{38245A08-E555-492B-B4FC-37EA8A6186D7}" srcOrd="0" destOrd="0" presId="urn:microsoft.com/office/officeart/2005/8/layout/hierarchy1"/>
    <dgm:cxn modelId="{3F3EEA19-1E1E-45AC-AB43-4977B59EE18D}" type="presOf" srcId="{B128D2EE-904D-4C12-8F32-23790233F1A3}" destId="{BCF7BDF7-1239-4567-A87E-DF7E3EC80F50}" srcOrd="0" destOrd="0" presId="urn:microsoft.com/office/officeart/2005/8/layout/hierarchy1"/>
    <dgm:cxn modelId="{F15C9291-692F-4745-8364-E21D7751883B}" type="presOf" srcId="{E67D8A50-4C3F-48FA-929E-08B8DF7150EA}" destId="{D8A7830F-A708-4B1A-AC72-1EA978766395}" srcOrd="0" destOrd="0" presId="urn:microsoft.com/office/officeart/2005/8/layout/hierarchy1"/>
    <dgm:cxn modelId="{64F8F579-72A1-4D92-A1CC-563D3D8482DC}" type="presOf" srcId="{D6C8E027-5951-4634-8C37-2C94DB74883F}" destId="{07523E27-5A79-490F-A35D-310C030B897C}" srcOrd="0" destOrd="0" presId="urn:microsoft.com/office/officeart/2005/8/layout/hierarchy1"/>
    <dgm:cxn modelId="{6319C73B-44A9-4E36-B7D9-3E1ED39F6712}" srcId="{948F135C-2C61-48DF-94F5-68DAE41D9FD7}" destId="{D6C8E027-5951-4634-8C37-2C94DB74883F}" srcOrd="0" destOrd="0" parTransId="{C8054435-3BF6-4900-A823-18514E73A0F2}" sibTransId="{8B64A5C7-E10E-4FBC-BFB0-930A058427CF}"/>
    <dgm:cxn modelId="{9A5AB243-8F74-475F-8FF2-0995F43BF41E}" type="presOf" srcId="{88E6EA3C-54BE-47B5-803F-E41F5562E5E7}" destId="{F5B33C68-BB20-44A8-A990-9913411523F5}" srcOrd="0" destOrd="0" presId="urn:microsoft.com/office/officeart/2005/8/layout/hierarchy1"/>
    <dgm:cxn modelId="{AB193AB0-FBE6-4048-B86D-E0D872EC0662}" type="presOf" srcId="{8A5F7B22-1E18-43DA-91F8-C9C059C4A48A}" destId="{D03A345C-8187-405F-82F3-79E065A35FF6}" srcOrd="0" destOrd="0" presId="urn:microsoft.com/office/officeart/2005/8/layout/hierarchy1"/>
    <dgm:cxn modelId="{82D0296E-7453-453D-9B62-461A4E2C2E39}" type="presOf" srcId="{5E5920E5-A629-45B5-9EF3-7042CBFF7548}" destId="{2CB12249-D4DB-49FD-B8C3-EEEB07BB0FE6}" srcOrd="0" destOrd="0" presId="urn:microsoft.com/office/officeart/2005/8/layout/hierarchy1"/>
    <dgm:cxn modelId="{CD464CD3-2ACB-47D5-8BF1-21B9D47AA4C2}" srcId="{7C41C812-02A2-4051-BD09-54A3F1F98ABC}" destId="{5E5920E5-A629-45B5-9EF3-7042CBFF7548}" srcOrd="1" destOrd="0" parTransId="{36EC224A-BF15-4E0D-93EA-10D03802FA44}" sibTransId="{31C6E1D2-CC2D-4D6F-8741-1A3C006C5013}"/>
    <dgm:cxn modelId="{FE345132-2D2F-40A2-8A7A-A98A6AFEF4DC}" type="presOf" srcId="{36EC224A-BF15-4E0D-93EA-10D03802FA44}" destId="{A25AA9B4-CF3F-4E2B-A369-16E834CA225D}" srcOrd="0" destOrd="0" presId="urn:microsoft.com/office/officeart/2005/8/layout/hierarchy1"/>
    <dgm:cxn modelId="{9E4DC303-94A9-459A-9A64-0BB270665DAB}" srcId="{D6C8E027-5951-4634-8C37-2C94DB74883F}" destId="{7C41C812-02A2-4051-BD09-54A3F1F98ABC}" srcOrd="0" destOrd="0" parTransId="{690B894D-7E31-455E-A630-B5535F91EB3E}" sibTransId="{2F7B1197-6408-4E00-BBCD-D469FE66969C}"/>
    <dgm:cxn modelId="{2EBE6771-8932-4DFA-9D0A-CA09B391A64F}" type="presOf" srcId="{690B894D-7E31-455E-A630-B5535F91EB3E}" destId="{A4CA6AA8-B7DD-4BAF-9500-CF18035E981E}" srcOrd="0" destOrd="0" presId="urn:microsoft.com/office/officeart/2005/8/layout/hierarchy1"/>
    <dgm:cxn modelId="{CD60FE1C-A50D-4483-8169-5479757D686E}" srcId="{8A5F7B22-1E18-43DA-91F8-C9C059C4A48A}" destId="{C553F692-21D3-4D5A-9A10-3D9386EDC640}" srcOrd="0" destOrd="0" parTransId="{47BA3B99-7FB6-4DB6-9831-F4CED93B31AA}" sibTransId="{1D7D4342-FCAF-46A1-A53A-1C22A89E8F4E}"/>
    <dgm:cxn modelId="{7353E411-B341-4A3E-9A42-5D5FBB479CCD}" srcId="{D6C8E027-5951-4634-8C37-2C94DB74883F}" destId="{8A5F7B22-1E18-43DA-91F8-C9C059C4A48A}" srcOrd="1" destOrd="0" parTransId="{88E6EA3C-54BE-47B5-803F-E41F5562E5E7}" sibTransId="{C6E04C26-12F1-410E-9E59-DEC2BA2B09B1}"/>
    <dgm:cxn modelId="{B0B46F0E-BC5D-46B2-A7B0-93F758F93EDE}" type="presOf" srcId="{C553F692-21D3-4D5A-9A10-3D9386EDC640}" destId="{6F9CC01D-7B15-4A6D-882F-1CEBBEBA9E85}" srcOrd="0" destOrd="0" presId="urn:microsoft.com/office/officeart/2005/8/layout/hierarchy1"/>
    <dgm:cxn modelId="{43C8F6BD-EA2B-4B8F-87DA-E5D84EB46411}" type="presOf" srcId="{7C41C812-02A2-4051-BD09-54A3F1F98ABC}" destId="{FBA9882C-F2D3-4B9A-82A8-75ED9A85CAD6}" srcOrd="0" destOrd="0" presId="urn:microsoft.com/office/officeart/2005/8/layout/hierarchy1"/>
    <dgm:cxn modelId="{073D7FBB-C870-493F-82DE-E7A493A15999}" type="presOf" srcId="{948F135C-2C61-48DF-94F5-68DAE41D9FD7}" destId="{4DD29884-0B60-4EBF-AA5D-63D9CCDFB18C}" srcOrd="0" destOrd="0" presId="urn:microsoft.com/office/officeart/2005/8/layout/hierarchy1"/>
    <dgm:cxn modelId="{27257574-4B89-491F-B194-99F5EF2E22E8}" srcId="{7C41C812-02A2-4051-BD09-54A3F1F98ABC}" destId="{E67D8A50-4C3F-48FA-929E-08B8DF7150EA}" srcOrd="0" destOrd="0" parTransId="{B128D2EE-904D-4C12-8F32-23790233F1A3}" sibTransId="{A1E67AF2-8E94-4A85-A61A-95F5110FF3CA}"/>
    <dgm:cxn modelId="{919AC3FA-3659-474D-A031-B878D450FF61}" type="presParOf" srcId="{4DD29884-0B60-4EBF-AA5D-63D9CCDFB18C}" destId="{DBB2F4BE-922A-4ABD-93C0-2D32F87485B9}" srcOrd="0" destOrd="0" presId="urn:microsoft.com/office/officeart/2005/8/layout/hierarchy1"/>
    <dgm:cxn modelId="{7EE1F9D3-5F80-4A3A-A3E8-39BA3DB485B6}" type="presParOf" srcId="{DBB2F4BE-922A-4ABD-93C0-2D32F87485B9}" destId="{E10AF9A2-462A-4115-AE0F-E7B7FC1AB0FA}" srcOrd="0" destOrd="0" presId="urn:microsoft.com/office/officeart/2005/8/layout/hierarchy1"/>
    <dgm:cxn modelId="{7E5E45D2-F36D-4C84-8EAF-41686B9DC0E7}" type="presParOf" srcId="{E10AF9A2-462A-4115-AE0F-E7B7FC1AB0FA}" destId="{C526DEE1-B500-4C5B-BF85-8A6AF6765107}" srcOrd="0" destOrd="0" presId="urn:microsoft.com/office/officeart/2005/8/layout/hierarchy1"/>
    <dgm:cxn modelId="{6603AA4F-0266-411D-BFFE-376E40A3ED8B}" type="presParOf" srcId="{E10AF9A2-462A-4115-AE0F-E7B7FC1AB0FA}" destId="{07523E27-5A79-490F-A35D-310C030B897C}" srcOrd="1" destOrd="0" presId="urn:microsoft.com/office/officeart/2005/8/layout/hierarchy1"/>
    <dgm:cxn modelId="{C984C892-F4A1-426E-B46B-D9E5E7D37073}" type="presParOf" srcId="{DBB2F4BE-922A-4ABD-93C0-2D32F87485B9}" destId="{56839F07-A0E1-4662-A01E-B1A9DDF167D6}" srcOrd="1" destOrd="0" presId="urn:microsoft.com/office/officeart/2005/8/layout/hierarchy1"/>
    <dgm:cxn modelId="{95C81FB3-807C-48FF-83BF-C6E31C7D2AC9}" type="presParOf" srcId="{56839F07-A0E1-4662-A01E-B1A9DDF167D6}" destId="{A4CA6AA8-B7DD-4BAF-9500-CF18035E981E}" srcOrd="0" destOrd="0" presId="urn:microsoft.com/office/officeart/2005/8/layout/hierarchy1"/>
    <dgm:cxn modelId="{DFD35944-8531-4E3F-BEFA-5D488148F7D9}" type="presParOf" srcId="{56839F07-A0E1-4662-A01E-B1A9DDF167D6}" destId="{6597B252-E9DE-47E3-B9EE-E04F3CA15975}" srcOrd="1" destOrd="0" presId="urn:microsoft.com/office/officeart/2005/8/layout/hierarchy1"/>
    <dgm:cxn modelId="{3F0F0C4F-AC4B-40EC-9AD8-BA057BA9ABA8}" type="presParOf" srcId="{6597B252-E9DE-47E3-B9EE-E04F3CA15975}" destId="{011E27C3-5E13-4970-A2C8-1694AC871F23}" srcOrd="0" destOrd="0" presId="urn:microsoft.com/office/officeart/2005/8/layout/hierarchy1"/>
    <dgm:cxn modelId="{78F1AEB2-F36B-44F7-B9C0-543D0743A554}" type="presParOf" srcId="{011E27C3-5E13-4970-A2C8-1694AC871F23}" destId="{50335EA3-DEF9-4D1F-8B4C-9DF12461C327}" srcOrd="0" destOrd="0" presId="urn:microsoft.com/office/officeart/2005/8/layout/hierarchy1"/>
    <dgm:cxn modelId="{5829BE1D-9D44-4A3C-A45D-7BAD2CADAA22}" type="presParOf" srcId="{011E27C3-5E13-4970-A2C8-1694AC871F23}" destId="{FBA9882C-F2D3-4B9A-82A8-75ED9A85CAD6}" srcOrd="1" destOrd="0" presId="urn:microsoft.com/office/officeart/2005/8/layout/hierarchy1"/>
    <dgm:cxn modelId="{FCC35EBC-C5BB-4535-95D2-572526DDC281}" type="presParOf" srcId="{6597B252-E9DE-47E3-B9EE-E04F3CA15975}" destId="{EF126505-1352-40EB-80D8-607D722554CD}" srcOrd="1" destOrd="0" presId="urn:microsoft.com/office/officeart/2005/8/layout/hierarchy1"/>
    <dgm:cxn modelId="{4B3D784A-DB6D-40F7-BFCC-920CC61680AA}" type="presParOf" srcId="{EF126505-1352-40EB-80D8-607D722554CD}" destId="{BCF7BDF7-1239-4567-A87E-DF7E3EC80F50}" srcOrd="0" destOrd="0" presId="urn:microsoft.com/office/officeart/2005/8/layout/hierarchy1"/>
    <dgm:cxn modelId="{B2C8EF1E-4AD6-40A9-8BEF-BB976235733D}" type="presParOf" srcId="{EF126505-1352-40EB-80D8-607D722554CD}" destId="{71FC26B0-67A2-4C40-B8D9-5D191D42EF29}" srcOrd="1" destOrd="0" presId="urn:microsoft.com/office/officeart/2005/8/layout/hierarchy1"/>
    <dgm:cxn modelId="{E66B9436-BEE3-4109-82C0-36D920C820FE}" type="presParOf" srcId="{71FC26B0-67A2-4C40-B8D9-5D191D42EF29}" destId="{212ED565-B11C-45E4-A143-311EE4209544}" srcOrd="0" destOrd="0" presId="urn:microsoft.com/office/officeart/2005/8/layout/hierarchy1"/>
    <dgm:cxn modelId="{D8FB6341-8C5C-484A-BF2C-A8D18668158C}" type="presParOf" srcId="{212ED565-B11C-45E4-A143-311EE4209544}" destId="{20B78A17-D613-4810-B7C7-312559DE21E6}" srcOrd="0" destOrd="0" presId="urn:microsoft.com/office/officeart/2005/8/layout/hierarchy1"/>
    <dgm:cxn modelId="{EE758F03-6F27-46BA-81CE-97633026F38A}" type="presParOf" srcId="{212ED565-B11C-45E4-A143-311EE4209544}" destId="{D8A7830F-A708-4B1A-AC72-1EA978766395}" srcOrd="1" destOrd="0" presId="urn:microsoft.com/office/officeart/2005/8/layout/hierarchy1"/>
    <dgm:cxn modelId="{1FDB70B0-1108-4614-AA48-DC5ADEFA223F}" type="presParOf" srcId="{71FC26B0-67A2-4C40-B8D9-5D191D42EF29}" destId="{F53A8BD6-5528-441D-AACA-BC5A52A94817}" srcOrd="1" destOrd="0" presId="urn:microsoft.com/office/officeart/2005/8/layout/hierarchy1"/>
    <dgm:cxn modelId="{47982AB6-1FDB-4DEA-8696-40F14E90B65B}" type="presParOf" srcId="{EF126505-1352-40EB-80D8-607D722554CD}" destId="{A25AA9B4-CF3F-4E2B-A369-16E834CA225D}" srcOrd="2" destOrd="0" presId="urn:microsoft.com/office/officeart/2005/8/layout/hierarchy1"/>
    <dgm:cxn modelId="{4A47C232-C7AD-4BDA-9D49-532484F309BE}" type="presParOf" srcId="{EF126505-1352-40EB-80D8-607D722554CD}" destId="{08C7A5C2-1E93-467B-814E-1C9B8A788AE0}" srcOrd="3" destOrd="0" presId="urn:microsoft.com/office/officeart/2005/8/layout/hierarchy1"/>
    <dgm:cxn modelId="{5A006A6D-EE48-4AFD-A3D5-72BCC17672E9}" type="presParOf" srcId="{08C7A5C2-1E93-467B-814E-1C9B8A788AE0}" destId="{79635905-0460-424C-B82C-3B21898193D0}" srcOrd="0" destOrd="0" presId="urn:microsoft.com/office/officeart/2005/8/layout/hierarchy1"/>
    <dgm:cxn modelId="{3697E5E5-1B54-4E00-B409-B30545A51180}" type="presParOf" srcId="{79635905-0460-424C-B82C-3B21898193D0}" destId="{5B788857-A64C-45FE-A752-A75011EF7B60}" srcOrd="0" destOrd="0" presId="urn:microsoft.com/office/officeart/2005/8/layout/hierarchy1"/>
    <dgm:cxn modelId="{792BABB1-0DE4-4AE9-98DB-D81425857F69}" type="presParOf" srcId="{79635905-0460-424C-B82C-3B21898193D0}" destId="{2CB12249-D4DB-49FD-B8C3-EEEB07BB0FE6}" srcOrd="1" destOrd="0" presId="urn:microsoft.com/office/officeart/2005/8/layout/hierarchy1"/>
    <dgm:cxn modelId="{AF766911-CD16-4121-AEFB-702025595348}" type="presParOf" srcId="{08C7A5C2-1E93-467B-814E-1C9B8A788AE0}" destId="{9C36820B-FA1E-4B6B-BE7F-6D45D88D7AB9}" srcOrd="1" destOrd="0" presId="urn:microsoft.com/office/officeart/2005/8/layout/hierarchy1"/>
    <dgm:cxn modelId="{92701BAF-29F2-4087-853E-ED5FAF7B1B94}" type="presParOf" srcId="{56839F07-A0E1-4662-A01E-B1A9DDF167D6}" destId="{F5B33C68-BB20-44A8-A990-9913411523F5}" srcOrd="2" destOrd="0" presId="urn:microsoft.com/office/officeart/2005/8/layout/hierarchy1"/>
    <dgm:cxn modelId="{D2587986-0EB4-4F07-AE60-988739C86E0A}" type="presParOf" srcId="{56839F07-A0E1-4662-A01E-B1A9DDF167D6}" destId="{E388A659-22A5-439B-A8C1-BCB2EE2443E6}" srcOrd="3" destOrd="0" presId="urn:microsoft.com/office/officeart/2005/8/layout/hierarchy1"/>
    <dgm:cxn modelId="{401ED815-E599-43BB-9B71-B7AE91C084AB}" type="presParOf" srcId="{E388A659-22A5-439B-A8C1-BCB2EE2443E6}" destId="{6192793C-C3BC-4C09-BFCA-1BD064CDC0FB}" srcOrd="0" destOrd="0" presId="urn:microsoft.com/office/officeart/2005/8/layout/hierarchy1"/>
    <dgm:cxn modelId="{50BD81E4-4FCD-4075-A9AD-27CDFB2E7907}" type="presParOf" srcId="{6192793C-C3BC-4C09-BFCA-1BD064CDC0FB}" destId="{6C6CED15-2B3A-48C0-B134-47A47C3A78B4}" srcOrd="0" destOrd="0" presId="urn:microsoft.com/office/officeart/2005/8/layout/hierarchy1"/>
    <dgm:cxn modelId="{7077194F-A699-4B5A-AEFA-3E95E75E6C62}" type="presParOf" srcId="{6192793C-C3BC-4C09-BFCA-1BD064CDC0FB}" destId="{D03A345C-8187-405F-82F3-79E065A35FF6}" srcOrd="1" destOrd="0" presId="urn:microsoft.com/office/officeart/2005/8/layout/hierarchy1"/>
    <dgm:cxn modelId="{FC438BFB-9408-46F4-974D-32F6FECFBEA4}" type="presParOf" srcId="{E388A659-22A5-439B-A8C1-BCB2EE2443E6}" destId="{4F54508A-2087-424B-9202-D49D99B2F837}" srcOrd="1" destOrd="0" presId="urn:microsoft.com/office/officeart/2005/8/layout/hierarchy1"/>
    <dgm:cxn modelId="{531C81AC-7413-4CD5-B83A-4565D2A14E67}" type="presParOf" srcId="{4F54508A-2087-424B-9202-D49D99B2F837}" destId="{38245A08-E555-492B-B4FC-37EA8A6186D7}" srcOrd="0" destOrd="0" presId="urn:microsoft.com/office/officeart/2005/8/layout/hierarchy1"/>
    <dgm:cxn modelId="{4BA5F227-2A70-49AC-975E-F5901EC88B9E}" type="presParOf" srcId="{4F54508A-2087-424B-9202-D49D99B2F837}" destId="{C23B51CA-DC43-4906-B0BF-59E6B7830F13}" srcOrd="1" destOrd="0" presId="urn:microsoft.com/office/officeart/2005/8/layout/hierarchy1"/>
    <dgm:cxn modelId="{54BCC2E9-3E6D-4C95-B0E1-390015DBA6FD}" type="presParOf" srcId="{C23B51CA-DC43-4906-B0BF-59E6B7830F13}" destId="{70257D74-439A-48EE-A195-AEED9DF14B8E}" srcOrd="0" destOrd="0" presId="urn:microsoft.com/office/officeart/2005/8/layout/hierarchy1"/>
    <dgm:cxn modelId="{9C557095-117D-450B-BEFB-5F11AB439FA8}" type="presParOf" srcId="{70257D74-439A-48EE-A195-AEED9DF14B8E}" destId="{74FECB31-929F-4F05-90E4-F4C51F4C9172}" srcOrd="0" destOrd="0" presId="urn:microsoft.com/office/officeart/2005/8/layout/hierarchy1"/>
    <dgm:cxn modelId="{8B08F069-1D69-49CD-AC87-F6DD37F7CCB9}" type="presParOf" srcId="{70257D74-439A-48EE-A195-AEED9DF14B8E}" destId="{6F9CC01D-7B15-4A6D-882F-1CEBBEBA9E85}" srcOrd="1" destOrd="0" presId="urn:microsoft.com/office/officeart/2005/8/layout/hierarchy1"/>
    <dgm:cxn modelId="{36304E81-EC0B-412C-A41B-32EA14C80FBE}" type="presParOf" srcId="{C23B51CA-DC43-4906-B0BF-59E6B7830F13}" destId="{594FE4F5-BF80-4070-8A2C-C5ADC471F4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45A08-E555-492B-B4FC-37EA8A6186D7}">
      <dsp:nvSpPr>
        <dsp:cNvPr id="0" name=""/>
        <dsp:cNvSpPr/>
      </dsp:nvSpPr>
      <dsp:spPr>
        <a:xfrm>
          <a:off x="4431597" y="2363527"/>
          <a:ext cx="91440" cy="436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46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33C68-BB20-44A8-A990-9913411523F5}">
      <dsp:nvSpPr>
        <dsp:cNvPr id="0" name=""/>
        <dsp:cNvSpPr/>
      </dsp:nvSpPr>
      <dsp:spPr>
        <a:xfrm>
          <a:off x="2578853" y="941675"/>
          <a:ext cx="1898464" cy="468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57"/>
              </a:lnTo>
              <a:lnTo>
                <a:pt x="1898464" y="329857"/>
              </a:lnTo>
              <a:lnTo>
                <a:pt x="1898464" y="46888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AA9B4-CF3F-4E2B-A369-16E834CA225D}">
      <dsp:nvSpPr>
        <dsp:cNvPr id="0" name=""/>
        <dsp:cNvSpPr/>
      </dsp:nvSpPr>
      <dsp:spPr>
        <a:xfrm>
          <a:off x="843039" y="2361830"/>
          <a:ext cx="1786103" cy="438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33"/>
              </a:lnTo>
              <a:lnTo>
                <a:pt x="1786103" y="299133"/>
              </a:lnTo>
              <a:lnTo>
                <a:pt x="1786103" y="438160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DF7-1239-4567-A87E-DF7E3EC80F50}">
      <dsp:nvSpPr>
        <dsp:cNvPr id="0" name=""/>
        <dsp:cNvSpPr/>
      </dsp:nvSpPr>
      <dsp:spPr>
        <a:xfrm>
          <a:off x="612598" y="2361830"/>
          <a:ext cx="230440" cy="438160"/>
        </a:xfrm>
        <a:custGeom>
          <a:avLst/>
          <a:gdLst/>
          <a:ahLst/>
          <a:cxnLst/>
          <a:rect l="0" t="0" r="0" b="0"/>
          <a:pathLst>
            <a:path>
              <a:moveTo>
                <a:pt x="230440" y="0"/>
              </a:moveTo>
              <a:lnTo>
                <a:pt x="230440" y="299133"/>
              </a:lnTo>
              <a:lnTo>
                <a:pt x="0" y="299133"/>
              </a:lnTo>
              <a:lnTo>
                <a:pt x="0" y="438160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A6AA8-B7DD-4BAF-9500-CF18035E981E}">
      <dsp:nvSpPr>
        <dsp:cNvPr id="0" name=""/>
        <dsp:cNvSpPr/>
      </dsp:nvSpPr>
      <dsp:spPr>
        <a:xfrm>
          <a:off x="843039" y="941675"/>
          <a:ext cx="1735814" cy="467187"/>
        </a:xfrm>
        <a:custGeom>
          <a:avLst/>
          <a:gdLst/>
          <a:ahLst/>
          <a:cxnLst/>
          <a:rect l="0" t="0" r="0" b="0"/>
          <a:pathLst>
            <a:path>
              <a:moveTo>
                <a:pt x="1735814" y="0"/>
              </a:moveTo>
              <a:lnTo>
                <a:pt x="1735814" y="328161"/>
              </a:lnTo>
              <a:lnTo>
                <a:pt x="0" y="328161"/>
              </a:lnTo>
              <a:lnTo>
                <a:pt x="0" y="467187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6DEE1-B500-4C5B-BF85-8A6AF6765107}">
      <dsp:nvSpPr>
        <dsp:cNvPr id="0" name=""/>
        <dsp:cNvSpPr/>
      </dsp:nvSpPr>
      <dsp:spPr>
        <a:xfrm>
          <a:off x="1828485" y="-11292"/>
          <a:ext cx="1500736" cy="95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523E27-5A79-490F-A35D-310C030B897C}">
      <dsp:nvSpPr>
        <dsp:cNvPr id="0" name=""/>
        <dsp:cNvSpPr/>
      </dsp:nvSpPr>
      <dsp:spPr>
        <a:xfrm>
          <a:off x="1995234" y="147118"/>
          <a:ext cx="1500736" cy="95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Genre-et-TIC</a:t>
          </a:r>
          <a:endParaRPr lang="fr-FR" sz="1400" b="1" kern="1200" dirty="0"/>
        </a:p>
      </dsp:txBody>
      <dsp:txXfrm>
        <a:off x="2023145" y="175029"/>
        <a:ext cx="1444914" cy="897145"/>
      </dsp:txXfrm>
    </dsp:sp>
    <dsp:sp modelId="{50335EA3-DEF9-4D1F-8B4C-9DF12461C327}">
      <dsp:nvSpPr>
        <dsp:cNvPr id="0" name=""/>
        <dsp:cNvSpPr/>
      </dsp:nvSpPr>
      <dsp:spPr>
        <a:xfrm>
          <a:off x="92671" y="1408863"/>
          <a:ext cx="1500736" cy="95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A9882C-F2D3-4B9A-82A8-75ED9A85CAD6}">
      <dsp:nvSpPr>
        <dsp:cNvPr id="0" name=""/>
        <dsp:cNvSpPr/>
      </dsp:nvSpPr>
      <dsp:spPr>
        <a:xfrm>
          <a:off x="259419" y="1567274"/>
          <a:ext cx="1500736" cy="95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L’éducation</a:t>
          </a:r>
          <a:endParaRPr lang="fr-FR" sz="1400" b="1" kern="1200" dirty="0"/>
        </a:p>
      </dsp:txBody>
      <dsp:txXfrm>
        <a:off x="287330" y="1595185"/>
        <a:ext cx="1444914" cy="897145"/>
      </dsp:txXfrm>
    </dsp:sp>
    <dsp:sp modelId="{20B78A17-D613-4810-B7C7-312559DE21E6}">
      <dsp:nvSpPr>
        <dsp:cNvPr id="0" name=""/>
        <dsp:cNvSpPr/>
      </dsp:nvSpPr>
      <dsp:spPr>
        <a:xfrm>
          <a:off x="-166748" y="2799991"/>
          <a:ext cx="1558694" cy="95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A7830F-A708-4B1A-AC72-1EA978766395}">
      <dsp:nvSpPr>
        <dsp:cNvPr id="0" name=""/>
        <dsp:cNvSpPr/>
      </dsp:nvSpPr>
      <dsp:spPr>
        <a:xfrm>
          <a:off x="0" y="2958402"/>
          <a:ext cx="1558694" cy="95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Animations pour les élèves</a:t>
          </a:r>
          <a:endParaRPr lang="fr-FR" sz="1400" kern="1200" dirty="0"/>
        </a:p>
      </dsp:txBody>
      <dsp:txXfrm>
        <a:off x="27911" y="2986313"/>
        <a:ext cx="1502872" cy="897145"/>
      </dsp:txXfrm>
    </dsp:sp>
    <dsp:sp modelId="{5B788857-A64C-45FE-A752-A75011EF7B60}">
      <dsp:nvSpPr>
        <dsp:cNvPr id="0" name=""/>
        <dsp:cNvSpPr/>
      </dsp:nvSpPr>
      <dsp:spPr>
        <a:xfrm>
          <a:off x="1878774" y="2799991"/>
          <a:ext cx="1500736" cy="95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B12249-D4DB-49FD-B8C3-EEEB07BB0FE6}">
      <dsp:nvSpPr>
        <dsp:cNvPr id="0" name=""/>
        <dsp:cNvSpPr/>
      </dsp:nvSpPr>
      <dsp:spPr>
        <a:xfrm>
          <a:off x="2045522" y="2958402"/>
          <a:ext cx="1500736" cy="95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Formations pour les enseignants</a:t>
          </a:r>
          <a:endParaRPr lang="fr-FR" sz="1400" kern="1200" dirty="0"/>
        </a:p>
      </dsp:txBody>
      <dsp:txXfrm>
        <a:off x="2073433" y="2986313"/>
        <a:ext cx="1444914" cy="897145"/>
      </dsp:txXfrm>
    </dsp:sp>
    <dsp:sp modelId="{6C6CED15-2B3A-48C0-B134-47A47C3A78B4}">
      <dsp:nvSpPr>
        <dsp:cNvPr id="0" name=""/>
        <dsp:cNvSpPr/>
      </dsp:nvSpPr>
      <dsp:spPr>
        <a:xfrm>
          <a:off x="3726949" y="1410559"/>
          <a:ext cx="1500736" cy="95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3A345C-8187-405F-82F3-79E065A35FF6}">
      <dsp:nvSpPr>
        <dsp:cNvPr id="0" name=""/>
        <dsp:cNvSpPr/>
      </dsp:nvSpPr>
      <dsp:spPr>
        <a:xfrm>
          <a:off x="3893698" y="1568970"/>
          <a:ext cx="1500736" cy="95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Le Professionnel</a:t>
          </a:r>
          <a:endParaRPr lang="fr-FR" sz="1400" b="1" kern="1200" dirty="0"/>
        </a:p>
      </dsp:txBody>
      <dsp:txXfrm>
        <a:off x="3921609" y="1596881"/>
        <a:ext cx="1444914" cy="897145"/>
      </dsp:txXfrm>
    </dsp:sp>
    <dsp:sp modelId="{74FECB31-929F-4F05-90E4-F4C51F4C9172}">
      <dsp:nvSpPr>
        <dsp:cNvPr id="0" name=""/>
        <dsp:cNvSpPr/>
      </dsp:nvSpPr>
      <dsp:spPr>
        <a:xfrm>
          <a:off x="3726949" y="2799991"/>
          <a:ext cx="1500736" cy="9529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9CC01D-7B15-4A6D-882F-1CEBBEBA9E85}">
      <dsp:nvSpPr>
        <dsp:cNvPr id="0" name=""/>
        <dsp:cNvSpPr/>
      </dsp:nvSpPr>
      <dsp:spPr>
        <a:xfrm>
          <a:off x="3893698" y="2958402"/>
          <a:ext cx="1500736" cy="952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sensibilisation auprès des dirigeants </a:t>
          </a:r>
          <a:r>
            <a:rPr lang="fr-FR" sz="1400" kern="1200" dirty="0" smtClean="0"/>
            <a:t>d’entreprises</a:t>
          </a:r>
          <a:endParaRPr lang="fr-FR" sz="1400" kern="1200" dirty="0"/>
        </a:p>
      </dsp:txBody>
      <dsp:txXfrm>
        <a:off x="3921609" y="2986313"/>
        <a:ext cx="1444914" cy="89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C5C9-8EC4-4D21-BB35-1ECB4816BBA0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5A617-1F9C-4381-BEAA-9FC7FED914A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799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702E-E171-49EF-BD29-397854E66965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F39B1-18AE-406B-B9E5-1842E7B1DA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902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503363"/>
            <a:ext cx="6858000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000" b="1" i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983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68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50" y="774878"/>
            <a:ext cx="357749" cy="3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1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99EF71-6B84-4746-903A-2403659C25BC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B18F0C9-9827-4879-A47A-25079BF06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854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CB0C0FC-074F-4C36-B781-D3B55E31CF7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064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d'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/>
          <p:cNvSpPr/>
          <p:nvPr userDrawn="1"/>
        </p:nvSpPr>
        <p:spPr>
          <a:xfrm>
            <a:off x="2474329" y="5940921"/>
            <a:ext cx="4195342" cy="788607"/>
          </a:xfrm>
          <a:custGeom>
            <a:avLst/>
            <a:gdLst>
              <a:gd name="connsiteX0" fmla="*/ 0 w 9639300"/>
              <a:gd name="connsiteY0" fmla="*/ 0 h 1349024"/>
              <a:gd name="connsiteX1" fmla="*/ 9639300 w 9639300"/>
              <a:gd name="connsiteY1" fmla="*/ 0 h 1349024"/>
              <a:gd name="connsiteX2" fmla="*/ 9639300 w 9639300"/>
              <a:gd name="connsiteY2" fmla="*/ 1349024 h 1349024"/>
              <a:gd name="connsiteX3" fmla="*/ 0 w 9639300"/>
              <a:gd name="connsiteY3" fmla="*/ 1349024 h 1349024"/>
              <a:gd name="connsiteX4" fmla="*/ 0 w 9639300"/>
              <a:gd name="connsiteY4" fmla="*/ 0 h 1349024"/>
              <a:gd name="connsiteX0" fmla="*/ 368300 w 9639300"/>
              <a:gd name="connsiteY0" fmla="*/ 330200 h 1349024"/>
              <a:gd name="connsiteX1" fmla="*/ 9639300 w 9639300"/>
              <a:gd name="connsiteY1" fmla="*/ 0 h 1349024"/>
              <a:gd name="connsiteX2" fmla="*/ 9639300 w 9639300"/>
              <a:gd name="connsiteY2" fmla="*/ 1349024 h 1349024"/>
              <a:gd name="connsiteX3" fmla="*/ 0 w 9639300"/>
              <a:gd name="connsiteY3" fmla="*/ 1349024 h 1349024"/>
              <a:gd name="connsiteX4" fmla="*/ 368300 w 9639300"/>
              <a:gd name="connsiteY4" fmla="*/ 330200 h 1349024"/>
              <a:gd name="connsiteX0" fmla="*/ 368300 w 9639300"/>
              <a:gd name="connsiteY0" fmla="*/ 330200 h 1349024"/>
              <a:gd name="connsiteX1" fmla="*/ 9639300 w 9639300"/>
              <a:gd name="connsiteY1" fmla="*/ 0 h 1349024"/>
              <a:gd name="connsiteX2" fmla="*/ 9639300 w 9639300"/>
              <a:gd name="connsiteY2" fmla="*/ 1349024 h 1349024"/>
              <a:gd name="connsiteX3" fmla="*/ 0 w 9639300"/>
              <a:gd name="connsiteY3" fmla="*/ 1349024 h 1349024"/>
              <a:gd name="connsiteX4" fmla="*/ 368300 w 9639300"/>
              <a:gd name="connsiteY4" fmla="*/ 330200 h 1349024"/>
              <a:gd name="connsiteX0" fmla="*/ 368300 w 10045700"/>
              <a:gd name="connsiteY0" fmla="*/ 94137 h 1112961"/>
              <a:gd name="connsiteX1" fmla="*/ 10045700 w 10045700"/>
              <a:gd name="connsiteY1" fmla="*/ 437037 h 1112961"/>
              <a:gd name="connsiteX2" fmla="*/ 9639300 w 10045700"/>
              <a:gd name="connsiteY2" fmla="*/ 1112961 h 1112961"/>
              <a:gd name="connsiteX3" fmla="*/ 0 w 10045700"/>
              <a:gd name="connsiteY3" fmla="*/ 1112961 h 1112961"/>
              <a:gd name="connsiteX4" fmla="*/ 368300 w 10045700"/>
              <a:gd name="connsiteY4" fmla="*/ 94137 h 1112961"/>
              <a:gd name="connsiteX0" fmla="*/ 368300 w 9728200"/>
              <a:gd name="connsiteY0" fmla="*/ 115012 h 1133836"/>
              <a:gd name="connsiteX1" fmla="*/ 9728200 w 9728200"/>
              <a:gd name="connsiteY1" fmla="*/ 267412 h 1133836"/>
              <a:gd name="connsiteX2" fmla="*/ 9639300 w 9728200"/>
              <a:gd name="connsiteY2" fmla="*/ 1133836 h 1133836"/>
              <a:gd name="connsiteX3" fmla="*/ 0 w 9728200"/>
              <a:gd name="connsiteY3" fmla="*/ 1133836 h 1133836"/>
              <a:gd name="connsiteX4" fmla="*/ 368300 w 9728200"/>
              <a:gd name="connsiteY4" fmla="*/ 115012 h 113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200" h="1133836">
                <a:moveTo>
                  <a:pt x="368300" y="115012"/>
                </a:moveTo>
                <a:cubicBezTo>
                  <a:pt x="4004733" y="-249055"/>
                  <a:pt x="6637867" y="377479"/>
                  <a:pt x="9728200" y="267412"/>
                </a:cubicBezTo>
                <a:lnTo>
                  <a:pt x="9639300" y="1133836"/>
                </a:lnTo>
                <a:lnTo>
                  <a:pt x="0" y="1133836"/>
                </a:lnTo>
                <a:lnTo>
                  <a:pt x="368300" y="11501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BE" sz="2000" b="1" dirty="0" smtClean="0">
                <a:solidFill>
                  <a:srgbClr val="00768C"/>
                </a:solidFill>
                <a:latin typeface="Gadugi" panose="020B0502040204020203" pitchFamily="34" charset="0"/>
              </a:rPr>
              <a:t>www.interface3namur.be</a:t>
            </a:r>
            <a:endParaRPr lang="fr-BE" sz="2000" b="1" dirty="0">
              <a:solidFill>
                <a:srgbClr val="00768C"/>
              </a:solidFill>
              <a:latin typeface="Gadugi" panose="020B0502040204020203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7" y="269838"/>
            <a:ext cx="3362850" cy="168142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58" y="-372004"/>
            <a:ext cx="1695450" cy="1285875"/>
          </a:xfrm>
          <a:prstGeom prst="rect">
            <a:avLst/>
          </a:prstGeom>
        </p:spPr>
      </p:pic>
      <p:sp>
        <p:nvSpPr>
          <p:cNvPr id="30" name="Rectangle à coins arrondis 29"/>
          <p:cNvSpPr/>
          <p:nvPr userDrawn="1"/>
        </p:nvSpPr>
        <p:spPr>
          <a:xfrm flipV="1">
            <a:off x="4091810" y="753130"/>
            <a:ext cx="5052190" cy="160741"/>
          </a:xfrm>
          <a:prstGeom prst="roundRect">
            <a:avLst/>
          </a:prstGeom>
          <a:solidFill>
            <a:srgbClr val="00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1" name="Image 3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73" y="1576465"/>
            <a:ext cx="5207454" cy="42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2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2"/>
          <p:cNvSpPr txBox="1">
            <a:spLocks noChangeArrowheads="1"/>
          </p:cNvSpPr>
          <p:nvPr userDrawn="1"/>
        </p:nvSpPr>
        <p:spPr bwMode="auto">
          <a:xfrm>
            <a:off x="142971" y="443058"/>
            <a:ext cx="8833604" cy="12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endParaRPr lang="fr-BE" sz="6000" kern="1400" spc="25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7" y="269839"/>
            <a:ext cx="2832172" cy="14160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58" y="-372004"/>
            <a:ext cx="1695450" cy="1285875"/>
          </a:xfrm>
          <a:prstGeom prst="rect">
            <a:avLst/>
          </a:prstGeom>
        </p:spPr>
      </p:pic>
      <p:sp>
        <p:nvSpPr>
          <p:cNvPr id="13" name="Rectangle à coins arrondis 12"/>
          <p:cNvSpPr/>
          <p:nvPr userDrawn="1"/>
        </p:nvSpPr>
        <p:spPr>
          <a:xfrm flipV="1">
            <a:off x="4091810" y="639359"/>
            <a:ext cx="5052190" cy="162000"/>
          </a:xfrm>
          <a:prstGeom prst="roundRect">
            <a:avLst/>
          </a:prstGeom>
          <a:solidFill>
            <a:srgbClr val="007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Triangle isocèle 16"/>
          <p:cNvSpPr/>
          <p:nvPr userDrawn="1"/>
        </p:nvSpPr>
        <p:spPr>
          <a:xfrm>
            <a:off x="-528109" y="6017077"/>
            <a:ext cx="6014508" cy="947057"/>
          </a:xfrm>
          <a:prstGeom prst="triangle">
            <a:avLst>
              <a:gd name="adj" fmla="val 0"/>
            </a:avLst>
          </a:prstGeom>
          <a:solidFill>
            <a:srgbClr val="00768C"/>
          </a:solidFill>
          <a:ln>
            <a:solidFill>
              <a:srgbClr val="00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005">
            <a:off x="4216343" y="4808107"/>
            <a:ext cx="5401067" cy="33649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72" y="1686864"/>
            <a:ext cx="6957001" cy="3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4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133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450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14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205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151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98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885950"/>
            <a:ext cx="7886700" cy="1990727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9036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99EF71-6B84-4746-903A-2403659C25BC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31250" y="9951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B18F0C9-9827-4879-A47A-25079BF06A61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50" y="774878"/>
            <a:ext cx="357749" cy="3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8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137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6464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9148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0912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A423E16-BF55-4984-BCC6-1412287D3EA3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413A191-663B-48C2-96F1-5EB2F324F7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23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2520" y="726962"/>
            <a:ext cx="6302829" cy="1244714"/>
          </a:xfrm>
        </p:spPr>
        <p:txBody>
          <a:bodyPr anchor="t"/>
          <a:lstStyle>
            <a:lvl1pPr>
              <a:defRPr b="0" cap="small" baseline="0">
                <a:solidFill>
                  <a:srgbClr val="007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971676"/>
            <a:ext cx="7886700" cy="3984624"/>
          </a:xfrm>
        </p:spPr>
        <p:txBody>
          <a:bodyPr/>
          <a:lstStyle>
            <a:lvl1pPr>
              <a:defRPr>
                <a:solidFill>
                  <a:srgbClr val="006276"/>
                </a:solidFill>
              </a:defRPr>
            </a:lvl1pPr>
            <a:lvl2pPr>
              <a:defRPr>
                <a:solidFill>
                  <a:srgbClr val="006276"/>
                </a:solidFill>
              </a:defRPr>
            </a:lvl2pPr>
            <a:lvl3pPr>
              <a:defRPr>
                <a:solidFill>
                  <a:srgbClr val="006276"/>
                </a:solidFill>
              </a:defRPr>
            </a:lvl3pPr>
            <a:lvl4pPr>
              <a:defRPr>
                <a:solidFill>
                  <a:srgbClr val="006276"/>
                </a:solidFill>
              </a:defRPr>
            </a:lvl4pPr>
            <a:lvl5pPr>
              <a:defRPr>
                <a:solidFill>
                  <a:srgbClr val="006276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99EF71-6B84-4746-903A-2403659C25BC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5588000" y="103977"/>
            <a:ext cx="3187700" cy="541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r-BE" sz="2000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31250" y="9951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B18F0C9-9827-4879-A47A-25079BF06A61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96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2090057"/>
            <a:ext cx="3867150" cy="408690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090057"/>
            <a:ext cx="3867150" cy="408690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99EF71-6B84-4746-903A-2403659C25BC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2212520" y="726961"/>
            <a:ext cx="6302829" cy="12487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00768C"/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31250" y="9951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B18F0C9-9827-4879-A47A-25079BF06A61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602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7014" y="609600"/>
            <a:ext cx="6279924" cy="1169990"/>
          </a:xfrm>
        </p:spPr>
        <p:txBody>
          <a:bodyPr anchor="t"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9" y="1779590"/>
            <a:ext cx="3868737" cy="8143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9" y="2671763"/>
            <a:ext cx="3868737" cy="35178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779590"/>
            <a:ext cx="3887788" cy="8143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671763"/>
            <a:ext cx="3887788" cy="35178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99EF71-6B84-4746-903A-2403659C25BC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31250" y="9951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B18F0C9-9827-4879-A47A-25079BF06A61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699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2906" y="835027"/>
            <a:ext cx="6482443" cy="132556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99EF71-6B84-4746-903A-2403659C25BC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31250" y="99510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B18F0C9-9827-4879-A47A-25079BF06A61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08270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0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9" y="1110342"/>
            <a:ext cx="2949575" cy="9470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1110342"/>
            <a:ext cx="4629150" cy="47507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99EF71-6B84-4746-903A-2403659C25BC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085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499EF71-6B84-4746-903A-2403659C25BC}" type="datetimeFigureOut">
              <a:rPr lang="fr-BE" smtClean="0"/>
              <a:t>02-10-19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B18F0C9-9827-4879-A47A-25079BF06A6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98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 userDrawn="1"/>
        </p:nvSpPr>
        <p:spPr>
          <a:xfrm>
            <a:off x="-128058" y="5976257"/>
            <a:ext cx="6014508" cy="947057"/>
          </a:xfrm>
          <a:prstGeom prst="triangle">
            <a:avLst>
              <a:gd name="adj" fmla="val 0"/>
            </a:avLst>
          </a:prstGeom>
          <a:solidFill>
            <a:srgbClr val="00768C"/>
          </a:solidFill>
          <a:ln>
            <a:solidFill>
              <a:srgbClr val="006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50005" y="697282"/>
            <a:ext cx="6152410" cy="712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9667" y="1592379"/>
            <a:ext cx="7886700" cy="460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369285" y="6345910"/>
            <a:ext cx="230935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50" i="1" dirty="0" smtClean="0">
                <a:solidFill>
                  <a:srgbClr val="194B50"/>
                </a:solidFill>
              </a:rPr>
              <a:t>Projet soutenu par</a:t>
            </a:r>
            <a:endParaRPr lang="fr-BE" sz="750" i="1" dirty="0">
              <a:solidFill>
                <a:srgbClr val="194B50"/>
              </a:solidFill>
            </a:endParaRPr>
          </a:p>
        </p:txBody>
      </p:sp>
      <p:sp>
        <p:nvSpPr>
          <p:cNvPr id="23" name="Rectangle 9"/>
          <p:cNvSpPr/>
          <p:nvPr userDrawn="1"/>
        </p:nvSpPr>
        <p:spPr>
          <a:xfrm>
            <a:off x="354777" y="6194856"/>
            <a:ext cx="2067747" cy="788607"/>
          </a:xfrm>
          <a:custGeom>
            <a:avLst/>
            <a:gdLst>
              <a:gd name="connsiteX0" fmla="*/ 0 w 9639300"/>
              <a:gd name="connsiteY0" fmla="*/ 0 h 1349024"/>
              <a:gd name="connsiteX1" fmla="*/ 9639300 w 9639300"/>
              <a:gd name="connsiteY1" fmla="*/ 0 h 1349024"/>
              <a:gd name="connsiteX2" fmla="*/ 9639300 w 9639300"/>
              <a:gd name="connsiteY2" fmla="*/ 1349024 h 1349024"/>
              <a:gd name="connsiteX3" fmla="*/ 0 w 9639300"/>
              <a:gd name="connsiteY3" fmla="*/ 1349024 h 1349024"/>
              <a:gd name="connsiteX4" fmla="*/ 0 w 9639300"/>
              <a:gd name="connsiteY4" fmla="*/ 0 h 1349024"/>
              <a:gd name="connsiteX0" fmla="*/ 368300 w 9639300"/>
              <a:gd name="connsiteY0" fmla="*/ 330200 h 1349024"/>
              <a:gd name="connsiteX1" fmla="*/ 9639300 w 9639300"/>
              <a:gd name="connsiteY1" fmla="*/ 0 h 1349024"/>
              <a:gd name="connsiteX2" fmla="*/ 9639300 w 9639300"/>
              <a:gd name="connsiteY2" fmla="*/ 1349024 h 1349024"/>
              <a:gd name="connsiteX3" fmla="*/ 0 w 9639300"/>
              <a:gd name="connsiteY3" fmla="*/ 1349024 h 1349024"/>
              <a:gd name="connsiteX4" fmla="*/ 368300 w 9639300"/>
              <a:gd name="connsiteY4" fmla="*/ 330200 h 1349024"/>
              <a:gd name="connsiteX0" fmla="*/ 368300 w 9639300"/>
              <a:gd name="connsiteY0" fmla="*/ 330200 h 1349024"/>
              <a:gd name="connsiteX1" fmla="*/ 9639300 w 9639300"/>
              <a:gd name="connsiteY1" fmla="*/ 0 h 1349024"/>
              <a:gd name="connsiteX2" fmla="*/ 9639300 w 9639300"/>
              <a:gd name="connsiteY2" fmla="*/ 1349024 h 1349024"/>
              <a:gd name="connsiteX3" fmla="*/ 0 w 9639300"/>
              <a:gd name="connsiteY3" fmla="*/ 1349024 h 1349024"/>
              <a:gd name="connsiteX4" fmla="*/ 368300 w 9639300"/>
              <a:gd name="connsiteY4" fmla="*/ 330200 h 1349024"/>
              <a:gd name="connsiteX0" fmla="*/ 368300 w 10045700"/>
              <a:gd name="connsiteY0" fmla="*/ 94137 h 1112961"/>
              <a:gd name="connsiteX1" fmla="*/ 10045700 w 10045700"/>
              <a:gd name="connsiteY1" fmla="*/ 437037 h 1112961"/>
              <a:gd name="connsiteX2" fmla="*/ 9639300 w 10045700"/>
              <a:gd name="connsiteY2" fmla="*/ 1112961 h 1112961"/>
              <a:gd name="connsiteX3" fmla="*/ 0 w 10045700"/>
              <a:gd name="connsiteY3" fmla="*/ 1112961 h 1112961"/>
              <a:gd name="connsiteX4" fmla="*/ 368300 w 10045700"/>
              <a:gd name="connsiteY4" fmla="*/ 94137 h 1112961"/>
              <a:gd name="connsiteX0" fmla="*/ 368300 w 9728200"/>
              <a:gd name="connsiteY0" fmla="*/ 115012 h 1133836"/>
              <a:gd name="connsiteX1" fmla="*/ 9728200 w 9728200"/>
              <a:gd name="connsiteY1" fmla="*/ 267412 h 1133836"/>
              <a:gd name="connsiteX2" fmla="*/ 9639300 w 9728200"/>
              <a:gd name="connsiteY2" fmla="*/ 1133836 h 1133836"/>
              <a:gd name="connsiteX3" fmla="*/ 0 w 9728200"/>
              <a:gd name="connsiteY3" fmla="*/ 1133836 h 1133836"/>
              <a:gd name="connsiteX4" fmla="*/ 368300 w 9728200"/>
              <a:gd name="connsiteY4" fmla="*/ 115012 h 113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200" h="1133836">
                <a:moveTo>
                  <a:pt x="368300" y="115012"/>
                </a:moveTo>
                <a:cubicBezTo>
                  <a:pt x="4004733" y="-249055"/>
                  <a:pt x="6637867" y="377479"/>
                  <a:pt x="9728200" y="267412"/>
                </a:cubicBezTo>
                <a:lnTo>
                  <a:pt x="9639300" y="1133836"/>
                </a:lnTo>
                <a:lnTo>
                  <a:pt x="0" y="1133836"/>
                </a:lnTo>
                <a:lnTo>
                  <a:pt x="368300" y="11501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fr-BE" sz="1400" b="0" dirty="0" smtClean="0">
                <a:solidFill>
                  <a:schemeClr val="bg1"/>
                </a:solidFill>
              </a:rPr>
              <a:t>www.interface3namur.be</a:t>
            </a:r>
            <a:endParaRPr lang="fr-BE" sz="1400" b="0" dirty="0">
              <a:solidFill>
                <a:schemeClr val="bg1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7" y="269839"/>
            <a:ext cx="2095228" cy="104761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58" y="-372004"/>
            <a:ext cx="1695450" cy="12858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08" y="6295053"/>
            <a:ext cx="1255572" cy="4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9" r:id="rId2"/>
    <p:sldLayoutId id="214748372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25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68C"/>
          </a:solidFill>
          <a:latin typeface="Blogger Sans" panose="02000506030000020004" pitchFamily="50" charset="0"/>
          <a:ea typeface="Blogger Sans" panose="02000506030000020004" pitchFamily="50" charset="0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Clr>
          <a:srgbClr val="006276"/>
        </a:buClr>
        <a:buSzPct val="80000"/>
        <a:buFont typeface="Wingdings" panose="05000000000000000000" pitchFamily="2" charset="2"/>
        <a:buChar char="§"/>
        <a:defRPr sz="2200" kern="1200">
          <a:solidFill>
            <a:srgbClr val="006276"/>
          </a:solidFill>
          <a:latin typeface="Gadug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276"/>
        </a:buClr>
        <a:buFont typeface="Arial" panose="020B0604020202020204" pitchFamily="34" charset="0"/>
        <a:buChar char="•"/>
        <a:defRPr sz="2000" kern="1200">
          <a:solidFill>
            <a:srgbClr val="006276"/>
          </a:solidFill>
          <a:latin typeface="Gadug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276"/>
        </a:buClr>
        <a:buFont typeface="Arial" panose="020B0604020202020204" pitchFamily="34" charset="0"/>
        <a:buChar char="•"/>
        <a:defRPr sz="2000" kern="1200">
          <a:solidFill>
            <a:srgbClr val="006276"/>
          </a:solidFill>
          <a:latin typeface="Gadug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276"/>
        </a:buClr>
        <a:buFont typeface="Arial" panose="020B0604020202020204" pitchFamily="34" charset="0"/>
        <a:buChar char="•"/>
        <a:defRPr sz="1800" kern="1200">
          <a:solidFill>
            <a:srgbClr val="006276"/>
          </a:solidFill>
          <a:latin typeface="Gadugi" panose="020B0502040204020203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06276"/>
        </a:buClr>
        <a:buFont typeface="Arial" panose="020B0604020202020204" pitchFamily="34" charset="0"/>
        <a:buNone/>
        <a:defRPr sz="1800" kern="1200">
          <a:solidFill>
            <a:srgbClr val="006276"/>
          </a:solidFill>
          <a:latin typeface="Gadug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9"/>
          <p:cNvSpPr/>
          <p:nvPr userDrawn="1"/>
        </p:nvSpPr>
        <p:spPr>
          <a:xfrm>
            <a:off x="-482600" y="6083300"/>
            <a:ext cx="10210800" cy="788607"/>
          </a:xfrm>
          <a:custGeom>
            <a:avLst/>
            <a:gdLst>
              <a:gd name="connsiteX0" fmla="*/ 0 w 9639300"/>
              <a:gd name="connsiteY0" fmla="*/ 0 h 1349024"/>
              <a:gd name="connsiteX1" fmla="*/ 9639300 w 9639300"/>
              <a:gd name="connsiteY1" fmla="*/ 0 h 1349024"/>
              <a:gd name="connsiteX2" fmla="*/ 9639300 w 9639300"/>
              <a:gd name="connsiteY2" fmla="*/ 1349024 h 1349024"/>
              <a:gd name="connsiteX3" fmla="*/ 0 w 9639300"/>
              <a:gd name="connsiteY3" fmla="*/ 1349024 h 1349024"/>
              <a:gd name="connsiteX4" fmla="*/ 0 w 9639300"/>
              <a:gd name="connsiteY4" fmla="*/ 0 h 1349024"/>
              <a:gd name="connsiteX0" fmla="*/ 368300 w 9639300"/>
              <a:gd name="connsiteY0" fmla="*/ 330200 h 1349024"/>
              <a:gd name="connsiteX1" fmla="*/ 9639300 w 9639300"/>
              <a:gd name="connsiteY1" fmla="*/ 0 h 1349024"/>
              <a:gd name="connsiteX2" fmla="*/ 9639300 w 9639300"/>
              <a:gd name="connsiteY2" fmla="*/ 1349024 h 1349024"/>
              <a:gd name="connsiteX3" fmla="*/ 0 w 9639300"/>
              <a:gd name="connsiteY3" fmla="*/ 1349024 h 1349024"/>
              <a:gd name="connsiteX4" fmla="*/ 368300 w 9639300"/>
              <a:gd name="connsiteY4" fmla="*/ 330200 h 1349024"/>
              <a:gd name="connsiteX0" fmla="*/ 368300 w 9639300"/>
              <a:gd name="connsiteY0" fmla="*/ 330200 h 1349024"/>
              <a:gd name="connsiteX1" fmla="*/ 9639300 w 9639300"/>
              <a:gd name="connsiteY1" fmla="*/ 0 h 1349024"/>
              <a:gd name="connsiteX2" fmla="*/ 9639300 w 9639300"/>
              <a:gd name="connsiteY2" fmla="*/ 1349024 h 1349024"/>
              <a:gd name="connsiteX3" fmla="*/ 0 w 9639300"/>
              <a:gd name="connsiteY3" fmla="*/ 1349024 h 1349024"/>
              <a:gd name="connsiteX4" fmla="*/ 368300 w 9639300"/>
              <a:gd name="connsiteY4" fmla="*/ 330200 h 1349024"/>
              <a:gd name="connsiteX0" fmla="*/ 368300 w 10045700"/>
              <a:gd name="connsiteY0" fmla="*/ 94137 h 1112961"/>
              <a:gd name="connsiteX1" fmla="*/ 10045700 w 10045700"/>
              <a:gd name="connsiteY1" fmla="*/ 437037 h 1112961"/>
              <a:gd name="connsiteX2" fmla="*/ 9639300 w 10045700"/>
              <a:gd name="connsiteY2" fmla="*/ 1112961 h 1112961"/>
              <a:gd name="connsiteX3" fmla="*/ 0 w 10045700"/>
              <a:gd name="connsiteY3" fmla="*/ 1112961 h 1112961"/>
              <a:gd name="connsiteX4" fmla="*/ 368300 w 10045700"/>
              <a:gd name="connsiteY4" fmla="*/ 94137 h 1112961"/>
              <a:gd name="connsiteX0" fmla="*/ 368300 w 9728200"/>
              <a:gd name="connsiteY0" fmla="*/ 115012 h 1133836"/>
              <a:gd name="connsiteX1" fmla="*/ 9728200 w 9728200"/>
              <a:gd name="connsiteY1" fmla="*/ 267412 h 1133836"/>
              <a:gd name="connsiteX2" fmla="*/ 9639300 w 9728200"/>
              <a:gd name="connsiteY2" fmla="*/ 1133836 h 1133836"/>
              <a:gd name="connsiteX3" fmla="*/ 0 w 9728200"/>
              <a:gd name="connsiteY3" fmla="*/ 1133836 h 1133836"/>
              <a:gd name="connsiteX4" fmla="*/ 368300 w 9728200"/>
              <a:gd name="connsiteY4" fmla="*/ 115012 h 113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200" h="1133836">
                <a:moveTo>
                  <a:pt x="368300" y="115012"/>
                </a:moveTo>
                <a:cubicBezTo>
                  <a:pt x="4004733" y="-249055"/>
                  <a:pt x="6637867" y="377479"/>
                  <a:pt x="9728200" y="267412"/>
                </a:cubicBezTo>
                <a:lnTo>
                  <a:pt x="9639300" y="1133836"/>
                </a:lnTo>
                <a:lnTo>
                  <a:pt x="0" y="1133836"/>
                </a:lnTo>
                <a:lnTo>
                  <a:pt x="368300" y="1150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B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0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84" y="1464937"/>
            <a:ext cx="313784" cy="313784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37236" y="1778721"/>
            <a:ext cx="4380809" cy="96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600" dirty="0" smtClean="0"/>
              <a:t>L’école</a:t>
            </a:r>
            <a:endParaRPr lang="fr-BE" sz="3600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Les </a:t>
            </a:r>
            <a:r>
              <a:rPr lang="fr-BE" dirty="0" smtClean="0"/>
              <a:t>3 environnements </a:t>
            </a:r>
            <a:endParaRPr lang="fr-BE" dirty="0"/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4201029" y="2479709"/>
            <a:ext cx="4671827" cy="355533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76"/>
              </a:buClr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None/>
              <a:defRPr sz="18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600" dirty="0" smtClean="0"/>
              <a:t>Formation, intérêts et usages des professeurs</a:t>
            </a:r>
          </a:p>
          <a:p>
            <a:r>
              <a:rPr lang="fr-BE" sz="3600" dirty="0" smtClean="0"/>
              <a:t>Méconnaissance des métiers</a:t>
            </a:r>
          </a:p>
          <a:p>
            <a:r>
              <a:rPr lang="fr-BE" sz="3600" dirty="0" smtClean="0"/>
              <a:t>Discrimination positive</a:t>
            </a:r>
          </a:p>
          <a:p>
            <a:r>
              <a:rPr lang="fr-BE" sz="3600" dirty="0" smtClean="0"/>
              <a:t>Mythification du monde informatique</a:t>
            </a:r>
          </a:p>
          <a:p>
            <a:r>
              <a:rPr lang="fr-BE" sz="3600" dirty="0" smtClean="0"/>
              <a:t>Exclusion </a:t>
            </a:r>
            <a:r>
              <a:rPr lang="fr-BE" sz="3600" dirty="0" err="1" smtClean="0"/>
              <a:t>genrée</a:t>
            </a:r>
            <a:r>
              <a:rPr lang="fr-BE" sz="3600" dirty="0" smtClean="0"/>
              <a:t> du groupe </a:t>
            </a:r>
            <a:r>
              <a:rPr lang="fr-BE" sz="2900" dirty="0" smtClean="0"/>
              <a:t>(entre pairs, entre filles et garçons et impact du petit-ami)</a:t>
            </a:r>
          </a:p>
          <a:p>
            <a:r>
              <a:rPr lang="fr-BE" sz="3600" dirty="0" smtClean="0"/>
              <a:t>Manque de prise du rôle de mentor par le professeur</a:t>
            </a:r>
          </a:p>
          <a:p>
            <a:r>
              <a:rPr lang="fr-BE" sz="3600" dirty="0" smtClean="0"/>
              <a:t>Ambiance « vestiaire de foot » dans les classes à options</a:t>
            </a:r>
          </a:p>
        </p:txBody>
      </p:sp>
      <p:pic>
        <p:nvPicPr>
          <p:cNvPr id="3076" name="Picture 4" descr="L'Ãcole, Vieux, Plaque, Apprentissage, Old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6" y="2744353"/>
            <a:ext cx="3563793" cy="237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2247" y="843340"/>
            <a:ext cx="4051415" cy="835831"/>
          </a:xfrm>
        </p:spPr>
        <p:txBody>
          <a:bodyPr>
            <a:normAutofit/>
          </a:bodyPr>
          <a:lstStyle/>
          <a:p>
            <a:r>
              <a:rPr lang="fr-BE" dirty="0" smtClean="0"/>
              <a:t>Nos </a:t>
            </a:r>
            <a:r>
              <a:rPr lang="fr-BE" dirty="0" smtClean="0"/>
              <a:t>actions</a:t>
            </a:r>
            <a:endParaRPr lang="fr-BE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84076" y="2118083"/>
            <a:ext cx="6998208" cy="4026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+mj-cs"/>
              </a:defRPr>
            </a:lvl1pPr>
          </a:lstStyle>
          <a:p>
            <a:pPr marL="355600" lvl="0" indent="-355600" algn="l">
              <a:spcBef>
                <a:spcPts val="1000"/>
              </a:spcBef>
              <a:buClr>
                <a:srgbClr val="006276"/>
              </a:buClr>
              <a:buSzPct val="80000"/>
              <a:buFont typeface="Wingdings" panose="05000000000000000000" pitchFamily="2" charset="2"/>
              <a:buChar char="§"/>
            </a:pPr>
            <a:r>
              <a:rPr lang="fr-BE" sz="2200" dirty="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rPr>
              <a:t>Animations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6276"/>
                </a:solidFill>
                <a:latin typeface="Gadugi" panose="020B0502040204020203" pitchFamily="34" charset="0"/>
              </a:rPr>
              <a:t>Ecoles et partenaires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6276"/>
                </a:solidFill>
                <a:latin typeface="Gadugi" panose="020B0502040204020203" pitchFamily="34" charset="0"/>
              </a:rPr>
              <a:t>Adultes et Enseignants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006276"/>
                </a:solidFill>
                <a:latin typeface="Gadugi" panose="020B0502040204020203" pitchFamily="34" charset="0"/>
              </a:rPr>
              <a:t>Lors d’événements</a:t>
            </a:r>
          </a:p>
          <a:p>
            <a:pPr marL="355600" lvl="0" indent="-355600" algn="l">
              <a:spcBef>
                <a:spcPts val="1000"/>
              </a:spcBef>
              <a:buClr>
                <a:srgbClr val="006276"/>
              </a:buClr>
              <a:buSzPct val="80000"/>
              <a:buFont typeface="Wingdings" panose="05000000000000000000" pitchFamily="2" charset="2"/>
              <a:buChar char="§"/>
            </a:pPr>
            <a:r>
              <a:rPr lang="fr-BE" sz="2200" dirty="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rPr>
              <a:t>Salons et événements</a:t>
            </a:r>
          </a:p>
          <a:p>
            <a:pPr marL="355600" lvl="0" indent="-355600" algn="l">
              <a:spcBef>
                <a:spcPts val="1000"/>
              </a:spcBef>
              <a:buClr>
                <a:srgbClr val="006276"/>
              </a:buClr>
              <a:buSzPct val="80000"/>
              <a:buFont typeface="Wingdings" panose="05000000000000000000" pitchFamily="2" charset="2"/>
              <a:buChar char="§"/>
            </a:pPr>
            <a:r>
              <a:rPr lang="fr-BE" sz="2200" dirty="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rPr>
              <a:t>Groupes de travail et plateformes</a:t>
            </a:r>
          </a:p>
          <a:p>
            <a:pPr marL="355600" lvl="0" indent="-355600" algn="l">
              <a:spcBef>
                <a:spcPts val="1000"/>
              </a:spcBef>
              <a:buClr>
                <a:srgbClr val="006276"/>
              </a:buClr>
              <a:buSzPct val="80000"/>
              <a:buFont typeface="Wingdings" panose="05000000000000000000" pitchFamily="2" charset="2"/>
              <a:buChar char="§"/>
            </a:pPr>
            <a:r>
              <a:rPr lang="fr-BE" sz="2200" dirty="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rPr>
              <a:t>Salon </a:t>
            </a:r>
            <a:r>
              <a:rPr lang="fr-BE" sz="2200" dirty="0" err="1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rPr>
              <a:t>Evolu’TIC</a:t>
            </a:r>
            <a:endParaRPr lang="fr-BE" sz="2200" dirty="0">
              <a:solidFill>
                <a:srgbClr val="006276"/>
              </a:solidFill>
              <a:latin typeface="Gadug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4" r="6109" b="13406"/>
          <a:stretch/>
        </p:blipFill>
        <p:spPr bwMode="auto">
          <a:xfrm>
            <a:off x="5820568" y="2235118"/>
            <a:ext cx="3323432" cy="289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0176"/>
            <a:ext cx="2262780" cy="301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6465" y="739586"/>
            <a:ext cx="7165598" cy="1244714"/>
          </a:xfrm>
        </p:spPr>
        <p:txBody>
          <a:bodyPr>
            <a:normAutofit/>
          </a:bodyPr>
          <a:lstStyle/>
          <a:p>
            <a:r>
              <a:rPr lang="fr-BE" sz="3600" dirty="0" smtClean="0"/>
              <a:t>Les animations 2018</a:t>
            </a:r>
            <a:endParaRPr lang="fr-BE" sz="3600" dirty="0"/>
          </a:p>
        </p:txBody>
      </p:sp>
      <p:sp>
        <p:nvSpPr>
          <p:cNvPr id="4" name="Rectangle à coins arrondis 3"/>
          <p:cNvSpPr/>
          <p:nvPr/>
        </p:nvSpPr>
        <p:spPr>
          <a:xfrm rot="5400000">
            <a:off x="8688234" y="707803"/>
            <a:ext cx="524351" cy="716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7318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48001" y="1612376"/>
            <a:ext cx="55401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Les animations sont destinées à un public néophyte ou amateur. La volonté est de </a:t>
            </a:r>
            <a:r>
              <a:rPr lang="fr-BE" b="1" dirty="0" smtClean="0">
                <a:solidFill>
                  <a:srgbClr val="00768C"/>
                </a:solidFill>
              </a:rPr>
              <a:t>sensibiliser et d’initier</a:t>
            </a:r>
            <a:r>
              <a:rPr lang="fr-BE" dirty="0" smtClean="0"/>
              <a:t> afin de donner envie d’aller voir plus loin.</a:t>
            </a:r>
          </a:p>
          <a:p>
            <a:endParaRPr lang="fr-BE" dirty="0"/>
          </a:p>
          <a:p>
            <a:r>
              <a:rPr lang="fr-BE" dirty="0" smtClean="0"/>
              <a:t>Elles sont construites autour de différentes thématiques :</a:t>
            </a:r>
            <a:br>
              <a:rPr lang="fr-BE" dirty="0" smtClean="0"/>
            </a:b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68C"/>
                </a:solidFill>
              </a:rPr>
              <a:t>Déconstruire les stéréotypes de genre dans les 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68C"/>
                </a:solidFill>
              </a:rPr>
              <a:t>Comprendre la logique algorithmique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68C"/>
                </a:solidFill>
              </a:rPr>
              <a:t>Découvrir le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68C"/>
                </a:solidFill>
              </a:rPr>
              <a:t>Découvrir le matériel informatique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b="1" dirty="0" smtClean="0">
              <a:solidFill>
                <a:srgbClr val="00768C"/>
              </a:solidFill>
            </a:endParaRPr>
          </a:p>
          <a:p>
            <a:endParaRPr lang="fr-BE" dirty="0"/>
          </a:p>
          <a:p>
            <a:endParaRPr lang="fr-BE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044096" y="4705530"/>
            <a:ext cx="532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68C"/>
                </a:solidFill>
              </a:rPr>
              <a:t>82 animations </a:t>
            </a:r>
            <a:r>
              <a:rPr lang="fr-BE" dirty="0" smtClean="0"/>
              <a:t>réalisées en 2018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(écoles + événements avec animations).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68C"/>
                </a:solidFill>
              </a:rPr>
              <a:t>+ 964</a:t>
            </a:r>
            <a:r>
              <a:rPr lang="fr-BE" dirty="0" smtClean="0"/>
              <a:t> personnes touchées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455 filles (47%)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509 garçons (53%)</a:t>
            </a:r>
          </a:p>
        </p:txBody>
      </p:sp>
    </p:spTree>
    <p:extLst>
      <p:ext uri="{BB962C8B-B14F-4D97-AF65-F5344CB8AC3E}">
        <p14:creationId xmlns:p14="http://schemas.microsoft.com/office/powerpoint/2010/main" val="36366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6465" y="739586"/>
            <a:ext cx="7165598" cy="1244714"/>
          </a:xfrm>
        </p:spPr>
        <p:txBody>
          <a:bodyPr>
            <a:normAutofit/>
          </a:bodyPr>
          <a:lstStyle/>
          <a:p>
            <a:r>
              <a:rPr lang="fr-BE" sz="3600" dirty="0" smtClean="0"/>
              <a:t>Les animations : écoles et partenaires</a:t>
            </a:r>
            <a:endParaRPr lang="fr-BE" sz="3600" dirty="0"/>
          </a:p>
        </p:txBody>
      </p:sp>
      <p:sp>
        <p:nvSpPr>
          <p:cNvPr id="4" name="Rectangle à coins arrondis 3"/>
          <p:cNvSpPr/>
          <p:nvPr/>
        </p:nvSpPr>
        <p:spPr>
          <a:xfrm rot="5400000">
            <a:off x="8688234" y="707803"/>
            <a:ext cx="524351" cy="716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7318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01569" y="1984300"/>
            <a:ext cx="532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68C"/>
                </a:solidFill>
              </a:rPr>
              <a:t>11 animations proposées</a:t>
            </a:r>
            <a:r>
              <a:rPr lang="fr-BE" dirty="0" smtClean="0"/>
              <a:t> sur l’initiation à l’informatique et la sensibilisation aux problèmes de genres dans les TIC.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37804" y="1984300"/>
            <a:ext cx="2489386" cy="3532266"/>
            <a:chOff x="570807" y="1427337"/>
            <a:chExt cx="2489386" cy="353226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07" y="1427337"/>
              <a:ext cx="2489386" cy="176613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07" y="3193470"/>
              <a:ext cx="2489386" cy="1766133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3401569" y="3142113"/>
            <a:ext cx="5320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Plus de </a:t>
            </a:r>
            <a:r>
              <a:rPr lang="fr-BE" b="1" dirty="0" smtClean="0">
                <a:solidFill>
                  <a:srgbClr val="00768C"/>
                </a:solidFill>
              </a:rPr>
              <a:t>65 </a:t>
            </a:r>
            <a:r>
              <a:rPr lang="fr-BE" dirty="0" smtClean="0"/>
              <a:t>animations gratuites ont été données dans une </a:t>
            </a:r>
            <a:r>
              <a:rPr lang="fr-BE" b="1" dirty="0" smtClean="0">
                <a:solidFill>
                  <a:srgbClr val="00768C"/>
                </a:solidFill>
              </a:rPr>
              <a:t>quinzaine d’établissements</a:t>
            </a:r>
            <a:r>
              <a:rPr lang="fr-BE" dirty="0" smtClean="0"/>
              <a:t>.</a:t>
            </a:r>
          </a:p>
          <a:p>
            <a:endParaRPr lang="fr-BE" dirty="0"/>
          </a:p>
          <a:p>
            <a:r>
              <a:rPr lang="fr-BE" dirty="0" smtClean="0"/>
              <a:t>Provinces principalement touchées : </a:t>
            </a:r>
            <a:r>
              <a:rPr lang="fr-BE" b="1" dirty="0" smtClean="0">
                <a:solidFill>
                  <a:srgbClr val="00768C"/>
                </a:solidFill>
              </a:rPr>
              <a:t>Namur, Hainaut, Luxembourg et Liège</a:t>
            </a:r>
          </a:p>
          <a:p>
            <a:endParaRPr lang="fr-BE" b="1" dirty="0">
              <a:solidFill>
                <a:srgbClr val="00768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68C"/>
                </a:solidFill>
              </a:rPr>
              <a:t>6-12 ans : 643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68C"/>
                </a:solidFill>
              </a:rPr>
              <a:t>12-18 ans : 282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rgbClr val="00768C"/>
                </a:solidFill>
              </a:rPr>
              <a:t>+18 ans : 39</a:t>
            </a:r>
          </a:p>
        </p:txBody>
      </p:sp>
    </p:spTree>
    <p:extLst>
      <p:ext uri="{BB962C8B-B14F-4D97-AF65-F5344CB8AC3E}">
        <p14:creationId xmlns:p14="http://schemas.microsoft.com/office/powerpoint/2010/main" val="14619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6465" y="739586"/>
            <a:ext cx="7165598" cy="1244714"/>
          </a:xfrm>
        </p:spPr>
        <p:txBody>
          <a:bodyPr>
            <a:normAutofit/>
          </a:bodyPr>
          <a:lstStyle/>
          <a:p>
            <a:r>
              <a:rPr lang="fr-BE" sz="3600" dirty="0" smtClean="0"/>
              <a:t>Les animations : Adultes et enseignants</a:t>
            </a:r>
            <a:endParaRPr lang="fr-BE" sz="3600" dirty="0"/>
          </a:p>
        </p:txBody>
      </p:sp>
      <p:sp>
        <p:nvSpPr>
          <p:cNvPr id="4" name="Rectangle à coins arrondis 3"/>
          <p:cNvSpPr/>
          <p:nvPr/>
        </p:nvSpPr>
        <p:spPr>
          <a:xfrm rot="5400000">
            <a:off x="8688234" y="707803"/>
            <a:ext cx="524351" cy="716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7318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6118" y="2109462"/>
            <a:ext cx="4400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Lors du salon </a:t>
            </a:r>
            <a:r>
              <a:rPr lang="fr-BE" b="1" dirty="0" smtClean="0">
                <a:solidFill>
                  <a:srgbClr val="00768C"/>
                </a:solidFill>
              </a:rPr>
              <a:t>EDUCODE</a:t>
            </a:r>
            <a:r>
              <a:rPr lang="fr-BE" dirty="0" smtClean="0"/>
              <a:t> du 27, 28, 29 août, nous réalisons une après-midi d’ateliers à destination des enseignants pour leur partager des outils d’animations déconnectées.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6118" y="3949519"/>
            <a:ext cx="4282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Lors de la journée des Espaces Publics Numériques (</a:t>
            </a:r>
            <a:r>
              <a:rPr lang="fr-BE" b="1" dirty="0" smtClean="0">
                <a:solidFill>
                  <a:srgbClr val="00768C"/>
                </a:solidFill>
              </a:rPr>
              <a:t>EPN</a:t>
            </a:r>
            <a:r>
              <a:rPr lang="fr-BE" dirty="0" smtClean="0"/>
              <a:t>), le 8 juin 2018, nous effectuons un atelier sur l’animation autour du carnet </a:t>
            </a:r>
            <a:r>
              <a:rPr lang="fr-BE" i="1" dirty="0" smtClean="0"/>
              <a:t>«Mon carnet pratique pour… Plus de mixité dans les métiers de l’informatique » </a:t>
            </a:r>
            <a:r>
              <a:rPr lang="fr-BE" dirty="0" smtClean="0"/>
              <a:t>à destination des éducateurs et enseignants.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82" y="1748646"/>
            <a:ext cx="3902037" cy="15611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519" y="3730111"/>
            <a:ext cx="2738198" cy="14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6465" y="739586"/>
            <a:ext cx="7165598" cy="1244714"/>
          </a:xfrm>
        </p:spPr>
        <p:txBody>
          <a:bodyPr>
            <a:normAutofit/>
          </a:bodyPr>
          <a:lstStyle/>
          <a:p>
            <a:r>
              <a:rPr lang="fr-BE" sz="3600" dirty="0" smtClean="0"/>
              <a:t>Les animations : Lors des événements</a:t>
            </a:r>
            <a:endParaRPr lang="fr-BE" sz="3600" dirty="0"/>
          </a:p>
        </p:txBody>
      </p:sp>
      <p:sp>
        <p:nvSpPr>
          <p:cNvPr id="4" name="Rectangle à coins arrondis 3"/>
          <p:cNvSpPr/>
          <p:nvPr/>
        </p:nvSpPr>
        <p:spPr>
          <a:xfrm rot="5400000">
            <a:off x="8688234" y="707803"/>
            <a:ext cx="524351" cy="716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7318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25092" y="1659473"/>
            <a:ext cx="4999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Le 1</a:t>
            </a:r>
            <a:r>
              <a:rPr lang="fr-BE" baseline="30000" dirty="0" smtClean="0"/>
              <a:t>er</a:t>
            </a:r>
            <a:r>
              <a:rPr lang="fr-BE" dirty="0" smtClean="0"/>
              <a:t> mars 2018, nous réalisons des </a:t>
            </a:r>
            <a:r>
              <a:rPr lang="fr-BE" b="1" dirty="0" smtClean="0">
                <a:solidFill>
                  <a:srgbClr val="00768C"/>
                </a:solidFill>
              </a:rPr>
              <a:t>démonstrations de code</a:t>
            </a:r>
            <a:r>
              <a:rPr lang="fr-BE" dirty="0" smtClean="0"/>
              <a:t> avec le robot </a:t>
            </a:r>
            <a:r>
              <a:rPr lang="fr-BE" dirty="0" err="1" smtClean="0"/>
              <a:t>Thymio</a:t>
            </a:r>
            <a:r>
              <a:rPr lang="fr-BE" dirty="0" smtClean="0"/>
              <a:t> pour les élèves de 5</a:t>
            </a:r>
            <a:r>
              <a:rPr lang="fr-BE" baseline="30000" dirty="0" smtClean="0"/>
              <a:t>ème</a:t>
            </a:r>
            <a:r>
              <a:rPr lang="fr-BE" dirty="0" smtClean="0"/>
              <a:t>, 6</a:t>
            </a:r>
            <a:r>
              <a:rPr lang="fr-BE" baseline="30000" dirty="0" smtClean="0"/>
              <a:t>ème</a:t>
            </a:r>
            <a:r>
              <a:rPr lang="fr-BE" dirty="0" smtClean="0"/>
              <a:t> sur le salon #</a:t>
            </a:r>
            <a:r>
              <a:rPr lang="fr-BE" dirty="0" err="1" smtClean="0"/>
              <a:t>Ilovedigital</a:t>
            </a:r>
            <a:r>
              <a:rPr lang="fr-BE" dirty="0" smtClean="0"/>
              <a:t> organisé par le Service </a:t>
            </a:r>
            <a:r>
              <a:rPr lang="fr-BE" dirty="0"/>
              <a:t>P</a:t>
            </a:r>
            <a:r>
              <a:rPr lang="fr-BE" dirty="0" smtClean="0"/>
              <a:t>ublic de Wallonie.</a:t>
            </a:r>
          </a:p>
          <a:p>
            <a:endParaRPr lang="fr-BE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213362" y="3234950"/>
            <a:ext cx="578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Coaching de 40 jeunes de 8 à 15 ans lors de la </a:t>
            </a:r>
            <a:r>
              <a:rPr lang="fr-BE" dirty="0" err="1" smtClean="0"/>
              <a:t>Gam</a:t>
            </a:r>
            <a:r>
              <a:rPr lang="fr-BE" dirty="0" smtClean="0"/>
              <a:t> jam JR</a:t>
            </a:r>
          </a:p>
          <a:p>
            <a:r>
              <a:rPr lang="fr-BE" dirty="0" smtClean="0"/>
              <a:t>du 13 avril. On leur apprend à </a:t>
            </a:r>
            <a:r>
              <a:rPr lang="fr-BE" b="1" dirty="0" smtClean="0">
                <a:solidFill>
                  <a:srgbClr val="00768C"/>
                </a:solidFill>
              </a:rPr>
              <a:t>créer un scénario de jeux vidéo</a:t>
            </a:r>
            <a:r>
              <a:rPr lang="fr-BE" dirty="0" smtClean="0"/>
              <a:t> et à découvrir les métiers en </a:t>
            </a:r>
            <a:r>
              <a:rPr lang="fr-BE" b="1" dirty="0" smtClean="0">
                <a:solidFill>
                  <a:srgbClr val="00768C"/>
                </a:solidFill>
              </a:rPr>
              <a:t>cassant les stéréotypes</a:t>
            </a:r>
            <a:r>
              <a:rPr lang="fr-BE" dirty="0" smtClean="0"/>
              <a:t>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473"/>
            <a:ext cx="2951018" cy="10067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76" y="2938683"/>
            <a:ext cx="3108440" cy="155422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8" y="4364494"/>
            <a:ext cx="2191014" cy="154894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718264" y="4798443"/>
            <a:ext cx="5788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Lors du Festival International du Film Francophone de Namur (</a:t>
            </a:r>
            <a:r>
              <a:rPr lang="fr-BE" b="1" dirty="0" smtClean="0">
                <a:solidFill>
                  <a:srgbClr val="00768C"/>
                </a:solidFill>
              </a:rPr>
              <a:t>FIFF</a:t>
            </a:r>
            <a:r>
              <a:rPr lang="fr-BE" dirty="0" smtClean="0"/>
              <a:t>) du 28 septembre au 05 octobre, nous avons réalisé </a:t>
            </a:r>
            <a:r>
              <a:rPr lang="fr-BE" b="1" dirty="0" smtClean="0">
                <a:solidFill>
                  <a:srgbClr val="00768C"/>
                </a:solidFill>
              </a:rPr>
              <a:t>3 animations</a:t>
            </a:r>
            <a:r>
              <a:rPr lang="fr-BE" dirty="0" smtClean="0"/>
              <a:t> autour de la </a:t>
            </a:r>
            <a:r>
              <a:rPr lang="fr-BE" b="1" dirty="0" smtClean="0">
                <a:solidFill>
                  <a:srgbClr val="00768C"/>
                </a:solidFill>
              </a:rPr>
              <a:t>découverte du code </a:t>
            </a:r>
            <a:r>
              <a:rPr lang="fr-BE" dirty="0" smtClean="0"/>
              <a:t>pour tous (6 – 12 ans) et de la </a:t>
            </a:r>
            <a:r>
              <a:rPr lang="fr-BE" b="1" dirty="0" smtClean="0">
                <a:solidFill>
                  <a:srgbClr val="00768C"/>
                </a:solidFill>
              </a:rPr>
              <a:t>problématique de genre</a:t>
            </a:r>
            <a:r>
              <a:rPr lang="fr-BE" dirty="0" smtClean="0"/>
              <a:t> dans les TIC (14-16 ans).</a:t>
            </a:r>
          </a:p>
        </p:txBody>
      </p:sp>
    </p:spTree>
    <p:extLst>
      <p:ext uri="{BB962C8B-B14F-4D97-AF65-F5344CB8AC3E}">
        <p14:creationId xmlns:p14="http://schemas.microsoft.com/office/powerpoint/2010/main" val="6920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7" y="5796475"/>
            <a:ext cx="7165598" cy="1244714"/>
          </a:xfrm>
        </p:spPr>
        <p:txBody>
          <a:bodyPr>
            <a:normAutofit/>
          </a:bodyPr>
          <a:lstStyle/>
          <a:p>
            <a:r>
              <a:rPr lang="fr-BE" sz="3600" dirty="0" smtClean="0"/>
              <a:t>Et beaucoup d’autres…</a:t>
            </a:r>
            <a:endParaRPr lang="fr-BE" sz="3600" dirty="0"/>
          </a:p>
        </p:txBody>
      </p:sp>
      <p:sp>
        <p:nvSpPr>
          <p:cNvPr id="4" name="Rectangle à coins arrondis 3"/>
          <p:cNvSpPr/>
          <p:nvPr/>
        </p:nvSpPr>
        <p:spPr>
          <a:xfrm rot="5400000">
            <a:off x="8688234" y="707803"/>
            <a:ext cx="524351" cy="716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7318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18264" y="1385794"/>
            <a:ext cx="578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P</a:t>
            </a:r>
            <a:r>
              <a:rPr lang="fr-BE" dirty="0" smtClean="0"/>
              <a:t>ermettre aux demandeurs d’emploi, étudiants et élèves de </a:t>
            </a:r>
            <a:r>
              <a:rPr lang="fr-BE" b="1" dirty="0" smtClean="0">
                <a:solidFill>
                  <a:srgbClr val="00768C"/>
                </a:solidFill>
              </a:rPr>
              <a:t>rencontrer des professionnels </a:t>
            </a:r>
            <a:r>
              <a:rPr lang="fr-BE" dirty="0" smtClean="0"/>
              <a:t>(+ de 200) pour se construire une idée concrète des métiers et des compétences à avoir.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6" y="1328326"/>
            <a:ext cx="1673838" cy="94153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89546" y="2372138"/>
            <a:ext cx="8002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Le</a:t>
            </a:r>
            <a:r>
              <a:rPr lang="fr-BE" b="1" dirty="0" smtClean="0">
                <a:solidFill>
                  <a:srgbClr val="00768C"/>
                </a:solidFill>
              </a:rPr>
              <a:t> </a:t>
            </a:r>
            <a:r>
              <a:rPr lang="fr-BE" dirty="0" smtClean="0"/>
              <a:t>31 janvier, nous avons invité une </a:t>
            </a:r>
            <a:r>
              <a:rPr lang="fr-BE" b="1" dirty="0" smtClean="0">
                <a:solidFill>
                  <a:srgbClr val="00768C"/>
                </a:solidFill>
              </a:rPr>
              <a:t>dizaine de </a:t>
            </a:r>
            <a:r>
              <a:rPr lang="fr-BE" b="1" dirty="0" err="1" smtClean="0">
                <a:solidFill>
                  <a:srgbClr val="00768C"/>
                </a:solidFill>
              </a:rPr>
              <a:t>professionnel.les</a:t>
            </a:r>
            <a:r>
              <a:rPr lang="fr-BE" dirty="0" smtClean="0"/>
              <a:t> des métiers TIC. Nous avons mis à disposition nos </a:t>
            </a:r>
            <a:r>
              <a:rPr lang="fr-BE" b="1" dirty="0" smtClean="0">
                <a:solidFill>
                  <a:srgbClr val="00768C"/>
                </a:solidFill>
              </a:rPr>
              <a:t>fiches métiers non-</a:t>
            </a:r>
            <a:r>
              <a:rPr lang="fr-BE" b="1" dirty="0" err="1" smtClean="0">
                <a:solidFill>
                  <a:srgbClr val="00768C"/>
                </a:solidFill>
              </a:rPr>
              <a:t>genrées</a:t>
            </a:r>
            <a:r>
              <a:rPr lang="fr-BE" b="1" dirty="0" smtClean="0">
                <a:solidFill>
                  <a:srgbClr val="00768C"/>
                </a:solidFill>
              </a:rPr>
              <a:t> </a:t>
            </a:r>
            <a:r>
              <a:rPr lang="fr-BE" dirty="0" smtClean="0"/>
              <a:t>et proposé une animation sur l’orientation vers les métiers TIC pour inciter à plus de mixité.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6" y="3767771"/>
            <a:ext cx="1664717" cy="93640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718264" y="3710350"/>
            <a:ext cx="578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Salon du service d’information sur les Études et les Professions. Ces salons sont destinés aux personnes en </a:t>
            </a:r>
            <a:r>
              <a:rPr lang="fr-BE" b="1" dirty="0" smtClean="0">
                <a:solidFill>
                  <a:srgbClr val="00768C"/>
                </a:solidFill>
              </a:rPr>
              <a:t>orientation scolaire et réorientation professionnelle</a:t>
            </a:r>
            <a:r>
              <a:rPr lang="fr-BE" dirty="0" smtClean="0"/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9546" y="4852101"/>
            <a:ext cx="800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Présentation des </a:t>
            </a:r>
            <a:r>
              <a:rPr lang="fr-BE" b="1" dirty="0" smtClean="0">
                <a:solidFill>
                  <a:srgbClr val="00768C"/>
                </a:solidFill>
              </a:rPr>
              <a:t>fiches métiers, des formations mixtes et des conseils d’orientation</a:t>
            </a:r>
            <a:r>
              <a:rPr lang="fr-BE" dirty="0" smtClean="0"/>
              <a:t>.  Participation au salon de Namur, Liège et Court St </a:t>
            </a:r>
            <a:r>
              <a:rPr lang="fr-BE" dirty="0" err="1" smtClean="0"/>
              <a:t>etienne</a:t>
            </a:r>
            <a:endParaRPr lang="fr-BE" dirty="0" smtClean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421904" y="649494"/>
            <a:ext cx="7165598" cy="1244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00768C"/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+mj-cs"/>
              </a:defRPr>
            </a:lvl1pPr>
          </a:lstStyle>
          <a:p>
            <a:r>
              <a:rPr lang="fr-BE" sz="3600" dirty="0" smtClean="0"/>
              <a:t>Salons et événements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6450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15884" y="4369233"/>
            <a:ext cx="1587732" cy="13732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6465" y="739586"/>
            <a:ext cx="7165598" cy="1244714"/>
          </a:xfrm>
        </p:spPr>
        <p:txBody>
          <a:bodyPr>
            <a:normAutofit/>
          </a:bodyPr>
          <a:lstStyle/>
          <a:p>
            <a:r>
              <a:rPr lang="fr-BE" sz="3600" dirty="0" smtClean="0"/>
              <a:t>Groupes de travail &amp; plateformes</a:t>
            </a:r>
            <a:endParaRPr lang="fr-BE" sz="3600" dirty="0"/>
          </a:p>
        </p:txBody>
      </p:sp>
      <p:sp>
        <p:nvSpPr>
          <p:cNvPr id="4" name="Rectangle à coins arrondis 3"/>
          <p:cNvSpPr/>
          <p:nvPr/>
        </p:nvSpPr>
        <p:spPr>
          <a:xfrm rot="5400000">
            <a:off x="8688234" y="707803"/>
            <a:ext cx="524351" cy="716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7318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9228" y="4594181"/>
            <a:ext cx="178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rgbClr val="00768C"/>
                </a:solidFill>
              </a:rPr>
              <a:t>Road Show numérique IFAPME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28308" y="1602806"/>
            <a:ext cx="6716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rgbClr val="00768C"/>
                </a:solidFill>
              </a:rPr>
              <a:t>Wallcode</a:t>
            </a:r>
            <a:r>
              <a:rPr lang="fr-BE" dirty="0" smtClean="0"/>
              <a:t> : Mise en place du référentiel DIGCOMP pour le pacte d’excellence. Interface3.Namur a </a:t>
            </a:r>
            <a:r>
              <a:rPr lang="fr-BE" b="1" dirty="0" smtClean="0">
                <a:solidFill>
                  <a:srgbClr val="00768C"/>
                </a:solidFill>
              </a:rPr>
              <a:t>un rôle consultatif </a:t>
            </a:r>
            <a:r>
              <a:rPr lang="fr-BE" dirty="0" smtClean="0"/>
              <a:t>et donne un retour sur les expériences faites sur le terrain.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40553" y="2847520"/>
            <a:ext cx="5788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 smtClean="0">
                <a:solidFill>
                  <a:srgbClr val="00768C"/>
                </a:solidFill>
              </a:rPr>
              <a:t>Namur’Elles</a:t>
            </a:r>
            <a:r>
              <a:rPr lang="fr-BE" dirty="0" smtClean="0"/>
              <a:t> : Tout au long de l’année, participation au réseau </a:t>
            </a:r>
            <a:r>
              <a:rPr lang="fr-BE" dirty="0" err="1" smtClean="0"/>
              <a:t>Namur’Elles</a:t>
            </a:r>
            <a:r>
              <a:rPr lang="fr-BE" dirty="0" smtClean="0"/>
              <a:t> (initiative de l’échevine de la cohésion sociale). </a:t>
            </a:r>
            <a:r>
              <a:rPr lang="fr-BE" b="1" dirty="0" smtClean="0">
                <a:solidFill>
                  <a:srgbClr val="00768C"/>
                </a:solidFill>
              </a:rPr>
              <a:t>Mise en place d’un projet de sensibilisation sur l’égalité homme-femme dans les écoles</a:t>
            </a:r>
            <a:r>
              <a:rPr lang="fr-BE" dirty="0" smtClean="0"/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31275" y="4455681"/>
            <a:ext cx="6310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68C"/>
                </a:solidFill>
              </a:rPr>
              <a:t>Groupe de travail </a:t>
            </a:r>
            <a:r>
              <a:rPr lang="fr-BE" dirty="0" smtClean="0"/>
              <a:t>avec les </a:t>
            </a:r>
            <a:r>
              <a:rPr lang="fr-BE" dirty="0" err="1" smtClean="0"/>
              <a:t>acteur.trices</a:t>
            </a:r>
            <a:r>
              <a:rPr lang="fr-BE" dirty="0" smtClean="0"/>
              <a:t> de terrain (KODO </a:t>
            </a:r>
            <a:r>
              <a:rPr lang="fr-BE" dirty="0" err="1" smtClean="0"/>
              <a:t>wallonie</a:t>
            </a:r>
            <a:r>
              <a:rPr lang="fr-BE" dirty="0" smtClean="0"/>
              <a:t>, </a:t>
            </a:r>
            <a:r>
              <a:rPr lang="fr-BE" dirty="0" err="1" smtClean="0"/>
              <a:t>AdN</a:t>
            </a:r>
            <a:r>
              <a:rPr lang="fr-BE" dirty="0" smtClean="0"/>
              <a:t>, …) sur la préparation d’un projet pour les jeunes en apprentissage d’un métier à l’IFAPME : se numériser pour augmenter son métier de demain (juin 2018).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3" y="1521762"/>
            <a:ext cx="1085417" cy="10854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05" y="2847520"/>
            <a:ext cx="2029084" cy="9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 de recherche d'images pour &quot;evolu'tic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76" y="1256925"/>
            <a:ext cx="4840224" cy="18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6464" y="591528"/>
            <a:ext cx="7165598" cy="1244714"/>
          </a:xfrm>
        </p:spPr>
        <p:txBody>
          <a:bodyPr>
            <a:normAutofit/>
          </a:bodyPr>
          <a:lstStyle/>
          <a:p>
            <a:r>
              <a:rPr lang="fr-BE" sz="3600" dirty="0" smtClean="0"/>
              <a:t>Le salon </a:t>
            </a:r>
            <a:r>
              <a:rPr lang="fr-BE" sz="3600" dirty="0" err="1" smtClean="0"/>
              <a:t>Evolu’TIC</a:t>
            </a:r>
            <a:endParaRPr lang="fr-BE" sz="3600" dirty="0"/>
          </a:p>
        </p:txBody>
      </p:sp>
      <p:sp>
        <p:nvSpPr>
          <p:cNvPr id="4" name="Rectangle à coins arrondis 3"/>
          <p:cNvSpPr/>
          <p:nvPr/>
        </p:nvSpPr>
        <p:spPr>
          <a:xfrm rot="5400000">
            <a:off x="8688233" y="593363"/>
            <a:ext cx="524351" cy="716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7318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1740" y="3647861"/>
            <a:ext cx="8925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 smtClean="0">
                <a:solidFill>
                  <a:srgbClr val="00768C"/>
                </a:solidFill>
              </a:rPr>
              <a:t>Organisé</a:t>
            </a:r>
            <a:r>
              <a:rPr lang="fr-BE" sz="1600" dirty="0" smtClean="0"/>
              <a:t> par Interface3.Namur en partenariat avec le réseau wallon des EPN (</a:t>
            </a:r>
            <a:r>
              <a:rPr lang="fr-BE" sz="1600" dirty="0" err="1" smtClean="0"/>
              <a:t>Technofutur</a:t>
            </a:r>
            <a:r>
              <a:rPr lang="fr-BE" sz="1600" dirty="0" smtClean="0"/>
              <a:t> 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 smtClean="0">
                <a:solidFill>
                  <a:srgbClr val="00768C"/>
                </a:solidFill>
              </a:rPr>
              <a:t>+ de 700 personnes</a:t>
            </a:r>
            <a:r>
              <a:rPr lang="fr-BE" sz="1600" dirty="0" smtClean="0"/>
              <a:t> présentes sur le salon </a:t>
            </a:r>
            <a:r>
              <a:rPr lang="fr-BE" sz="1600" b="1" dirty="0" smtClean="0">
                <a:solidFill>
                  <a:srgbClr val="00768C"/>
                </a:solidFill>
              </a:rPr>
              <a:t>(48,6% de femmes)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 smtClean="0">
                <a:solidFill>
                  <a:srgbClr val="00768C"/>
                </a:solidFill>
              </a:rPr>
              <a:t>49 stands, 1 espace Agora, 11 conférences, 3 débats numériques, 150 inscriptions aux animations</a:t>
            </a:r>
            <a:r>
              <a:rPr lang="fr-BE" sz="1600" dirty="0" smtClean="0"/>
              <a:t/>
            </a:r>
            <a:br>
              <a:rPr lang="fr-BE" sz="1600" dirty="0" smtClean="0"/>
            </a:br>
            <a:endParaRPr lang="fr-B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Interface3.Namur y propose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Une animation sur les ateliers déconnectés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Une animation autour du carnet </a:t>
            </a:r>
            <a:r>
              <a:rPr lang="fr-BE" sz="1600" i="1" dirty="0" smtClean="0"/>
              <a:t>« Mon carnet pratique pour… Plus de mixité dans les métiers de l’informatique ».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1 Conférence « Technologie, nom féminin? » sur le genre et les technologies</a:t>
            </a:r>
            <a:br>
              <a:rPr lang="fr-BE" sz="1600" dirty="0" smtClean="0"/>
            </a:br>
            <a:endParaRPr lang="fr-BE" sz="1600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874526" y="1749370"/>
            <a:ext cx="318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00768C"/>
                </a:solidFill>
              </a:rPr>
              <a:t>Les Smart </a:t>
            </a:r>
            <a:r>
              <a:rPr lang="fr-BE" sz="2800" b="1" dirty="0" err="1" smtClean="0">
                <a:solidFill>
                  <a:srgbClr val="00768C"/>
                </a:solidFill>
              </a:rPr>
              <a:t>Citizens</a:t>
            </a:r>
            <a:endParaRPr lang="fr-BE" sz="2800" b="1" dirty="0" smtClean="0">
              <a:solidFill>
                <a:srgbClr val="00768C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8058" y="2943148"/>
            <a:ext cx="778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768C"/>
                </a:solidFill>
              </a:rPr>
              <a:t>Le salon numérique du citoyen wallon :</a:t>
            </a:r>
          </a:p>
          <a:p>
            <a:r>
              <a:rPr lang="fr-BE" dirty="0" smtClean="0">
                <a:solidFill>
                  <a:srgbClr val="00768C"/>
                </a:solidFill>
              </a:rPr>
              <a:t>Je me forme, je participe, je suis un </a:t>
            </a:r>
            <a:r>
              <a:rPr lang="fr-BE" dirty="0" err="1" smtClean="0">
                <a:solidFill>
                  <a:srgbClr val="00768C"/>
                </a:solidFill>
              </a:rPr>
              <a:t>consom’acteur.trice</a:t>
            </a:r>
            <a:r>
              <a:rPr lang="fr-BE" dirty="0" smtClean="0">
                <a:solidFill>
                  <a:srgbClr val="00768C"/>
                </a:solidFill>
              </a:rPr>
              <a:t>, je crée et j’innove…</a:t>
            </a:r>
          </a:p>
        </p:txBody>
      </p:sp>
    </p:spTree>
    <p:extLst>
      <p:ext uri="{BB962C8B-B14F-4D97-AF65-F5344CB8AC3E}">
        <p14:creationId xmlns:p14="http://schemas.microsoft.com/office/powerpoint/2010/main" val="5062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Retours d’expérience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28649" y="1691260"/>
            <a:ext cx="7886700" cy="41730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BE" sz="4000" b="1" dirty="0" smtClean="0"/>
              <a:t>+</a:t>
            </a:r>
          </a:p>
          <a:p>
            <a:r>
              <a:rPr lang="fr-BE" dirty="0" smtClean="0"/>
              <a:t>Les filles sont aussi « douées »/capables que les garçons</a:t>
            </a:r>
          </a:p>
          <a:p>
            <a:r>
              <a:rPr lang="fr-BE" dirty="0" smtClean="0"/>
              <a:t>Elles aiment autant suivre les animations que les garçons</a:t>
            </a:r>
          </a:p>
          <a:p>
            <a:r>
              <a:rPr lang="fr-BE" dirty="0" smtClean="0"/>
              <a:t>Nous réussissons à capter plus de 30% de femmes à nos formations</a:t>
            </a:r>
          </a:p>
          <a:p>
            <a:r>
              <a:rPr lang="fr-BE" dirty="0" smtClean="0"/>
              <a:t>Intérêt de plus en plus marqué des professeurs pour l’apprentissage des TIC (qui va de pair avec la prise de conscience du manque de compétences)</a:t>
            </a:r>
          </a:p>
          <a:p>
            <a:pPr marL="0" indent="0">
              <a:buNone/>
            </a:pPr>
            <a:r>
              <a:rPr lang="fr-BE" sz="4000" b="1" dirty="0" smtClean="0"/>
              <a:t>-</a:t>
            </a:r>
            <a:endParaRPr lang="fr-BE" sz="4000" b="1" dirty="0"/>
          </a:p>
          <a:p>
            <a:r>
              <a:rPr lang="fr-BE" dirty="0" smtClean="0"/>
              <a:t>Malgré leurs aptitudes, la majorité des jeunes filles ne considèrent pas que ce soit fait pour elles</a:t>
            </a:r>
          </a:p>
          <a:p>
            <a:r>
              <a:rPr lang="fr-BE" dirty="0" smtClean="0"/>
              <a:t>Peur de s’y intéresser</a:t>
            </a:r>
          </a:p>
          <a:p>
            <a:r>
              <a:rPr lang="fr-BE" dirty="0" smtClean="0"/>
              <a:t>Présence très faible aux stages</a:t>
            </a:r>
          </a:p>
          <a:p>
            <a:r>
              <a:rPr lang="fr-BE" dirty="0" smtClean="0"/>
              <a:t>Aucun accompagnement (</a:t>
            </a:r>
            <a:r>
              <a:rPr lang="fr-BE" dirty="0" err="1" smtClean="0"/>
              <a:t>mentoring</a:t>
            </a:r>
            <a:r>
              <a:rPr lang="fr-BE" dirty="0" smtClean="0"/>
              <a:t>) disponible</a:t>
            </a:r>
          </a:p>
          <a:p>
            <a:r>
              <a:rPr lang="fr-BE" dirty="0" smtClean="0"/>
              <a:t>Formation manquante ou peu proposée pour les professeurs aux TIC et aux stéréotypes</a:t>
            </a:r>
          </a:p>
          <a:p>
            <a:r>
              <a:rPr lang="fr-BE" dirty="0" smtClean="0"/>
              <a:t>Méconnaissance des métiers et des possibilités qu’offre le secteur TIC </a:t>
            </a:r>
          </a:p>
          <a:p>
            <a:endParaRPr lang="fr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583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29455" y="501962"/>
            <a:ext cx="6302829" cy="1244714"/>
          </a:xfrm>
        </p:spPr>
        <p:txBody>
          <a:bodyPr/>
          <a:lstStyle/>
          <a:p>
            <a:r>
              <a:rPr lang="fr-BE" dirty="0" smtClean="0"/>
              <a:t>Missions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80" y="3216390"/>
            <a:ext cx="3371370" cy="7887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0" y="1746676"/>
            <a:ext cx="3604541" cy="7887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3" y="3216390"/>
            <a:ext cx="2720552" cy="7887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55" y="1746676"/>
            <a:ext cx="3369375" cy="788731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8642349" y="649160"/>
            <a:ext cx="702129" cy="367393"/>
          </a:xfrm>
          <a:prstGeom prst="roundRect">
            <a:avLst/>
          </a:prstGeom>
          <a:solidFill>
            <a:srgbClr val="006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7318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2" y="4681406"/>
            <a:ext cx="3193225" cy="7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4207" y="427770"/>
            <a:ext cx="6302829" cy="1244714"/>
          </a:xfrm>
        </p:spPr>
        <p:txBody>
          <a:bodyPr>
            <a:normAutofit/>
          </a:bodyPr>
          <a:lstStyle/>
          <a:p>
            <a:r>
              <a:rPr lang="fr-BE" dirty="0" smtClean="0"/>
              <a:t>Et demain?</a:t>
            </a:r>
            <a:endParaRPr lang="fr-BE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08700424"/>
              </p:ext>
            </p:extLst>
          </p:nvPr>
        </p:nvGraphicFramePr>
        <p:xfrm>
          <a:off x="1612668" y="2145279"/>
          <a:ext cx="5394959" cy="393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204207" y="1262550"/>
            <a:ext cx="605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Ouvrir le pilier du professionnel via de la sensibilisation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Développer nos actions sur l’éducation via des partenariats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2979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Soutiens et partenaires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83" y="1687301"/>
            <a:ext cx="6400634" cy="4029536"/>
          </a:xfrm>
        </p:spPr>
      </p:pic>
      <p:sp>
        <p:nvSpPr>
          <p:cNvPr id="5" name="Rectangle à coins arrondis 4"/>
          <p:cNvSpPr/>
          <p:nvPr/>
        </p:nvSpPr>
        <p:spPr>
          <a:xfrm>
            <a:off x="8642349" y="835427"/>
            <a:ext cx="702129" cy="367393"/>
          </a:xfrm>
          <a:prstGeom prst="roundRect">
            <a:avLst/>
          </a:prstGeom>
          <a:solidFill>
            <a:srgbClr val="0062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C731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261059" y="3732417"/>
            <a:ext cx="2319253" cy="2377439"/>
          </a:xfrm>
          <a:prstGeom prst="ellipse">
            <a:avLst/>
          </a:prstGeom>
          <a:gradFill flip="none" rotWithShape="1">
            <a:gsLst>
              <a:gs pos="0">
                <a:srgbClr val="00768C">
                  <a:tint val="66000"/>
                  <a:satMod val="160000"/>
                </a:srgbClr>
              </a:gs>
              <a:gs pos="50000">
                <a:srgbClr val="00768C">
                  <a:tint val="44500"/>
                  <a:satMod val="160000"/>
                </a:srgbClr>
              </a:gs>
              <a:gs pos="100000">
                <a:srgbClr val="00768C">
                  <a:tint val="23500"/>
                  <a:satMod val="160000"/>
                </a:srgbClr>
              </a:gs>
            </a:gsLst>
            <a:lin ang="0" scaled="1"/>
            <a:tileRect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99257" y="1175848"/>
            <a:ext cx="8686800" cy="195805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/>
              <a:t>« Inégalités de genre dans les STEM </a:t>
            </a:r>
            <a:r>
              <a:rPr lang="fr-BE" dirty="0" smtClean="0"/>
              <a:t>et </a:t>
            </a:r>
            <a:r>
              <a:rPr lang="fr-BE" dirty="0"/>
              <a:t>déconstruction des stéréotypes »</a:t>
            </a:r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b="1" dirty="0" smtClean="0"/>
              <a:t/>
            </a:r>
            <a:br>
              <a:rPr lang="fr-BE" b="1" dirty="0" smtClean="0"/>
            </a:br>
            <a:r>
              <a:rPr lang="fr-BE" sz="3100" dirty="0" smtClean="0"/>
              <a:t>Problématique, réalité et actions menées</a:t>
            </a:r>
            <a:endParaRPr lang="fr-BE" sz="31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82" y="3981796"/>
            <a:ext cx="1226517" cy="213637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261060" y="3757353"/>
            <a:ext cx="2319253" cy="2377439"/>
          </a:xfrm>
          <a:prstGeom prst="ellipse">
            <a:avLst/>
          </a:prstGeom>
          <a:noFill/>
          <a:ln w="76200">
            <a:solidFill>
              <a:srgbClr val="00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Connecteur droit 8"/>
          <p:cNvCxnSpPr/>
          <p:nvPr/>
        </p:nvCxnSpPr>
        <p:spPr>
          <a:xfrm flipH="1" flipV="1">
            <a:off x="0" y="4979324"/>
            <a:ext cx="2261060" cy="1"/>
          </a:xfrm>
          <a:prstGeom prst="line">
            <a:avLst/>
          </a:prstGeom>
          <a:ln w="57150">
            <a:solidFill>
              <a:srgbClr val="007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-91440" y="4868659"/>
            <a:ext cx="182880" cy="166255"/>
          </a:xfrm>
          <a:prstGeom prst="ellipse">
            <a:avLst/>
          </a:prstGeom>
          <a:solidFill>
            <a:srgbClr val="00768C"/>
          </a:solidFill>
          <a:ln>
            <a:solidFill>
              <a:srgbClr val="00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itre 6"/>
          <p:cNvSpPr txBox="1">
            <a:spLocks/>
          </p:cNvSpPr>
          <p:nvPr/>
        </p:nvSpPr>
        <p:spPr>
          <a:xfrm>
            <a:off x="4845857" y="4323715"/>
            <a:ext cx="4230410" cy="12447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00768C"/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+mj-cs"/>
              </a:defRPr>
            </a:lvl1pPr>
          </a:lstStyle>
          <a:p>
            <a:pPr algn="l"/>
            <a:r>
              <a:rPr lang="fr-BE" sz="2400" b="1" dirty="0" smtClean="0"/>
              <a:t>Simon Moreau</a:t>
            </a:r>
          </a:p>
          <a:p>
            <a:pPr algn="l"/>
            <a:endParaRPr lang="fr-BE" sz="2400" b="1" dirty="0"/>
          </a:p>
          <a:p>
            <a:pPr algn="l"/>
            <a:r>
              <a:rPr lang="fr-BE" sz="2400" b="1" dirty="0" smtClean="0"/>
              <a:t>Projet  Genre-et-TIC</a:t>
            </a:r>
          </a:p>
          <a:p>
            <a:pPr algn="l"/>
            <a:r>
              <a:rPr lang="fr-BE" sz="2100" b="1" dirty="0" smtClean="0"/>
              <a:t>Porteur du projet pour Interface3.Namur</a:t>
            </a:r>
            <a:endParaRPr lang="fr-BE" sz="2100" dirty="0"/>
          </a:p>
        </p:txBody>
      </p:sp>
    </p:spTree>
    <p:extLst>
      <p:ext uri="{BB962C8B-B14F-4D97-AF65-F5344CB8AC3E}">
        <p14:creationId xmlns:p14="http://schemas.microsoft.com/office/powerpoint/2010/main" val="23697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Comprendre le gap entre les femmes et les STEM </a:t>
            </a:r>
            <a:r>
              <a:rPr lang="fr-BE" sz="2700" dirty="0" smtClean="0"/>
              <a:t>( les TIC en particuliers)</a:t>
            </a:r>
            <a:endParaRPr lang="fr-BE" sz="27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54873" y="5285334"/>
            <a:ext cx="7560476" cy="12447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small" baseline="0">
                <a:solidFill>
                  <a:srgbClr val="00768C"/>
                </a:solidFill>
                <a:latin typeface="Blogger Sans" panose="02000506030000020004" pitchFamily="50" charset="0"/>
                <a:ea typeface="Blogger Sans" panose="02000506030000020004" pitchFamily="50" charset="0"/>
                <a:cs typeface="+mj-cs"/>
              </a:defRPr>
            </a:lvl1pPr>
          </a:lstStyle>
          <a:p>
            <a:pPr algn="ctr"/>
            <a:r>
              <a:rPr lang="fr-BE" sz="2800" dirty="0" smtClean="0"/>
              <a:t>Il est temps de le comprendre et d’y remédier </a:t>
            </a:r>
          </a:p>
          <a:p>
            <a:pPr algn="ctr"/>
            <a:r>
              <a:rPr lang="fr-BE" sz="2800" dirty="0" smtClean="0"/>
              <a:t>(même Barbie l’a compris)</a:t>
            </a:r>
            <a:endParaRPr lang="fr-BE" sz="2800" dirty="0"/>
          </a:p>
        </p:txBody>
      </p:sp>
      <p:pic>
        <p:nvPicPr>
          <p:cNvPr id="3" name="The Dream Gap Project  Barb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2520" y="1971676"/>
            <a:ext cx="5262124" cy="295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84" y="1464937"/>
            <a:ext cx="313784" cy="313784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14117" y="1689043"/>
            <a:ext cx="7886700" cy="3984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b="1" dirty="0" smtClean="0"/>
              <a:t>En UE dans les TIC </a:t>
            </a:r>
            <a:r>
              <a:rPr lang="fr-BE" sz="1600" b="1" dirty="0" smtClean="0"/>
              <a:t>(rapport ICT 2013)</a:t>
            </a:r>
          </a:p>
          <a:p>
            <a:r>
              <a:rPr lang="fr-BE" b="1" dirty="0" smtClean="0"/>
              <a:t>- de 10% </a:t>
            </a:r>
            <a:r>
              <a:rPr lang="fr-BE" dirty="0" smtClean="0"/>
              <a:t>des informaticiens sont des femmes</a:t>
            </a:r>
            <a:endParaRPr lang="fr-BE" b="1" dirty="0" smtClean="0"/>
          </a:p>
          <a:p>
            <a:r>
              <a:rPr lang="fr-BE" b="1" dirty="0" smtClean="0"/>
              <a:t>29</a:t>
            </a:r>
            <a:r>
              <a:rPr lang="fr-BE" dirty="0" smtClean="0"/>
              <a:t> femmes diplômées </a:t>
            </a:r>
            <a:r>
              <a:rPr lang="fr-BE" b="1" dirty="0" smtClean="0"/>
              <a:t>sur 1000</a:t>
            </a:r>
            <a:r>
              <a:rPr lang="fr-BE" dirty="0" smtClean="0"/>
              <a:t> le sont dans les TIC</a:t>
            </a:r>
          </a:p>
          <a:p>
            <a:r>
              <a:rPr lang="fr-BE" b="1" dirty="0" smtClean="0"/>
              <a:t>19,2%</a:t>
            </a:r>
            <a:r>
              <a:rPr lang="fr-BE" dirty="0" smtClean="0"/>
              <a:t> des chefs </a:t>
            </a:r>
            <a:r>
              <a:rPr lang="fr-BE" dirty="0" smtClean="0"/>
              <a:t>d’entreprises dans les TIC </a:t>
            </a:r>
            <a:r>
              <a:rPr lang="fr-BE" dirty="0" smtClean="0"/>
              <a:t>sont des femmes</a:t>
            </a:r>
          </a:p>
          <a:p>
            <a:r>
              <a:rPr lang="fr-BE" b="1" dirty="0" smtClean="0"/>
              <a:t>9</a:t>
            </a:r>
            <a:r>
              <a:rPr lang="fr-BE" dirty="0" smtClean="0"/>
              <a:t> milliards d’augmentation du PIB </a:t>
            </a:r>
            <a:r>
              <a:rPr lang="fr-BE" b="1" dirty="0" smtClean="0"/>
              <a:t>par an </a:t>
            </a:r>
            <a:r>
              <a:rPr lang="fr-BE" dirty="0" smtClean="0"/>
              <a:t>s’il y avait autant de femmes que d’hommes</a:t>
            </a:r>
          </a:p>
          <a:p>
            <a:r>
              <a:rPr lang="fr-BE" b="1" dirty="0" smtClean="0"/>
              <a:t>Tuyau </a:t>
            </a:r>
            <a:r>
              <a:rPr lang="fr-BE" b="1" dirty="0" err="1" smtClean="0"/>
              <a:t>perçé</a:t>
            </a:r>
            <a:r>
              <a:rPr lang="fr-BE" dirty="0" smtClean="0"/>
              <a:t> :</a:t>
            </a:r>
          </a:p>
          <a:p>
            <a:pPr lvl="1"/>
            <a:r>
              <a:rPr lang="fr-BE" b="1" dirty="0" smtClean="0"/>
              <a:t>20%</a:t>
            </a:r>
            <a:r>
              <a:rPr lang="fr-BE" dirty="0" smtClean="0"/>
              <a:t> de femmes dans les TIC à 30 ans</a:t>
            </a:r>
          </a:p>
          <a:p>
            <a:pPr lvl="1"/>
            <a:r>
              <a:rPr lang="fr-BE" b="1" dirty="0" smtClean="0"/>
              <a:t>9% </a:t>
            </a:r>
            <a:r>
              <a:rPr lang="fr-BE" dirty="0" smtClean="0"/>
              <a:t>après 45 ans</a:t>
            </a:r>
          </a:p>
          <a:p>
            <a:r>
              <a:rPr lang="fr-BE" dirty="0" smtClean="0"/>
              <a:t>Pas d’icône féminin dans les TIC- des femmes Oui mais peu connues </a:t>
            </a:r>
            <a:endParaRPr lang="fr-BE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 quelques chiffres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84" y="1464937"/>
            <a:ext cx="313784" cy="313784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problématique dans les TIC</a:t>
            </a:r>
            <a:endParaRPr lang="fr-BE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49" y="1464937"/>
            <a:ext cx="8166215" cy="4491363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Economique :</a:t>
            </a:r>
          </a:p>
          <a:p>
            <a:pPr lvl="1"/>
            <a:r>
              <a:rPr lang="fr-FR" u="sng" dirty="0"/>
              <a:t>Pour les Etats</a:t>
            </a:r>
            <a:r>
              <a:rPr lang="fr-FR" dirty="0"/>
              <a:t> : </a:t>
            </a:r>
          </a:p>
          <a:p>
            <a:pPr lvl="2"/>
            <a:r>
              <a:rPr lang="fr-FR" dirty="0"/>
              <a:t>En UE, il y a des centaines de milliers de postes vacants dans les métiers du numérique. On estime la perte de CA à plusieurs dizaines de milliards d’euros.</a:t>
            </a:r>
          </a:p>
          <a:p>
            <a:pPr lvl="2"/>
            <a:r>
              <a:rPr lang="fr-FR" dirty="0"/>
              <a:t>En Belgique : 50 000 postes à pourvoir pour 2020.</a:t>
            </a:r>
          </a:p>
          <a:p>
            <a:pPr lvl="1"/>
            <a:r>
              <a:rPr lang="fr-FR" u="sng" dirty="0"/>
              <a:t>Pour les femmes</a:t>
            </a:r>
            <a:r>
              <a:rPr lang="fr-FR" dirty="0"/>
              <a:t> : </a:t>
            </a:r>
          </a:p>
          <a:p>
            <a:pPr lvl="2"/>
            <a:r>
              <a:rPr lang="fr-FR" dirty="0"/>
              <a:t>Les métiers du numérique sont des </a:t>
            </a:r>
            <a:r>
              <a:rPr lang="fr-FR" b="1" dirty="0"/>
              <a:t>emplois à revenus importants</a:t>
            </a:r>
            <a:r>
              <a:rPr lang="fr-FR" dirty="0"/>
              <a:t> (Demande &gt; Offre). Pourquoi les laissez uniquement aux hommes?</a:t>
            </a:r>
          </a:p>
          <a:p>
            <a:pPr lvl="2"/>
            <a:r>
              <a:rPr lang="fr-FR" dirty="0"/>
              <a:t>Les métiers non-augmentés ou non-numériques vont se raréfier. </a:t>
            </a:r>
            <a:r>
              <a:rPr lang="fr-FR" b="1" dirty="0"/>
              <a:t>Plus grand risque de chômage</a:t>
            </a:r>
            <a:r>
              <a:rPr lang="fr-FR" dirty="0"/>
              <a:t> si on ne va pas vers le numérique. 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Sociétale : </a:t>
            </a:r>
          </a:p>
          <a:p>
            <a:pPr lvl="1"/>
            <a:r>
              <a:rPr lang="fr-FR" dirty="0"/>
              <a:t>Le numérique est une révolution qui va changer la société plus vite et plus fort que la révolution industrielle. Les femmes ont été presque totalement absentes de cette dernière.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Il est important qu’elles prennent conscience qu’elles doivent devenir actrices du changement et participer à la conception du monde de demain.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63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84" y="1464937"/>
            <a:ext cx="313784" cy="313784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28000" y="2360817"/>
            <a:ext cx="7057506" cy="1704107"/>
          </a:xfrm>
        </p:spPr>
        <p:txBody>
          <a:bodyPr>
            <a:normAutofit fontScale="70000" lnSpcReduction="20000"/>
          </a:bodyPr>
          <a:lstStyle/>
          <a:p>
            <a:r>
              <a:rPr lang="fr-BE" sz="3600" dirty="0" smtClean="0"/>
              <a:t>Sensibiliser pour faire évoluer l’image des </a:t>
            </a:r>
            <a:r>
              <a:rPr lang="fr-BE" sz="3600" dirty="0" smtClean="0"/>
              <a:t>TIC- </a:t>
            </a:r>
            <a:r>
              <a:rPr lang="fr-BE" sz="3600" dirty="0" smtClean="0"/>
              <a:t>3 environnements :</a:t>
            </a:r>
          </a:p>
          <a:p>
            <a:pPr lvl="1"/>
            <a:r>
              <a:rPr lang="fr-BE" sz="3400" dirty="0" smtClean="0"/>
              <a:t>La famille</a:t>
            </a:r>
          </a:p>
          <a:p>
            <a:pPr lvl="1"/>
            <a:r>
              <a:rPr lang="fr-BE" sz="3400" dirty="0" smtClean="0"/>
              <a:t>L’environnement professionnel</a:t>
            </a:r>
          </a:p>
          <a:p>
            <a:pPr lvl="1"/>
            <a:r>
              <a:rPr lang="fr-BE" sz="3400" dirty="0" smtClean="0"/>
              <a:t>L’école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540347" y="841783"/>
            <a:ext cx="6302829" cy="1244714"/>
          </a:xfrm>
        </p:spPr>
        <p:txBody>
          <a:bodyPr/>
          <a:lstStyle/>
          <a:p>
            <a:r>
              <a:rPr lang="fr-BE" dirty="0" smtClean="0"/>
              <a:t>Les environnements stéréotypés</a:t>
            </a:r>
            <a:endParaRPr lang="fr-BE" dirty="0"/>
          </a:p>
        </p:txBody>
      </p:sp>
      <p:pic>
        <p:nvPicPr>
          <p:cNvPr id="5" name="Picture 2" descr="Bottillons, BÃ©bÃ©, Jeune Fille, VÃªtements, R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5" y="4646815"/>
            <a:ext cx="1346662" cy="8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Ã©sultat de recherche d'images pour &quot;stÃ©rÃ©otypes informaticien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71" y="4646815"/>
            <a:ext cx="1346663" cy="8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'Ãcole, Vieux, Plaque, Apprentissage, Old Scho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9" y="4646815"/>
            <a:ext cx="1346663" cy="89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84" y="1464937"/>
            <a:ext cx="313784" cy="313784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37236" y="1971676"/>
            <a:ext cx="2837758" cy="90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600" dirty="0" smtClean="0"/>
              <a:t>La famille</a:t>
            </a:r>
            <a:endParaRPr lang="fr-BE" sz="3600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Les </a:t>
            </a:r>
            <a:r>
              <a:rPr lang="fr-BE" dirty="0" smtClean="0"/>
              <a:t>3 environnements </a:t>
            </a:r>
            <a:endParaRPr lang="fr-BE" dirty="0"/>
          </a:p>
        </p:txBody>
      </p:sp>
      <p:pic>
        <p:nvPicPr>
          <p:cNvPr id="1026" name="Picture 2" descr="Bottillons, BÃ©bÃ©, Jeune Fille, VÃªtements, R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6" y="2668386"/>
            <a:ext cx="2705791" cy="18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6"/>
          <p:cNvSpPr txBox="1">
            <a:spLocks/>
          </p:cNvSpPr>
          <p:nvPr/>
        </p:nvSpPr>
        <p:spPr>
          <a:xfrm>
            <a:off x="3732340" y="2668386"/>
            <a:ext cx="4588699" cy="2901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76"/>
              </a:buClr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None/>
              <a:defRPr sz="18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600" dirty="0" smtClean="0"/>
              <a:t>Les stéréotypes des métiers</a:t>
            </a:r>
          </a:p>
          <a:p>
            <a:r>
              <a:rPr lang="fr-BE" sz="3600" dirty="0" smtClean="0"/>
              <a:t>Les stéréotypes de genre</a:t>
            </a:r>
          </a:p>
          <a:p>
            <a:r>
              <a:rPr lang="fr-BE" sz="3600" dirty="0" smtClean="0"/>
              <a:t>L’éducation différenciée</a:t>
            </a:r>
          </a:p>
          <a:p>
            <a:r>
              <a:rPr lang="fr-BE" sz="3600" dirty="0" smtClean="0"/>
              <a:t>Le manque de modèles et de renforcements verbaux</a:t>
            </a:r>
            <a:br>
              <a:rPr lang="fr-BE" sz="3600" dirty="0" smtClean="0"/>
            </a:br>
            <a:r>
              <a:rPr lang="fr-BE" sz="3600" dirty="0" smtClean="0"/>
              <a:t/>
            </a:r>
            <a:br>
              <a:rPr lang="fr-BE" sz="3600" dirty="0" smtClean="0"/>
            </a:br>
            <a:endParaRPr lang="fr-BE" sz="3600" dirty="0" smtClean="0"/>
          </a:p>
          <a:p>
            <a:r>
              <a:rPr lang="fr-BE" sz="3600" dirty="0" smtClean="0"/>
              <a:t>Littérature – télévision - marketing</a:t>
            </a:r>
          </a:p>
          <a:p>
            <a:endParaRPr lang="fr-BE" sz="3600" dirty="0" smtClean="0"/>
          </a:p>
        </p:txBody>
      </p:sp>
    </p:spTree>
    <p:extLst>
      <p:ext uri="{BB962C8B-B14F-4D97-AF65-F5344CB8AC3E}">
        <p14:creationId xmlns:p14="http://schemas.microsoft.com/office/powerpoint/2010/main" val="103963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84" y="1464937"/>
            <a:ext cx="313784" cy="313784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37236" y="1778721"/>
            <a:ext cx="4380809" cy="9692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3600" dirty="0" smtClean="0"/>
              <a:t>L’environnement professionnel</a:t>
            </a:r>
            <a:endParaRPr lang="fr-BE" sz="3600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Les </a:t>
            </a:r>
            <a:r>
              <a:rPr lang="fr-BE" dirty="0" smtClean="0"/>
              <a:t>3 environnements </a:t>
            </a:r>
            <a:endParaRPr lang="fr-BE" dirty="0"/>
          </a:p>
        </p:txBody>
      </p:sp>
      <p:sp>
        <p:nvSpPr>
          <p:cNvPr id="6" name="Espace réservé du contenu 6"/>
          <p:cNvSpPr txBox="1">
            <a:spLocks/>
          </p:cNvSpPr>
          <p:nvPr/>
        </p:nvSpPr>
        <p:spPr>
          <a:xfrm>
            <a:off x="4256042" y="2747933"/>
            <a:ext cx="4430241" cy="29462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76"/>
              </a:buClr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None/>
              <a:defRPr sz="18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600" dirty="0" smtClean="0"/>
              <a:t>Discrimination - harcèlement</a:t>
            </a:r>
          </a:p>
          <a:p>
            <a:r>
              <a:rPr lang="fr-BE" sz="3600" dirty="0" smtClean="0"/>
              <a:t>Discrimination positive</a:t>
            </a:r>
          </a:p>
          <a:p>
            <a:r>
              <a:rPr lang="fr-BE" sz="3600" dirty="0" smtClean="0"/>
              <a:t>Environnement masculin</a:t>
            </a:r>
          </a:p>
          <a:p>
            <a:r>
              <a:rPr lang="fr-BE" sz="3600" dirty="0" smtClean="0"/>
              <a:t>Plafond de verre</a:t>
            </a:r>
          </a:p>
          <a:p>
            <a:r>
              <a:rPr lang="fr-BE" sz="3600" dirty="0" smtClean="0"/>
              <a:t>Manque de considération, confiance</a:t>
            </a:r>
          </a:p>
          <a:p>
            <a:r>
              <a:rPr lang="fr-BE" sz="3600" dirty="0" smtClean="0"/>
              <a:t>Manque de femmes présentes</a:t>
            </a:r>
          </a:p>
          <a:p>
            <a:r>
              <a:rPr lang="fr-BE" sz="3600" dirty="0" smtClean="0"/>
              <a:t>Salaire non-identique</a:t>
            </a:r>
          </a:p>
        </p:txBody>
      </p:sp>
      <p:pic>
        <p:nvPicPr>
          <p:cNvPr id="2050" name="Picture 2" descr="RÃ©sultat de recherche d'images pour &quot;stÃ©rÃ©otypes informaticien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6" y="2870103"/>
            <a:ext cx="3257261" cy="21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6"/>
          <p:cNvSpPr txBox="1">
            <a:spLocks/>
          </p:cNvSpPr>
          <p:nvPr/>
        </p:nvSpPr>
        <p:spPr>
          <a:xfrm>
            <a:off x="556806" y="5331782"/>
            <a:ext cx="3699236" cy="96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76"/>
              </a:buClr>
              <a:buSzPct val="80000"/>
              <a:buFont typeface="Wingdings" panose="05000000000000000000" pitchFamily="2" charset="2"/>
              <a:buChar char="§"/>
              <a:defRPr sz="22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76"/>
              </a:buClr>
              <a:buFont typeface="Arial" panose="020B0604020202020204" pitchFamily="34" charset="0"/>
              <a:buNone/>
              <a:defRPr sz="1800" kern="1200">
                <a:solidFill>
                  <a:srgbClr val="006276"/>
                </a:solidFill>
                <a:latin typeface="Gadugi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fr-BE" sz="2000" dirty="0" smtClean="0"/>
              <a:t>Rappel : 50% de femmes en moins dans les 10-15 années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20425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IF3">
  <a:themeElements>
    <a:clrScheme name="Personnalisé 1">
      <a:dk1>
        <a:srgbClr val="574744"/>
      </a:dk1>
      <a:lt1>
        <a:sysClr val="window" lastClr="FFFFFF"/>
      </a:lt1>
      <a:dk2>
        <a:srgbClr val="00768C"/>
      </a:dk2>
      <a:lt2>
        <a:srgbClr val="E7E6E6"/>
      </a:lt2>
      <a:accent1>
        <a:srgbClr val="C73181"/>
      </a:accent1>
      <a:accent2>
        <a:srgbClr val="9FB3B5"/>
      </a:accent2>
      <a:accent3>
        <a:srgbClr val="194B50"/>
      </a:accent3>
      <a:accent4>
        <a:srgbClr val="576F71"/>
      </a:accent4>
      <a:accent5>
        <a:srgbClr val="4472C4"/>
      </a:accent5>
      <a:accent6>
        <a:srgbClr val="70AD47"/>
      </a:accent6>
      <a:hlink>
        <a:srgbClr val="C7318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résentation -Formation" id="{001AFB1F-1DE3-4A85-9E94-5F5CD8A6C8F0}" vid="{C65DD571-F8B1-49EE-B9D5-C4BE4F08F927}"/>
    </a:ext>
  </a:extLst>
</a:theme>
</file>

<file path=ppt/theme/theme2.xml><?xml version="1.0" encoding="utf-8"?>
<a:theme xmlns:a="http://schemas.openxmlformats.org/drawingml/2006/main" name="Conception personnalisée">
  <a:themeElements>
    <a:clrScheme name="IF3">
      <a:dk1>
        <a:sysClr val="windowText" lastClr="000000"/>
      </a:dk1>
      <a:lt1>
        <a:sysClr val="window" lastClr="FFFFFF"/>
      </a:lt1>
      <a:dk2>
        <a:srgbClr val="194B50"/>
      </a:dk2>
      <a:lt2>
        <a:srgbClr val="E7E6E6"/>
      </a:lt2>
      <a:accent1>
        <a:srgbClr val="D22832"/>
      </a:accent1>
      <a:accent2>
        <a:srgbClr val="9FB3B5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résentation -Formation" id="{001AFB1F-1DE3-4A85-9E94-5F5CD8A6C8F0}" vid="{2A9B3F63-FF11-467F-9D2E-B7E2512A39E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ppt-formation</Template>
  <TotalTime>10040</TotalTime>
  <Words>1144</Words>
  <Application>Microsoft Office PowerPoint</Application>
  <PresentationFormat>Affichage à l'écran (4:3)</PresentationFormat>
  <Paragraphs>147</Paragraphs>
  <Slides>22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Blogger Sans</vt:lpstr>
      <vt:lpstr>Calibri</vt:lpstr>
      <vt:lpstr>Calibri Light</vt:lpstr>
      <vt:lpstr>Gadugi</vt:lpstr>
      <vt:lpstr>Times New Roman</vt:lpstr>
      <vt:lpstr>Wingdings</vt:lpstr>
      <vt:lpstr>Masque IF3</vt:lpstr>
      <vt:lpstr>Conception personnalisée</vt:lpstr>
      <vt:lpstr>Présentation PowerPoint</vt:lpstr>
      <vt:lpstr>Missions</vt:lpstr>
      <vt:lpstr>« Inégalités de genre dans les STEM et déconstruction des stéréotypes »  Problématique, réalité et actions menées</vt:lpstr>
      <vt:lpstr>Comprendre le gap entre les femmes et les STEM ( les TIC en particuliers)</vt:lpstr>
      <vt:lpstr>en quelques chiffres</vt:lpstr>
      <vt:lpstr>La problématique dans les TIC</vt:lpstr>
      <vt:lpstr>Les environnements stéréotypés</vt:lpstr>
      <vt:lpstr>Les 3 environnements </vt:lpstr>
      <vt:lpstr>Les 3 environnements </vt:lpstr>
      <vt:lpstr>Les 3 environnements </vt:lpstr>
      <vt:lpstr>Nos actions</vt:lpstr>
      <vt:lpstr>Les animations 2018</vt:lpstr>
      <vt:lpstr>Les animations : écoles et partenaires</vt:lpstr>
      <vt:lpstr>Les animations : Adultes et enseignants</vt:lpstr>
      <vt:lpstr>Les animations : Lors des événements</vt:lpstr>
      <vt:lpstr>Et beaucoup d’autres…</vt:lpstr>
      <vt:lpstr>Groupes de travail &amp; plateformes</vt:lpstr>
      <vt:lpstr>Le salon Evolu’TIC</vt:lpstr>
      <vt:lpstr>Retours d’expérience</vt:lpstr>
      <vt:lpstr>Et demain?</vt:lpstr>
      <vt:lpstr>Soutiens et partenaires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Cécilia Icard</dc:creator>
  <cp:lastModifiedBy>Simon Moreau</cp:lastModifiedBy>
  <cp:revision>145</cp:revision>
  <cp:lastPrinted>2015-03-09T11:48:19Z</cp:lastPrinted>
  <dcterms:created xsi:type="dcterms:W3CDTF">2016-01-08T10:14:05Z</dcterms:created>
  <dcterms:modified xsi:type="dcterms:W3CDTF">2019-10-03T09:45:20Z</dcterms:modified>
</cp:coreProperties>
</file>