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784" r:id="rId2"/>
    <p:sldId id="831" r:id="rId3"/>
    <p:sldId id="832" r:id="rId4"/>
    <p:sldId id="258" r:id="rId5"/>
    <p:sldId id="761" r:id="rId6"/>
    <p:sldId id="785" r:id="rId7"/>
    <p:sldId id="786" r:id="rId8"/>
    <p:sldId id="829" r:id="rId9"/>
    <p:sldId id="797" r:id="rId10"/>
    <p:sldId id="833" r:id="rId11"/>
    <p:sldId id="823" r:id="rId12"/>
    <p:sldId id="821" r:id="rId13"/>
    <p:sldId id="834" r:id="rId14"/>
    <p:sldId id="311" r:id="rId15"/>
    <p:sldId id="830" r:id="rId16"/>
    <p:sldId id="835" r:id="rId17"/>
    <p:sldId id="836" r:id="rId18"/>
    <p:sldId id="796" r:id="rId19"/>
  </p:sldIdLst>
  <p:sldSz cx="9144000" cy="6858000" type="screen4x3"/>
  <p:notesSz cx="6858000" cy="9144000"/>
  <p:custDataLst>
    <p:tags r:id="rId22"/>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99CCFF"/>
    <a:srgbClr val="8DB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70" autoAdjust="0"/>
    <p:restoredTop sz="46431" autoAdjust="0"/>
  </p:normalViewPr>
  <p:slideViewPr>
    <p:cSldViewPr snapToGrid="0" snapToObjects="1">
      <p:cViewPr>
        <p:scale>
          <a:sx n="42" d="100"/>
          <a:sy n="42" d="100"/>
        </p:scale>
        <p:origin x="154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1BC80-0B3A-4731-851C-1FF3579B54B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e-AT"/>
        </a:p>
      </dgm:t>
    </dgm:pt>
    <dgm:pt modelId="{F09CFF9A-E4C7-4651-B3F8-066D82A77F2B}">
      <dgm:prSet phldrT="[Text]"/>
      <dgm:spPr/>
      <dgm:t>
        <a:bodyPr/>
        <a:lstStyle/>
        <a:p>
          <a:endParaRPr lang="de-AT" b="1" dirty="0"/>
        </a:p>
      </dgm:t>
    </dgm:pt>
    <dgm:pt modelId="{1761857B-A518-4DC9-B29A-936ABE42A984}" type="parTrans" cxnId="{9BD40FBD-1A31-4C7C-B943-DDFFF1D190A6}">
      <dgm:prSet/>
      <dgm:spPr/>
      <dgm:t>
        <a:bodyPr/>
        <a:lstStyle/>
        <a:p>
          <a:endParaRPr lang="de-AT"/>
        </a:p>
      </dgm:t>
    </dgm:pt>
    <dgm:pt modelId="{B6DB16C5-49F0-4928-887F-C6F130358657}" type="sibTrans" cxnId="{9BD40FBD-1A31-4C7C-B943-DDFFF1D190A6}">
      <dgm:prSet/>
      <dgm:spPr/>
      <dgm:t>
        <a:bodyPr/>
        <a:lstStyle/>
        <a:p>
          <a:endParaRPr lang="de-AT"/>
        </a:p>
      </dgm:t>
    </dgm:pt>
    <dgm:pt modelId="{34CBAB79-978C-4AD5-8E42-BC6C617C8B9F}">
      <dgm:prSet phldrT="[Text]"/>
      <dgm:spPr>
        <a:solidFill>
          <a:srgbClr val="005493"/>
        </a:solidFill>
      </dgm:spPr>
      <dgm:t>
        <a:bodyPr/>
        <a:lstStyle/>
        <a:p>
          <a:r>
            <a:rPr lang="en-GB" b="1" noProof="0" dirty="0"/>
            <a:t>Copernicus Body of Knowledge</a:t>
          </a:r>
          <a:r>
            <a:rPr lang="en-GB" noProof="0" dirty="0"/>
            <a:t>: collection of interlinked concepts, methods of the EO*GI sector</a:t>
          </a:r>
        </a:p>
      </dgm:t>
    </dgm:pt>
    <dgm:pt modelId="{B30ABD27-4464-4C28-99EA-A6284D46E8A2}" type="parTrans" cxnId="{EB307E5F-1A37-4FB5-94F0-A8B392AA890F}">
      <dgm:prSet/>
      <dgm:spPr/>
      <dgm:t>
        <a:bodyPr/>
        <a:lstStyle/>
        <a:p>
          <a:endParaRPr lang="de-AT"/>
        </a:p>
      </dgm:t>
    </dgm:pt>
    <dgm:pt modelId="{2DC6B1D2-83FE-4006-83BC-9663FD4C87B3}" type="sibTrans" cxnId="{EB307E5F-1A37-4FB5-94F0-A8B392AA890F}">
      <dgm:prSet/>
      <dgm:spPr/>
      <dgm:t>
        <a:bodyPr/>
        <a:lstStyle/>
        <a:p>
          <a:endParaRPr lang="de-AT"/>
        </a:p>
      </dgm:t>
    </dgm:pt>
    <dgm:pt modelId="{4AD12020-DC5E-4B6B-9923-A9BB37D222C0}">
      <dgm:prSet phldrT="[Text]"/>
      <dgm:spPr>
        <a:solidFill>
          <a:srgbClr val="0070C0"/>
        </a:solidFill>
      </dgm:spPr>
      <dgm:t>
        <a:bodyPr/>
        <a:lstStyle/>
        <a:p>
          <a:r>
            <a:rPr lang="de-AT" b="1" dirty="0"/>
            <a:t>Curricula</a:t>
          </a:r>
          <a:r>
            <a:rPr lang="de-AT" dirty="0"/>
            <a:t>: 15 </a:t>
          </a:r>
          <a:r>
            <a:rPr lang="de-AT" dirty="0" err="1"/>
            <a:t>curricula</a:t>
          </a:r>
          <a:r>
            <a:rPr lang="de-AT" dirty="0"/>
            <a:t> </a:t>
          </a:r>
          <a:r>
            <a:rPr lang="de-AT" dirty="0" err="1"/>
            <a:t>covering</a:t>
          </a:r>
          <a:r>
            <a:rPr lang="de-AT" dirty="0"/>
            <a:t> </a:t>
          </a:r>
          <a:r>
            <a:rPr lang="de-AT" dirty="0" err="1"/>
            <a:t>vocational</a:t>
          </a:r>
          <a:r>
            <a:rPr lang="de-AT" dirty="0"/>
            <a:t> </a:t>
          </a:r>
          <a:r>
            <a:rPr lang="de-AT" dirty="0" err="1"/>
            <a:t>training</a:t>
          </a:r>
          <a:r>
            <a:rPr lang="de-AT" dirty="0"/>
            <a:t> </a:t>
          </a:r>
          <a:r>
            <a:rPr lang="de-AT" dirty="0" err="1"/>
            <a:t>and</a:t>
          </a:r>
          <a:r>
            <a:rPr lang="de-AT" dirty="0"/>
            <a:t> </a:t>
          </a:r>
          <a:r>
            <a:rPr lang="de-AT" dirty="0" err="1"/>
            <a:t>academic</a:t>
          </a:r>
          <a:r>
            <a:rPr lang="de-AT" dirty="0"/>
            <a:t> </a:t>
          </a:r>
          <a:r>
            <a:rPr lang="de-AT" dirty="0" err="1"/>
            <a:t>education</a:t>
          </a:r>
          <a:endParaRPr lang="de-AT" dirty="0"/>
        </a:p>
      </dgm:t>
    </dgm:pt>
    <dgm:pt modelId="{CF81FCF0-5CCE-4882-A1D1-44F39A49DEC6}" type="parTrans" cxnId="{4FA3218D-B8B6-4926-96D9-201FA96DDC45}">
      <dgm:prSet/>
      <dgm:spPr/>
      <dgm:t>
        <a:bodyPr/>
        <a:lstStyle/>
        <a:p>
          <a:endParaRPr lang="de-AT"/>
        </a:p>
      </dgm:t>
    </dgm:pt>
    <dgm:pt modelId="{E0EE0623-FA65-4777-A8D0-C2C6169431BD}" type="sibTrans" cxnId="{4FA3218D-B8B6-4926-96D9-201FA96DDC45}">
      <dgm:prSet/>
      <dgm:spPr/>
      <dgm:t>
        <a:bodyPr/>
        <a:lstStyle/>
        <a:p>
          <a:endParaRPr lang="de-AT"/>
        </a:p>
      </dgm:t>
    </dgm:pt>
    <dgm:pt modelId="{54FE42E6-4964-4242-86C5-48B965DB4A7A}">
      <dgm:prSet phldrT="[Text]"/>
      <dgm:spPr>
        <a:solidFill>
          <a:srgbClr val="00B0F0"/>
        </a:solidFill>
      </dgm:spPr>
      <dgm:t>
        <a:bodyPr/>
        <a:lstStyle/>
        <a:p>
          <a:r>
            <a:rPr lang="de-AT" b="1" dirty="0"/>
            <a:t>Tools</a:t>
          </a:r>
          <a:r>
            <a:rPr lang="de-AT" dirty="0"/>
            <a:t>: </a:t>
          </a:r>
          <a:r>
            <a:rPr lang="de-AT" dirty="0" err="1"/>
            <a:t>job</a:t>
          </a:r>
          <a:r>
            <a:rPr lang="de-AT" dirty="0"/>
            <a:t> </a:t>
          </a:r>
          <a:r>
            <a:rPr lang="de-AT" dirty="0" err="1"/>
            <a:t>profile</a:t>
          </a:r>
          <a:r>
            <a:rPr lang="de-AT" dirty="0"/>
            <a:t> </a:t>
          </a:r>
          <a:r>
            <a:rPr lang="de-AT" dirty="0" err="1"/>
            <a:t>tool</a:t>
          </a:r>
          <a:r>
            <a:rPr lang="de-AT" dirty="0"/>
            <a:t>, </a:t>
          </a:r>
          <a:r>
            <a:rPr lang="de-AT" dirty="0" err="1"/>
            <a:t>job</a:t>
          </a:r>
          <a:r>
            <a:rPr lang="de-AT" dirty="0"/>
            <a:t> </a:t>
          </a:r>
          <a:r>
            <a:rPr lang="de-AT" dirty="0" err="1"/>
            <a:t>offer</a:t>
          </a:r>
          <a:r>
            <a:rPr lang="de-AT" dirty="0"/>
            <a:t> </a:t>
          </a:r>
          <a:r>
            <a:rPr lang="de-AT" dirty="0" err="1"/>
            <a:t>tool</a:t>
          </a:r>
          <a:r>
            <a:rPr lang="de-AT" dirty="0"/>
            <a:t>, </a:t>
          </a:r>
          <a:r>
            <a:rPr lang="de-AT" dirty="0" err="1"/>
            <a:t>curriculum</a:t>
          </a:r>
          <a:r>
            <a:rPr lang="de-AT" dirty="0"/>
            <a:t> design </a:t>
          </a:r>
          <a:r>
            <a:rPr lang="de-AT" dirty="0" err="1"/>
            <a:t>tool</a:t>
          </a:r>
          <a:r>
            <a:rPr lang="de-AT" dirty="0"/>
            <a:t>,…</a:t>
          </a:r>
        </a:p>
      </dgm:t>
    </dgm:pt>
    <dgm:pt modelId="{FCE35088-553E-493E-9F9F-364A7267CED6}" type="parTrans" cxnId="{216B86F7-A6E4-4491-928C-57B88A9FE3EE}">
      <dgm:prSet/>
      <dgm:spPr/>
      <dgm:t>
        <a:bodyPr/>
        <a:lstStyle/>
        <a:p>
          <a:endParaRPr lang="de-AT"/>
        </a:p>
      </dgm:t>
    </dgm:pt>
    <dgm:pt modelId="{753425C8-BBB9-4163-8086-3D4978E8A883}" type="sibTrans" cxnId="{216B86F7-A6E4-4491-928C-57B88A9FE3EE}">
      <dgm:prSet/>
      <dgm:spPr/>
      <dgm:t>
        <a:bodyPr/>
        <a:lstStyle/>
        <a:p>
          <a:endParaRPr lang="de-AT"/>
        </a:p>
      </dgm:t>
    </dgm:pt>
    <dgm:pt modelId="{B1D91E32-8D49-41FB-A5EF-4BBE20FFAD6F}">
      <dgm:prSet phldrT="[Text]"/>
      <dgm:spPr>
        <a:solidFill>
          <a:srgbClr val="FFC000"/>
        </a:solidFill>
      </dgm:spPr>
      <dgm:t>
        <a:bodyPr/>
        <a:lstStyle/>
        <a:p>
          <a:r>
            <a:rPr lang="de-AT" b="1" dirty="0">
              <a:solidFill>
                <a:schemeClr val="tx1"/>
              </a:solidFill>
            </a:rPr>
            <a:t>Business </a:t>
          </a:r>
          <a:r>
            <a:rPr lang="de-AT" b="1" dirty="0" err="1">
              <a:solidFill>
                <a:schemeClr val="tx1"/>
              </a:solidFill>
            </a:rPr>
            <a:t>Process</a:t>
          </a:r>
          <a:r>
            <a:rPr lang="de-AT" b="1" dirty="0">
              <a:solidFill>
                <a:schemeClr val="tx1"/>
              </a:solidFill>
            </a:rPr>
            <a:t> Analysis</a:t>
          </a:r>
          <a:r>
            <a:rPr lang="de-AT" dirty="0">
              <a:solidFill>
                <a:schemeClr val="tx1"/>
              </a:solidFill>
            </a:rPr>
            <a:t>: </a:t>
          </a:r>
          <a:r>
            <a:rPr lang="de-AT" dirty="0" err="1">
              <a:solidFill>
                <a:schemeClr val="tx1"/>
              </a:solidFill>
            </a:rPr>
            <a:t>identification</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tasks</a:t>
          </a:r>
          <a:r>
            <a:rPr lang="de-AT" dirty="0">
              <a:solidFill>
                <a:schemeClr val="tx1"/>
              </a:solidFill>
            </a:rPr>
            <a:t> </a:t>
          </a:r>
          <a:r>
            <a:rPr lang="de-AT" dirty="0" err="1">
              <a:solidFill>
                <a:schemeClr val="tx1"/>
              </a:solidFill>
            </a:rPr>
            <a:t>and</a:t>
          </a:r>
          <a:r>
            <a:rPr lang="de-AT" dirty="0">
              <a:solidFill>
                <a:schemeClr val="tx1"/>
              </a:solidFill>
            </a:rPr>
            <a:t> </a:t>
          </a:r>
          <a:r>
            <a:rPr lang="de-AT" dirty="0" err="1">
              <a:solidFill>
                <a:schemeClr val="tx1"/>
              </a:solidFill>
            </a:rPr>
            <a:t>job</a:t>
          </a:r>
          <a:r>
            <a:rPr lang="de-AT" dirty="0">
              <a:solidFill>
                <a:schemeClr val="tx1"/>
              </a:solidFill>
            </a:rPr>
            <a:t> </a:t>
          </a:r>
          <a:r>
            <a:rPr lang="de-AT" dirty="0" err="1">
              <a:solidFill>
                <a:schemeClr val="tx1"/>
              </a:solidFill>
            </a:rPr>
            <a:t>profiles</a:t>
          </a:r>
          <a:r>
            <a:rPr lang="de-AT" dirty="0">
              <a:solidFill>
                <a:schemeClr val="tx1"/>
              </a:solidFill>
            </a:rPr>
            <a:t> in </a:t>
          </a:r>
          <a:r>
            <a:rPr lang="de-AT" dirty="0" err="1">
              <a:solidFill>
                <a:schemeClr val="tx1"/>
              </a:solidFill>
            </a:rPr>
            <a:t>the</a:t>
          </a:r>
          <a:r>
            <a:rPr lang="de-AT" dirty="0">
              <a:solidFill>
                <a:schemeClr val="tx1"/>
              </a:solidFill>
            </a:rPr>
            <a:t> EO*GI </a:t>
          </a:r>
          <a:r>
            <a:rPr lang="de-AT" dirty="0" err="1">
              <a:solidFill>
                <a:schemeClr val="tx1"/>
              </a:solidFill>
            </a:rPr>
            <a:t>sector</a:t>
          </a:r>
          <a:endParaRPr lang="de-AT" dirty="0">
            <a:solidFill>
              <a:schemeClr val="tx1"/>
            </a:solidFill>
          </a:endParaRPr>
        </a:p>
      </dgm:t>
    </dgm:pt>
    <dgm:pt modelId="{8FDEB094-0F0F-46C6-82A0-428F3C8D2B04}" type="parTrans" cxnId="{ECBE0D49-D63E-4E91-9F86-C4CFF5728BF0}">
      <dgm:prSet/>
      <dgm:spPr/>
      <dgm:t>
        <a:bodyPr/>
        <a:lstStyle/>
        <a:p>
          <a:endParaRPr lang="de-AT"/>
        </a:p>
      </dgm:t>
    </dgm:pt>
    <dgm:pt modelId="{04B5EDBE-DA7A-4B90-8682-A7DEF36FB1AE}" type="sibTrans" cxnId="{ECBE0D49-D63E-4E91-9F86-C4CFF5728BF0}">
      <dgm:prSet/>
      <dgm:spPr/>
      <dgm:t>
        <a:bodyPr/>
        <a:lstStyle/>
        <a:p>
          <a:endParaRPr lang="de-AT"/>
        </a:p>
      </dgm:t>
    </dgm:pt>
    <dgm:pt modelId="{D23473A1-A648-4C40-ADE8-6E2CECAEDDBD}" type="pres">
      <dgm:prSet presAssocID="{F841BC80-0B3A-4731-851C-1FF3579B54B9}" presName="diagram" presStyleCnt="0">
        <dgm:presLayoutVars>
          <dgm:chMax val="1"/>
          <dgm:dir/>
          <dgm:animLvl val="ctr"/>
          <dgm:resizeHandles val="exact"/>
        </dgm:presLayoutVars>
      </dgm:prSet>
      <dgm:spPr/>
    </dgm:pt>
    <dgm:pt modelId="{55504821-AB78-4B80-A5B9-FC0EFA0BD2FF}" type="pres">
      <dgm:prSet presAssocID="{F841BC80-0B3A-4731-851C-1FF3579B54B9}" presName="matrix" presStyleCnt="0"/>
      <dgm:spPr/>
    </dgm:pt>
    <dgm:pt modelId="{E0478B38-447D-459B-9924-600872F161A1}" type="pres">
      <dgm:prSet presAssocID="{F841BC80-0B3A-4731-851C-1FF3579B54B9}" presName="tile1" presStyleLbl="node1" presStyleIdx="0" presStyleCnt="4"/>
      <dgm:spPr/>
    </dgm:pt>
    <dgm:pt modelId="{4299E545-A1C5-4B03-84AF-8CFC55996556}" type="pres">
      <dgm:prSet presAssocID="{F841BC80-0B3A-4731-851C-1FF3579B54B9}" presName="tile1text" presStyleLbl="node1" presStyleIdx="0" presStyleCnt="4">
        <dgm:presLayoutVars>
          <dgm:chMax val="0"/>
          <dgm:chPref val="0"/>
          <dgm:bulletEnabled val="1"/>
        </dgm:presLayoutVars>
      </dgm:prSet>
      <dgm:spPr/>
    </dgm:pt>
    <dgm:pt modelId="{63A0F2CD-04E3-43C6-A86F-46842437BE7D}" type="pres">
      <dgm:prSet presAssocID="{F841BC80-0B3A-4731-851C-1FF3579B54B9}" presName="tile2" presStyleLbl="node1" presStyleIdx="1" presStyleCnt="4"/>
      <dgm:spPr/>
    </dgm:pt>
    <dgm:pt modelId="{22E0B315-5E3B-40B5-B4A0-32DFCC9A278E}" type="pres">
      <dgm:prSet presAssocID="{F841BC80-0B3A-4731-851C-1FF3579B54B9}" presName="tile2text" presStyleLbl="node1" presStyleIdx="1" presStyleCnt="4">
        <dgm:presLayoutVars>
          <dgm:chMax val="0"/>
          <dgm:chPref val="0"/>
          <dgm:bulletEnabled val="1"/>
        </dgm:presLayoutVars>
      </dgm:prSet>
      <dgm:spPr/>
    </dgm:pt>
    <dgm:pt modelId="{941A5F16-259A-4834-81AD-2F72A986C02C}" type="pres">
      <dgm:prSet presAssocID="{F841BC80-0B3A-4731-851C-1FF3579B54B9}" presName="tile3" presStyleLbl="node1" presStyleIdx="2" presStyleCnt="4"/>
      <dgm:spPr/>
    </dgm:pt>
    <dgm:pt modelId="{7174D706-3CE5-47D5-9DEE-974E89C9B1CC}" type="pres">
      <dgm:prSet presAssocID="{F841BC80-0B3A-4731-851C-1FF3579B54B9}" presName="tile3text" presStyleLbl="node1" presStyleIdx="2" presStyleCnt="4">
        <dgm:presLayoutVars>
          <dgm:chMax val="0"/>
          <dgm:chPref val="0"/>
          <dgm:bulletEnabled val="1"/>
        </dgm:presLayoutVars>
      </dgm:prSet>
      <dgm:spPr/>
    </dgm:pt>
    <dgm:pt modelId="{5EB9F8C6-58A9-4813-ADEE-41658861300F}" type="pres">
      <dgm:prSet presAssocID="{F841BC80-0B3A-4731-851C-1FF3579B54B9}" presName="tile4" presStyleLbl="node1" presStyleIdx="3" presStyleCnt="4"/>
      <dgm:spPr/>
    </dgm:pt>
    <dgm:pt modelId="{9BDA0B39-A226-4B79-92D4-E2C26EB88087}" type="pres">
      <dgm:prSet presAssocID="{F841BC80-0B3A-4731-851C-1FF3579B54B9}" presName="tile4text" presStyleLbl="node1" presStyleIdx="3" presStyleCnt="4">
        <dgm:presLayoutVars>
          <dgm:chMax val="0"/>
          <dgm:chPref val="0"/>
          <dgm:bulletEnabled val="1"/>
        </dgm:presLayoutVars>
      </dgm:prSet>
      <dgm:spPr/>
    </dgm:pt>
    <dgm:pt modelId="{6B838138-8E71-4D88-A65B-D335DFF5B856}" type="pres">
      <dgm:prSet presAssocID="{F841BC80-0B3A-4731-851C-1FF3579B54B9}" presName="centerTile" presStyleLbl="fgShp" presStyleIdx="0" presStyleCnt="1">
        <dgm:presLayoutVars>
          <dgm:chMax val="0"/>
          <dgm:chPref val="0"/>
        </dgm:presLayoutVars>
      </dgm:prSet>
      <dgm:spPr/>
    </dgm:pt>
  </dgm:ptLst>
  <dgm:cxnLst>
    <dgm:cxn modelId="{C2B1C613-D79B-4483-9922-58B97554975D}" type="presOf" srcId="{F09CFF9A-E4C7-4651-B3F8-066D82A77F2B}" destId="{6B838138-8E71-4D88-A65B-D335DFF5B856}" srcOrd="0" destOrd="0" presId="urn:microsoft.com/office/officeart/2005/8/layout/matrix1"/>
    <dgm:cxn modelId="{B057DD19-634A-4239-9FEC-98BFA6CB4AA1}" type="presOf" srcId="{54FE42E6-4964-4242-86C5-48B965DB4A7A}" destId="{7174D706-3CE5-47D5-9DEE-974E89C9B1CC}" srcOrd="1" destOrd="0" presId="urn:microsoft.com/office/officeart/2005/8/layout/matrix1"/>
    <dgm:cxn modelId="{5C7D7225-5313-40DA-A2C0-F36CFFFDB62A}" type="presOf" srcId="{4AD12020-DC5E-4B6B-9923-A9BB37D222C0}" destId="{63A0F2CD-04E3-43C6-A86F-46842437BE7D}" srcOrd="0" destOrd="0" presId="urn:microsoft.com/office/officeart/2005/8/layout/matrix1"/>
    <dgm:cxn modelId="{EB307E5F-1A37-4FB5-94F0-A8B392AA890F}" srcId="{F09CFF9A-E4C7-4651-B3F8-066D82A77F2B}" destId="{34CBAB79-978C-4AD5-8E42-BC6C617C8B9F}" srcOrd="0" destOrd="0" parTransId="{B30ABD27-4464-4C28-99EA-A6284D46E8A2}" sibTransId="{2DC6B1D2-83FE-4006-83BC-9663FD4C87B3}"/>
    <dgm:cxn modelId="{ECBE0D49-D63E-4E91-9F86-C4CFF5728BF0}" srcId="{F09CFF9A-E4C7-4651-B3F8-066D82A77F2B}" destId="{B1D91E32-8D49-41FB-A5EF-4BBE20FFAD6F}" srcOrd="3" destOrd="0" parTransId="{8FDEB094-0F0F-46C6-82A0-428F3C8D2B04}" sibTransId="{04B5EDBE-DA7A-4B90-8682-A7DEF36FB1AE}"/>
    <dgm:cxn modelId="{2479EF74-7D67-4534-89DC-07786CCF9831}" type="presOf" srcId="{54FE42E6-4964-4242-86C5-48B965DB4A7A}" destId="{941A5F16-259A-4834-81AD-2F72A986C02C}" srcOrd="0" destOrd="0" presId="urn:microsoft.com/office/officeart/2005/8/layout/matrix1"/>
    <dgm:cxn modelId="{4AACE179-33A9-4114-BAB4-0EB099C62E0C}" type="presOf" srcId="{4AD12020-DC5E-4B6B-9923-A9BB37D222C0}" destId="{22E0B315-5E3B-40B5-B4A0-32DFCC9A278E}" srcOrd="1" destOrd="0" presId="urn:microsoft.com/office/officeart/2005/8/layout/matrix1"/>
    <dgm:cxn modelId="{CD238D7A-4E37-4DDC-826C-1E993BC8AACD}" type="presOf" srcId="{B1D91E32-8D49-41FB-A5EF-4BBE20FFAD6F}" destId="{9BDA0B39-A226-4B79-92D4-E2C26EB88087}" srcOrd="1" destOrd="0" presId="urn:microsoft.com/office/officeart/2005/8/layout/matrix1"/>
    <dgm:cxn modelId="{34FE3684-37B5-4212-807D-B356CC3DD06C}" type="presOf" srcId="{34CBAB79-978C-4AD5-8E42-BC6C617C8B9F}" destId="{E0478B38-447D-459B-9924-600872F161A1}" srcOrd="0" destOrd="0" presId="urn:microsoft.com/office/officeart/2005/8/layout/matrix1"/>
    <dgm:cxn modelId="{4FA3218D-B8B6-4926-96D9-201FA96DDC45}" srcId="{F09CFF9A-E4C7-4651-B3F8-066D82A77F2B}" destId="{4AD12020-DC5E-4B6B-9923-A9BB37D222C0}" srcOrd="1" destOrd="0" parTransId="{CF81FCF0-5CCE-4882-A1D1-44F39A49DEC6}" sibTransId="{E0EE0623-FA65-4777-A8D0-C2C6169431BD}"/>
    <dgm:cxn modelId="{9BD40FBD-1A31-4C7C-B943-DDFFF1D190A6}" srcId="{F841BC80-0B3A-4731-851C-1FF3579B54B9}" destId="{F09CFF9A-E4C7-4651-B3F8-066D82A77F2B}" srcOrd="0" destOrd="0" parTransId="{1761857B-A518-4DC9-B29A-936ABE42A984}" sibTransId="{B6DB16C5-49F0-4928-887F-C6F130358657}"/>
    <dgm:cxn modelId="{C2C7FDC6-AE9A-4277-A1A2-1DDD4DD56C46}" type="presOf" srcId="{34CBAB79-978C-4AD5-8E42-BC6C617C8B9F}" destId="{4299E545-A1C5-4B03-84AF-8CFC55996556}" srcOrd="1" destOrd="0" presId="urn:microsoft.com/office/officeart/2005/8/layout/matrix1"/>
    <dgm:cxn modelId="{13DED9E0-C911-4D18-B90F-6B7EEF8A01E4}" type="presOf" srcId="{F841BC80-0B3A-4731-851C-1FF3579B54B9}" destId="{D23473A1-A648-4C40-ADE8-6E2CECAEDDBD}" srcOrd="0" destOrd="0" presId="urn:microsoft.com/office/officeart/2005/8/layout/matrix1"/>
    <dgm:cxn modelId="{291F3EE2-8C5E-44D7-B96D-BA368729EEAC}" type="presOf" srcId="{B1D91E32-8D49-41FB-A5EF-4BBE20FFAD6F}" destId="{5EB9F8C6-58A9-4813-ADEE-41658861300F}" srcOrd="0" destOrd="0" presId="urn:microsoft.com/office/officeart/2005/8/layout/matrix1"/>
    <dgm:cxn modelId="{216B86F7-A6E4-4491-928C-57B88A9FE3EE}" srcId="{F09CFF9A-E4C7-4651-B3F8-066D82A77F2B}" destId="{54FE42E6-4964-4242-86C5-48B965DB4A7A}" srcOrd="2" destOrd="0" parTransId="{FCE35088-553E-493E-9F9F-364A7267CED6}" sibTransId="{753425C8-BBB9-4163-8086-3D4978E8A883}"/>
    <dgm:cxn modelId="{E9AE54FA-B81C-42DA-B462-F17142E97723}" type="presParOf" srcId="{D23473A1-A648-4C40-ADE8-6E2CECAEDDBD}" destId="{55504821-AB78-4B80-A5B9-FC0EFA0BD2FF}" srcOrd="0" destOrd="0" presId="urn:microsoft.com/office/officeart/2005/8/layout/matrix1"/>
    <dgm:cxn modelId="{F9369F99-8429-498D-953B-E018DF331723}" type="presParOf" srcId="{55504821-AB78-4B80-A5B9-FC0EFA0BD2FF}" destId="{E0478B38-447D-459B-9924-600872F161A1}" srcOrd="0" destOrd="0" presId="urn:microsoft.com/office/officeart/2005/8/layout/matrix1"/>
    <dgm:cxn modelId="{5466D940-4453-456A-8CA2-BB98F3814521}" type="presParOf" srcId="{55504821-AB78-4B80-A5B9-FC0EFA0BD2FF}" destId="{4299E545-A1C5-4B03-84AF-8CFC55996556}" srcOrd="1" destOrd="0" presId="urn:microsoft.com/office/officeart/2005/8/layout/matrix1"/>
    <dgm:cxn modelId="{7637BDD5-66A2-4D54-A094-29460EAA8995}" type="presParOf" srcId="{55504821-AB78-4B80-A5B9-FC0EFA0BD2FF}" destId="{63A0F2CD-04E3-43C6-A86F-46842437BE7D}" srcOrd="2" destOrd="0" presId="urn:microsoft.com/office/officeart/2005/8/layout/matrix1"/>
    <dgm:cxn modelId="{A8770D67-BFBA-4AAE-B3C9-91AB65FD6919}" type="presParOf" srcId="{55504821-AB78-4B80-A5B9-FC0EFA0BD2FF}" destId="{22E0B315-5E3B-40B5-B4A0-32DFCC9A278E}" srcOrd="3" destOrd="0" presId="urn:microsoft.com/office/officeart/2005/8/layout/matrix1"/>
    <dgm:cxn modelId="{F499F1AD-E8A4-44AA-ACEC-8826C264673A}" type="presParOf" srcId="{55504821-AB78-4B80-A5B9-FC0EFA0BD2FF}" destId="{941A5F16-259A-4834-81AD-2F72A986C02C}" srcOrd="4" destOrd="0" presId="urn:microsoft.com/office/officeart/2005/8/layout/matrix1"/>
    <dgm:cxn modelId="{93CC57E2-1CA1-4A06-B633-A2669A839856}" type="presParOf" srcId="{55504821-AB78-4B80-A5B9-FC0EFA0BD2FF}" destId="{7174D706-3CE5-47D5-9DEE-974E89C9B1CC}" srcOrd="5" destOrd="0" presId="urn:microsoft.com/office/officeart/2005/8/layout/matrix1"/>
    <dgm:cxn modelId="{DCE7606C-13F0-40FD-A3C1-DBDC7A4093E4}" type="presParOf" srcId="{55504821-AB78-4B80-A5B9-FC0EFA0BD2FF}" destId="{5EB9F8C6-58A9-4813-ADEE-41658861300F}" srcOrd="6" destOrd="0" presId="urn:microsoft.com/office/officeart/2005/8/layout/matrix1"/>
    <dgm:cxn modelId="{FBED11A3-0288-4AA1-9E22-C6966DADDE0E}" type="presParOf" srcId="{55504821-AB78-4B80-A5B9-FC0EFA0BD2FF}" destId="{9BDA0B39-A226-4B79-92D4-E2C26EB88087}" srcOrd="7" destOrd="0" presId="urn:microsoft.com/office/officeart/2005/8/layout/matrix1"/>
    <dgm:cxn modelId="{83AE17AD-9878-4137-B055-B328175AE0C8}" type="presParOf" srcId="{D23473A1-A648-4C40-ADE8-6E2CECAEDDBD}" destId="{6B838138-8E71-4D88-A65B-D335DFF5B856}"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78B38-447D-459B-9924-600872F161A1}">
      <dsp:nvSpPr>
        <dsp:cNvPr id="0" name=""/>
        <dsp:cNvSpPr/>
      </dsp:nvSpPr>
      <dsp:spPr>
        <a:xfrm rot="16200000">
          <a:off x="803111" y="-803111"/>
          <a:ext cx="2508577" cy="4114800"/>
        </a:xfrm>
        <a:prstGeom prst="round1Rect">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a:t>Copernicus Body of Knowledge</a:t>
          </a:r>
          <a:r>
            <a:rPr lang="en-GB" sz="2500" kern="1200" noProof="0" dirty="0"/>
            <a:t>: collection of interlinked concepts, methods of the EO*GI sector</a:t>
          </a:r>
        </a:p>
      </dsp:txBody>
      <dsp:txXfrm rot="5400000">
        <a:off x="-1" y="1"/>
        <a:ext cx="4114800" cy="1881432"/>
      </dsp:txXfrm>
    </dsp:sp>
    <dsp:sp modelId="{63A0F2CD-04E3-43C6-A86F-46842437BE7D}">
      <dsp:nvSpPr>
        <dsp:cNvPr id="0" name=""/>
        <dsp:cNvSpPr/>
      </dsp:nvSpPr>
      <dsp:spPr>
        <a:xfrm>
          <a:off x="4114800" y="0"/>
          <a:ext cx="4114800" cy="2508577"/>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AT" sz="2500" b="1" kern="1200" dirty="0"/>
            <a:t>Curricula</a:t>
          </a:r>
          <a:r>
            <a:rPr lang="de-AT" sz="2500" kern="1200" dirty="0"/>
            <a:t>: 15 </a:t>
          </a:r>
          <a:r>
            <a:rPr lang="de-AT" sz="2500" kern="1200" dirty="0" err="1"/>
            <a:t>curricula</a:t>
          </a:r>
          <a:r>
            <a:rPr lang="de-AT" sz="2500" kern="1200" dirty="0"/>
            <a:t> </a:t>
          </a:r>
          <a:r>
            <a:rPr lang="de-AT" sz="2500" kern="1200" dirty="0" err="1"/>
            <a:t>covering</a:t>
          </a:r>
          <a:r>
            <a:rPr lang="de-AT" sz="2500" kern="1200" dirty="0"/>
            <a:t> </a:t>
          </a:r>
          <a:r>
            <a:rPr lang="de-AT" sz="2500" kern="1200" dirty="0" err="1"/>
            <a:t>vocational</a:t>
          </a:r>
          <a:r>
            <a:rPr lang="de-AT" sz="2500" kern="1200" dirty="0"/>
            <a:t> </a:t>
          </a:r>
          <a:r>
            <a:rPr lang="de-AT" sz="2500" kern="1200" dirty="0" err="1"/>
            <a:t>training</a:t>
          </a:r>
          <a:r>
            <a:rPr lang="de-AT" sz="2500" kern="1200" dirty="0"/>
            <a:t> </a:t>
          </a:r>
          <a:r>
            <a:rPr lang="de-AT" sz="2500" kern="1200" dirty="0" err="1"/>
            <a:t>and</a:t>
          </a:r>
          <a:r>
            <a:rPr lang="de-AT" sz="2500" kern="1200" dirty="0"/>
            <a:t> </a:t>
          </a:r>
          <a:r>
            <a:rPr lang="de-AT" sz="2500" kern="1200" dirty="0" err="1"/>
            <a:t>academic</a:t>
          </a:r>
          <a:r>
            <a:rPr lang="de-AT" sz="2500" kern="1200" dirty="0"/>
            <a:t> </a:t>
          </a:r>
          <a:r>
            <a:rPr lang="de-AT" sz="2500" kern="1200" dirty="0" err="1"/>
            <a:t>education</a:t>
          </a:r>
          <a:endParaRPr lang="de-AT" sz="2500" kern="1200" dirty="0"/>
        </a:p>
      </dsp:txBody>
      <dsp:txXfrm>
        <a:off x="4114800" y="0"/>
        <a:ext cx="4114800" cy="1881432"/>
      </dsp:txXfrm>
    </dsp:sp>
    <dsp:sp modelId="{941A5F16-259A-4834-81AD-2F72A986C02C}">
      <dsp:nvSpPr>
        <dsp:cNvPr id="0" name=""/>
        <dsp:cNvSpPr/>
      </dsp:nvSpPr>
      <dsp:spPr>
        <a:xfrm rot="10800000">
          <a:off x="0" y="2508577"/>
          <a:ext cx="4114800" cy="2508577"/>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AT" sz="2500" b="1" kern="1200" dirty="0"/>
            <a:t>Tools</a:t>
          </a:r>
          <a:r>
            <a:rPr lang="de-AT" sz="2500" kern="1200" dirty="0"/>
            <a:t>: </a:t>
          </a:r>
          <a:r>
            <a:rPr lang="de-AT" sz="2500" kern="1200" dirty="0" err="1"/>
            <a:t>job</a:t>
          </a:r>
          <a:r>
            <a:rPr lang="de-AT" sz="2500" kern="1200" dirty="0"/>
            <a:t> </a:t>
          </a:r>
          <a:r>
            <a:rPr lang="de-AT" sz="2500" kern="1200" dirty="0" err="1"/>
            <a:t>profile</a:t>
          </a:r>
          <a:r>
            <a:rPr lang="de-AT" sz="2500" kern="1200" dirty="0"/>
            <a:t> </a:t>
          </a:r>
          <a:r>
            <a:rPr lang="de-AT" sz="2500" kern="1200" dirty="0" err="1"/>
            <a:t>tool</a:t>
          </a:r>
          <a:r>
            <a:rPr lang="de-AT" sz="2500" kern="1200" dirty="0"/>
            <a:t>, </a:t>
          </a:r>
          <a:r>
            <a:rPr lang="de-AT" sz="2500" kern="1200" dirty="0" err="1"/>
            <a:t>job</a:t>
          </a:r>
          <a:r>
            <a:rPr lang="de-AT" sz="2500" kern="1200" dirty="0"/>
            <a:t> </a:t>
          </a:r>
          <a:r>
            <a:rPr lang="de-AT" sz="2500" kern="1200" dirty="0" err="1"/>
            <a:t>offer</a:t>
          </a:r>
          <a:r>
            <a:rPr lang="de-AT" sz="2500" kern="1200" dirty="0"/>
            <a:t> </a:t>
          </a:r>
          <a:r>
            <a:rPr lang="de-AT" sz="2500" kern="1200" dirty="0" err="1"/>
            <a:t>tool</a:t>
          </a:r>
          <a:r>
            <a:rPr lang="de-AT" sz="2500" kern="1200" dirty="0"/>
            <a:t>, </a:t>
          </a:r>
          <a:r>
            <a:rPr lang="de-AT" sz="2500" kern="1200" dirty="0" err="1"/>
            <a:t>curriculum</a:t>
          </a:r>
          <a:r>
            <a:rPr lang="de-AT" sz="2500" kern="1200" dirty="0"/>
            <a:t> design </a:t>
          </a:r>
          <a:r>
            <a:rPr lang="de-AT" sz="2500" kern="1200" dirty="0" err="1"/>
            <a:t>tool</a:t>
          </a:r>
          <a:r>
            <a:rPr lang="de-AT" sz="2500" kern="1200" dirty="0"/>
            <a:t>,…</a:t>
          </a:r>
        </a:p>
      </dsp:txBody>
      <dsp:txXfrm rot="10800000">
        <a:off x="0" y="3135721"/>
        <a:ext cx="4114800" cy="1881432"/>
      </dsp:txXfrm>
    </dsp:sp>
    <dsp:sp modelId="{5EB9F8C6-58A9-4813-ADEE-41658861300F}">
      <dsp:nvSpPr>
        <dsp:cNvPr id="0" name=""/>
        <dsp:cNvSpPr/>
      </dsp:nvSpPr>
      <dsp:spPr>
        <a:xfrm rot="5400000">
          <a:off x="4917911" y="1705465"/>
          <a:ext cx="2508577" cy="4114800"/>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AT" sz="2500" b="1" kern="1200" dirty="0">
              <a:solidFill>
                <a:schemeClr val="tx1"/>
              </a:solidFill>
            </a:rPr>
            <a:t>Business </a:t>
          </a:r>
          <a:r>
            <a:rPr lang="de-AT" sz="2500" b="1" kern="1200" dirty="0" err="1">
              <a:solidFill>
                <a:schemeClr val="tx1"/>
              </a:solidFill>
            </a:rPr>
            <a:t>Process</a:t>
          </a:r>
          <a:r>
            <a:rPr lang="de-AT" sz="2500" b="1" kern="1200" dirty="0">
              <a:solidFill>
                <a:schemeClr val="tx1"/>
              </a:solidFill>
            </a:rPr>
            <a:t> Analysis</a:t>
          </a:r>
          <a:r>
            <a:rPr lang="de-AT" sz="2500" kern="1200" dirty="0">
              <a:solidFill>
                <a:schemeClr val="tx1"/>
              </a:solidFill>
            </a:rPr>
            <a:t>: </a:t>
          </a:r>
          <a:r>
            <a:rPr lang="de-AT" sz="2500" kern="1200" dirty="0" err="1">
              <a:solidFill>
                <a:schemeClr val="tx1"/>
              </a:solidFill>
            </a:rPr>
            <a:t>identification</a:t>
          </a:r>
          <a:r>
            <a:rPr lang="de-AT" sz="2500" kern="1200" dirty="0">
              <a:solidFill>
                <a:schemeClr val="tx1"/>
              </a:solidFill>
            </a:rPr>
            <a:t> </a:t>
          </a:r>
          <a:r>
            <a:rPr lang="de-AT" sz="2500" kern="1200" dirty="0" err="1">
              <a:solidFill>
                <a:schemeClr val="tx1"/>
              </a:solidFill>
            </a:rPr>
            <a:t>of</a:t>
          </a:r>
          <a:r>
            <a:rPr lang="de-AT" sz="2500" kern="1200" dirty="0">
              <a:solidFill>
                <a:schemeClr val="tx1"/>
              </a:solidFill>
            </a:rPr>
            <a:t> </a:t>
          </a:r>
          <a:r>
            <a:rPr lang="de-AT" sz="2500" kern="1200" dirty="0" err="1">
              <a:solidFill>
                <a:schemeClr val="tx1"/>
              </a:solidFill>
            </a:rPr>
            <a:t>tasks</a:t>
          </a:r>
          <a:r>
            <a:rPr lang="de-AT" sz="2500" kern="1200" dirty="0">
              <a:solidFill>
                <a:schemeClr val="tx1"/>
              </a:solidFill>
            </a:rPr>
            <a:t> </a:t>
          </a:r>
          <a:r>
            <a:rPr lang="de-AT" sz="2500" kern="1200" dirty="0" err="1">
              <a:solidFill>
                <a:schemeClr val="tx1"/>
              </a:solidFill>
            </a:rPr>
            <a:t>and</a:t>
          </a:r>
          <a:r>
            <a:rPr lang="de-AT" sz="2500" kern="1200" dirty="0">
              <a:solidFill>
                <a:schemeClr val="tx1"/>
              </a:solidFill>
            </a:rPr>
            <a:t> </a:t>
          </a:r>
          <a:r>
            <a:rPr lang="de-AT" sz="2500" kern="1200" dirty="0" err="1">
              <a:solidFill>
                <a:schemeClr val="tx1"/>
              </a:solidFill>
            </a:rPr>
            <a:t>job</a:t>
          </a:r>
          <a:r>
            <a:rPr lang="de-AT" sz="2500" kern="1200" dirty="0">
              <a:solidFill>
                <a:schemeClr val="tx1"/>
              </a:solidFill>
            </a:rPr>
            <a:t> </a:t>
          </a:r>
          <a:r>
            <a:rPr lang="de-AT" sz="2500" kern="1200" dirty="0" err="1">
              <a:solidFill>
                <a:schemeClr val="tx1"/>
              </a:solidFill>
            </a:rPr>
            <a:t>profiles</a:t>
          </a:r>
          <a:r>
            <a:rPr lang="de-AT" sz="2500" kern="1200" dirty="0">
              <a:solidFill>
                <a:schemeClr val="tx1"/>
              </a:solidFill>
            </a:rPr>
            <a:t> in </a:t>
          </a:r>
          <a:r>
            <a:rPr lang="de-AT" sz="2500" kern="1200" dirty="0" err="1">
              <a:solidFill>
                <a:schemeClr val="tx1"/>
              </a:solidFill>
            </a:rPr>
            <a:t>the</a:t>
          </a:r>
          <a:r>
            <a:rPr lang="de-AT" sz="2500" kern="1200" dirty="0">
              <a:solidFill>
                <a:schemeClr val="tx1"/>
              </a:solidFill>
            </a:rPr>
            <a:t> EO*GI </a:t>
          </a:r>
          <a:r>
            <a:rPr lang="de-AT" sz="2500" kern="1200" dirty="0" err="1">
              <a:solidFill>
                <a:schemeClr val="tx1"/>
              </a:solidFill>
            </a:rPr>
            <a:t>sector</a:t>
          </a:r>
          <a:endParaRPr lang="de-AT" sz="2500" kern="1200" dirty="0">
            <a:solidFill>
              <a:schemeClr val="tx1"/>
            </a:solidFill>
          </a:endParaRPr>
        </a:p>
      </dsp:txBody>
      <dsp:txXfrm rot="-5400000">
        <a:off x="4114799" y="3135721"/>
        <a:ext cx="4114800" cy="1881432"/>
      </dsp:txXfrm>
    </dsp:sp>
    <dsp:sp modelId="{6B838138-8E71-4D88-A65B-D335DFF5B856}">
      <dsp:nvSpPr>
        <dsp:cNvPr id="0" name=""/>
        <dsp:cNvSpPr/>
      </dsp:nvSpPr>
      <dsp:spPr>
        <a:xfrm>
          <a:off x="2880359" y="1881432"/>
          <a:ext cx="2468880" cy="1254288"/>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de-AT" sz="2500" b="1" kern="1200" dirty="0"/>
        </a:p>
      </dsp:txBody>
      <dsp:txXfrm>
        <a:off x="2941588" y="1942661"/>
        <a:ext cx="2346422" cy="113183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89F802FA-0E71-496A-AC15-2BA90436239C}" type="datetime1">
              <a:rPr lang="it-IT"/>
              <a:pPr>
                <a:defRPr/>
              </a:pPr>
              <a:t>03/10/2019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FC6459F-DB16-4C55-8176-F4654D0492F3}" type="slidenum">
              <a:rPr lang="it-IT"/>
              <a:pPr>
                <a:defRPr/>
              </a:pPr>
              <a:t>‹#›</a:t>
            </a:fld>
            <a:endParaRPr lang="it-IT"/>
          </a:p>
        </p:txBody>
      </p:sp>
    </p:spTree>
    <p:extLst>
      <p:ext uri="{BB962C8B-B14F-4D97-AF65-F5344CB8AC3E}">
        <p14:creationId xmlns:p14="http://schemas.microsoft.com/office/powerpoint/2010/main" val="3371509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56B1AFB9-840B-4775-AD98-F0DBBCDFB9DE}" type="datetime1">
              <a:rPr lang="it-IT"/>
              <a:pPr>
                <a:defRPr/>
              </a:pPr>
              <a:t>03/10/2019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E8E2FBE-5E17-4198-96A1-19F9EC11BD78}" type="slidenum">
              <a:rPr lang="it-IT"/>
              <a:pPr>
                <a:defRPr/>
              </a:pPr>
              <a:t>‹#›</a:t>
            </a:fld>
            <a:endParaRPr lang="it-IT"/>
          </a:p>
        </p:txBody>
      </p:sp>
    </p:spTree>
    <p:extLst>
      <p:ext uri="{BB962C8B-B14F-4D97-AF65-F5344CB8AC3E}">
        <p14:creationId xmlns:p14="http://schemas.microsoft.com/office/powerpoint/2010/main" val="14788671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sz="1200" kern="1200" dirty="0">
                <a:solidFill>
                  <a:schemeClr val="tx1"/>
                </a:solidFill>
                <a:effectLst/>
                <a:latin typeface="+mn-lt"/>
                <a:ea typeface="ＭＳ Ｐゴシック" charset="-128"/>
                <a:cs typeface="ＭＳ Ｐゴシック" charset="-128"/>
              </a:rPr>
              <a:t>Plus de 100 millions de </a:t>
            </a:r>
            <a:r>
              <a:rPr lang="en-GB" sz="1200" kern="1200" dirty="0" err="1">
                <a:solidFill>
                  <a:schemeClr val="tx1"/>
                </a:solidFill>
                <a:effectLst/>
                <a:latin typeface="+mn-lt"/>
                <a:ea typeface="ＭＳ Ｐゴシック" charset="-128"/>
                <a:cs typeface="ＭＳ Ｐゴシック" charset="-128"/>
              </a:rPr>
              <a:t>personnes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en</a:t>
            </a:r>
            <a:r>
              <a:rPr lang="en-GB" sz="1200" kern="1200" dirty="0">
                <a:solidFill>
                  <a:schemeClr val="tx1"/>
                </a:solidFill>
                <a:effectLst/>
                <a:latin typeface="+mn-lt"/>
                <a:ea typeface="ＭＳ Ｐゴシック" charset="-128"/>
                <a:cs typeface="ＭＳ Ｐゴシック" charset="-128"/>
              </a:rPr>
              <a:t> Europe </a:t>
            </a:r>
            <a:r>
              <a:rPr lang="en-GB" sz="1200" kern="1200" dirty="0" err="1">
                <a:solidFill>
                  <a:schemeClr val="tx1"/>
                </a:solidFill>
                <a:effectLst/>
                <a:latin typeface="+mn-lt"/>
                <a:ea typeface="ＭＳ Ｐゴシック" charset="-128"/>
                <a:cs typeface="ＭＳ Ｐゴシック" charset="-128"/>
              </a:rPr>
              <a:t>devront</a:t>
            </a:r>
            <a:r>
              <a:rPr lang="en-GB" sz="1200" kern="1200" dirty="0">
                <a:solidFill>
                  <a:schemeClr val="tx1"/>
                </a:solidFill>
                <a:effectLst/>
                <a:latin typeface="+mn-lt"/>
                <a:ea typeface="ＭＳ Ｐゴシック" charset="-128"/>
                <a:cs typeface="ＭＳ Ｐゴシック" charset="-128"/>
              </a:rPr>
              <a:t> faire face a </a:t>
            </a:r>
            <a:r>
              <a:rPr lang="en-GB" sz="1200" kern="1200" dirty="0" err="1">
                <a:solidFill>
                  <a:schemeClr val="tx1"/>
                </a:solidFill>
                <a:effectLst/>
                <a:latin typeface="+mn-lt"/>
                <a:ea typeface="ＭＳ Ｐゴシック" charset="-128"/>
                <a:cs typeface="ＭＳ Ｐゴシック" charset="-128"/>
              </a:rPr>
              <a:t>une</a:t>
            </a:r>
            <a:r>
              <a:rPr lang="en-GB" sz="1200" kern="1200" dirty="0">
                <a:solidFill>
                  <a:schemeClr val="tx1"/>
                </a:solidFill>
                <a:effectLst/>
                <a:latin typeface="+mn-lt"/>
                <a:ea typeface="ＭＳ Ｐゴシック" charset="-128"/>
                <a:cs typeface="ＭＳ Ｐゴシック" charset="-128"/>
              </a:rPr>
              <a:t> reconversion / requalification </a:t>
            </a:r>
            <a:r>
              <a:rPr lang="en-GB" sz="1200" kern="1200" dirty="0" err="1">
                <a:solidFill>
                  <a:schemeClr val="tx1"/>
                </a:solidFill>
                <a:effectLst/>
                <a:latin typeface="+mn-lt"/>
                <a:ea typeface="ＭＳ Ｐゴシック" charset="-128"/>
                <a:cs typeface="ＭＳ Ｐゴシック" charset="-128"/>
              </a:rPr>
              <a:t>professionnelle</a:t>
            </a:r>
            <a:r>
              <a:rPr lang="en-GB" sz="1200" kern="1200" dirty="0">
                <a:solidFill>
                  <a:schemeClr val="tx1"/>
                </a:solidFill>
                <a:effectLst/>
                <a:latin typeface="+mn-lt"/>
                <a:ea typeface="ＭＳ Ｐゴシック" charset="-128"/>
                <a:cs typeface="ＭＳ Ｐゴシック" charset="-128"/>
              </a:rPr>
              <a:t> dans les </a:t>
            </a:r>
            <a:r>
              <a:rPr lang="en-GB" sz="1200" kern="1200" dirty="0" err="1">
                <a:solidFill>
                  <a:schemeClr val="tx1"/>
                </a:solidFill>
                <a:effectLst/>
                <a:latin typeface="+mn-lt"/>
                <a:ea typeface="ＭＳ Ｐゴシック" charset="-128"/>
                <a:cs typeface="ＭＳ Ｐゴシック" charset="-128"/>
              </a:rPr>
              <a:t>prochaines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annees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en</a:t>
            </a:r>
            <a:r>
              <a:rPr lang="en-GB" sz="1200" kern="1200" dirty="0">
                <a:solidFill>
                  <a:schemeClr val="tx1"/>
                </a:solidFill>
                <a:effectLst/>
                <a:latin typeface="+mn-lt"/>
                <a:ea typeface="ＭＳ Ｐゴシック" charset="-128"/>
                <a:cs typeface="ＭＳ Ｐゴシック" charset="-128"/>
              </a:rPr>
              <a:t> Europe.</a:t>
            </a:r>
          </a:p>
          <a:p>
            <a:endParaRPr lang="en-GB" sz="1200" kern="1200" dirty="0">
              <a:solidFill>
                <a:schemeClr val="tx1"/>
              </a:solidFill>
              <a:effectLst/>
              <a:latin typeface="+mn-lt"/>
              <a:ea typeface="ＭＳ Ｐゴシック" charset="-128"/>
              <a:cs typeface="ＭＳ Ｐゴシック" charset="-128"/>
            </a:endParaRPr>
          </a:p>
          <a:p>
            <a:r>
              <a:rPr lang="en-GB" sz="1200" kern="1200" dirty="0">
                <a:solidFill>
                  <a:schemeClr val="tx1"/>
                </a:solidFill>
                <a:effectLst/>
                <a:latin typeface="+mn-lt"/>
                <a:ea typeface="ＭＳ Ｐゴシック" charset="-128"/>
                <a:cs typeface="ＭＳ Ｐゴシック" charset="-128"/>
              </a:rPr>
              <a:t>Nous ne </a:t>
            </a:r>
            <a:r>
              <a:rPr lang="en-GB" sz="1200" kern="1200" dirty="0" err="1">
                <a:solidFill>
                  <a:schemeClr val="tx1"/>
                </a:solidFill>
                <a:effectLst/>
                <a:latin typeface="+mn-lt"/>
                <a:ea typeface="ＭＳ Ｐゴシック" charset="-128"/>
                <a:cs typeface="ＭＳ Ｐゴシック" charset="-128"/>
              </a:rPr>
              <a:t>savons</a:t>
            </a:r>
            <a:r>
              <a:rPr lang="en-GB" sz="1200" kern="1200" dirty="0">
                <a:solidFill>
                  <a:schemeClr val="tx1"/>
                </a:solidFill>
                <a:effectLst/>
                <a:latin typeface="+mn-lt"/>
                <a:ea typeface="ＭＳ Ｐゴシック" charset="-128"/>
                <a:cs typeface="ＭＳ Ｐゴシック" charset="-128"/>
              </a:rPr>
              <a:t> pas quelle </a:t>
            </a:r>
            <a:r>
              <a:rPr lang="en-GB" sz="1200" kern="1200" dirty="0" err="1">
                <a:solidFill>
                  <a:schemeClr val="tx1"/>
                </a:solidFill>
                <a:effectLst/>
                <a:latin typeface="+mn-lt"/>
                <a:ea typeface="ＭＳ Ｐゴシック" charset="-128"/>
                <a:cs typeface="ＭＳ Ｐゴシック" charset="-128"/>
              </a:rPr>
              <a:t>est</a:t>
            </a:r>
            <a:r>
              <a:rPr lang="en-GB" sz="1200" kern="1200" dirty="0">
                <a:solidFill>
                  <a:schemeClr val="tx1"/>
                </a:solidFill>
                <a:effectLst/>
                <a:latin typeface="+mn-lt"/>
                <a:ea typeface="ＭＳ Ｐゴシック" charset="-128"/>
                <a:cs typeface="ＭＳ Ｐゴシック" charset="-128"/>
              </a:rPr>
              <a:t> la part de </a:t>
            </a:r>
            <a:r>
              <a:rPr lang="en-GB" sz="1200" kern="1200" dirty="0" err="1">
                <a:solidFill>
                  <a:schemeClr val="tx1"/>
                </a:solidFill>
                <a:effectLst/>
                <a:latin typeface="+mn-lt"/>
                <a:ea typeface="ＭＳ Ｐゴシック" charset="-128"/>
                <a:cs typeface="ＭＳ Ｐゴシック" charset="-128"/>
              </a:rPr>
              <a:t>ces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personnes</a:t>
            </a:r>
            <a:r>
              <a:rPr lang="en-GB" sz="1200" kern="1200" dirty="0">
                <a:solidFill>
                  <a:schemeClr val="tx1"/>
                </a:solidFill>
                <a:effectLst/>
                <a:latin typeface="+mn-lt"/>
                <a:ea typeface="ＭＳ Ｐゴシック" charset="-128"/>
                <a:cs typeface="ＭＳ Ｐゴシック" charset="-128"/>
              </a:rPr>
              <a:t> qui </a:t>
            </a:r>
            <a:r>
              <a:rPr lang="en-GB" sz="1200" kern="1200" dirty="0" err="1">
                <a:solidFill>
                  <a:schemeClr val="tx1"/>
                </a:solidFill>
                <a:effectLst/>
                <a:latin typeface="+mn-lt"/>
                <a:ea typeface="ＭＳ Ｐゴシック" charset="-128"/>
                <a:cs typeface="ＭＳ Ｐゴシック" charset="-128"/>
              </a:rPr>
              <a:t>travaillent</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aujourd’hui</a:t>
            </a:r>
            <a:r>
              <a:rPr lang="en-GB" sz="1200" kern="1200" dirty="0">
                <a:solidFill>
                  <a:schemeClr val="tx1"/>
                </a:solidFill>
                <a:effectLst/>
                <a:latin typeface="+mn-lt"/>
                <a:ea typeface="ＭＳ Ｐゴシック" charset="-128"/>
                <a:cs typeface="ＭＳ Ｐゴシック" charset="-128"/>
              </a:rPr>
              <a:t> dans le </a:t>
            </a:r>
            <a:r>
              <a:rPr lang="en-GB" sz="1200" kern="1200" dirty="0" err="1">
                <a:solidFill>
                  <a:schemeClr val="tx1"/>
                </a:solidFill>
                <a:effectLst/>
                <a:latin typeface="+mn-lt"/>
                <a:ea typeface="ＭＳ Ｐゴシック" charset="-128"/>
                <a:cs typeface="ＭＳ Ｐゴシック" charset="-128"/>
              </a:rPr>
              <a:t>secteur</a:t>
            </a:r>
            <a:r>
              <a:rPr lang="en-GB" sz="1200" kern="1200" dirty="0">
                <a:solidFill>
                  <a:schemeClr val="tx1"/>
                </a:solidFill>
                <a:effectLst/>
                <a:latin typeface="+mn-lt"/>
                <a:ea typeface="ＭＳ Ｐゴシック" charset="-128"/>
                <a:cs typeface="ＭＳ Ｐゴシック" charset="-128"/>
              </a:rPr>
              <a:t> de la </a:t>
            </a:r>
            <a:r>
              <a:rPr lang="en-GB" sz="1200" kern="1200" dirty="0" err="1">
                <a:solidFill>
                  <a:schemeClr val="tx1"/>
                </a:solidFill>
                <a:effectLst/>
                <a:latin typeface="+mn-lt"/>
                <a:ea typeface="ＭＳ Ｐゴシック" charset="-128"/>
                <a:cs typeface="ＭＳ Ｐゴシック" charset="-128"/>
              </a:rPr>
              <a:t>geomatique</a:t>
            </a:r>
            <a:r>
              <a:rPr lang="en-GB" sz="1200" kern="1200" dirty="0">
                <a:solidFill>
                  <a:schemeClr val="tx1"/>
                </a:solidFill>
                <a:effectLst/>
                <a:latin typeface="+mn-lt"/>
                <a:ea typeface="ＭＳ Ｐゴシック" charset="-128"/>
                <a:cs typeface="ＭＳ Ｐゴシック" charset="-128"/>
              </a:rPr>
              <a:t> et de </a:t>
            </a:r>
            <a:r>
              <a:rPr lang="en-GB" sz="1200" kern="1200" dirty="0" err="1">
                <a:solidFill>
                  <a:schemeClr val="tx1"/>
                </a:solidFill>
                <a:effectLst/>
                <a:latin typeface="+mn-lt"/>
                <a:ea typeface="ＭＳ Ｐゴシック" charset="-128"/>
                <a:cs typeface="ＭＳ Ｐゴシック" charset="-128"/>
              </a:rPr>
              <a:t>l’observation</a:t>
            </a:r>
            <a:r>
              <a:rPr lang="en-GB" sz="1200" kern="1200" dirty="0">
                <a:solidFill>
                  <a:schemeClr val="tx1"/>
                </a:solidFill>
                <a:effectLst/>
                <a:latin typeface="+mn-lt"/>
                <a:ea typeface="ＭＳ Ｐゴシック" charset="-128"/>
                <a:cs typeface="ＭＳ Ｐゴシック" charset="-128"/>
              </a:rPr>
              <a:t> de la </a:t>
            </a:r>
            <a:r>
              <a:rPr lang="en-GB" sz="1200" kern="1200" dirty="0" err="1">
                <a:solidFill>
                  <a:schemeClr val="tx1"/>
                </a:solidFill>
                <a:effectLst/>
                <a:latin typeface="+mn-lt"/>
                <a:ea typeface="ＭＳ Ｐゴシック" charset="-128"/>
                <a:cs typeface="ＭＳ Ｐゴシック" charset="-128"/>
              </a:rPr>
              <a:t>terre</a:t>
            </a:r>
            <a:r>
              <a:rPr lang="en-GB" sz="1200" kern="1200" dirty="0">
                <a:solidFill>
                  <a:schemeClr val="tx1"/>
                </a:solidFill>
                <a:effectLst/>
                <a:latin typeface="+mn-lt"/>
                <a:ea typeface="ＭＳ Ｐゴシック" charset="-128"/>
                <a:cs typeface="ＭＳ Ｐゴシック" charset="-128"/>
              </a:rPr>
              <a:t> – </a:t>
            </a:r>
            <a:r>
              <a:rPr lang="en-GB" sz="1200" kern="1200" dirty="0" err="1">
                <a:solidFill>
                  <a:schemeClr val="tx1"/>
                </a:solidFill>
                <a:effectLst/>
                <a:latin typeface="+mn-lt"/>
                <a:ea typeface="ＭＳ Ｐゴシック" charset="-128"/>
                <a:cs typeface="ＭＳ Ｐゴシック" charset="-128"/>
              </a:rPr>
              <a:t>ni</a:t>
            </a:r>
            <a:r>
              <a:rPr lang="en-GB" sz="1200" kern="1200" dirty="0">
                <a:solidFill>
                  <a:schemeClr val="tx1"/>
                </a:solidFill>
                <a:effectLst/>
                <a:latin typeface="+mn-lt"/>
                <a:ea typeface="ＭＳ Ｐゴシック" charset="-128"/>
                <a:cs typeface="ＭＳ Ｐゴシック" charset="-128"/>
              </a:rPr>
              <a:t> quelle </a:t>
            </a:r>
            <a:r>
              <a:rPr lang="en-GB" sz="1200" kern="1200" dirty="0" err="1">
                <a:solidFill>
                  <a:schemeClr val="tx1"/>
                </a:solidFill>
                <a:effectLst/>
                <a:latin typeface="+mn-lt"/>
                <a:ea typeface="ＭＳ Ｐゴシック" charset="-128"/>
                <a:cs typeface="ＭＳ Ｐゴシック" charset="-128"/>
              </a:rPr>
              <a:t>est</a:t>
            </a:r>
            <a:r>
              <a:rPr lang="en-GB" sz="1200" kern="1200" dirty="0">
                <a:solidFill>
                  <a:schemeClr val="tx1"/>
                </a:solidFill>
                <a:effectLst/>
                <a:latin typeface="+mn-lt"/>
                <a:ea typeface="ＭＳ Ｐゴシック" charset="-128"/>
                <a:cs typeface="ＭＳ Ｐゴシック" charset="-128"/>
              </a:rPr>
              <a:t> la part de </a:t>
            </a:r>
            <a:r>
              <a:rPr lang="en-GB" sz="1200" kern="1200" dirty="0" err="1">
                <a:solidFill>
                  <a:schemeClr val="tx1"/>
                </a:solidFill>
                <a:effectLst/>
                <a:latin typeface="+mn-lt"/>
                <a:ea typeface="ＭＳ Ｐゴシック" charset="-128"/>
                <a:cs typeface="ＭＳ Ｐゴシック" charset="-128"/>
              </a:rPr>
              <a:t>ceux</a:t>
            </a:r>
            <a:r>
              <a:rPr lang="en-GB" sz="1200" kern="1200" dirty="0">
                <a:solidFill>
                  <a:schemeClr val="tx1"/>
                </a:solidFill>
                <a:effectLst/>
                <a:latin typeface="+mn-lt"/>
                <a:ea typeface="ＭＳ Ｐゴシック" charset="-128"/>
                <a:cs typeface="ＭＳ Ｐゴシック" charset="-128"/>
              </a:rPr>
              <a:t> qui dans </a:t>
            </a:r>
            <a:r>
              <a:rPr lang="en-GB" sz="1200" kern="1200" dirty="0" err="1">
                <a:solidFill>
                  <a:schemeClr val="tx1"/>
                </a:solidFill>
                <a:effectLst/>
                <a:latin typeface="+mn-lt"/>
                <a:ea typeface="ＭＳ Ｐゴシック" charset="-128"/>
                <a:cs typeface="ＭＳ Ｐゴシック" charset="-128"/>
              </a:rPr>
              <a:t>d’autres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secteurs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auront</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besoin</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d’acquerir</a:t>
            </a:r>
            <a:r>
              <a:rPr lang="en-GB" sz="1200" kern="1200" dirty="0">
                <a:solidFill>
                  <a:schemeClr val="tx1"/>
                </a:solidFill>
                <a:effectLst/>
                <a:latin typeface="+mn-lt"/>
                <a:ea typeface="ＭＳ Ｐゴシック" charset="-128"/>
                <a:cs typeface="ＭＳ Ｐゴシック" charset="-128"/>
              </a:rPr>
              <a:t> de </a:t>
            </a:r>
            <a:r>
              <a:rPr lang="en-GB" sz="1200" kern="1200" dirty="0" err="1">
                <a:solidFill>
                  <a:schemeClr val="tx1"/>
                </a:solidFill>
                <a:effectLst/>
                <a:latin typeface="+mn-lt"/>
                <a:ea typeface="ＭＳ Ｐゴシック" charset="-128"/>
                <a:cs typeface="ＭＳ Ｐゴシック" charset="-128"/>
              </a:rPr>
              <a:t>nouvelles</a:t>
            </a:r>
            <a:r>
              <a:rPr lang="en-GB" sz="1200" kern="1200" dirty="0">
                <a:solidFill>
                  <a:schemeClr val="tx1"/>
                </a:solidFill>
                <a:effectLst/>
                <a:latin typeface="+mn-lt"/>
                <a:ea typeface="ＭＳ Ｐゴシック" charset="-128"/>
                <a:cs typeface="ＭＳ Ｐゴシック" charset="-128"/>
              </a:rPr>
              <a:t> competences pour </a:t>
            </a:r>
            <a:r>
              <a:rPr lang="en-GB" sz="1200" kern="1200" dirty="0" err="1">
                <a:solidFill>
                  <a:schemeClr val="tx1"/>
                </a:solidFill>
                <a:effectLst/>
                <a:latin typeface="+mn-lt"/>
                <a:ea typeface="ＭＳ Ｐゴシック" charset="-128"/>
                <a:cs typeface="ＭＳ Ｐゴシック" charset="-128"/>
              </a:rPr>
              <a:t>beneficier</a:t>
            </a:r>
            <a:r>
              <a:rPr lang="en-GB" sz="1200" kern="1200" dirty="0">
                <a:solidFill>
                  <a:schemeClr val="tx1"/>
                </a:solidFill>
                <a:effectLst/>
                <a:latin typeface="+mn-lt"/>
                <a:ea typeface="ＭＳ Ｐゴシック" charset="-128"/>
                <a:cs typeface="ＭＳ Ｐゴシック" charset="-128"/>
              </a:rPr>
              <a:t> des </a:t>
            </a:r>
            <a:r>
              <a:rPr lang="en-GB" sz="1200" kern="1200" dirty="0" err="1">
                <a:solidFill>
                  <a:schemeClr val="tx1"/>
                </a:solidFill>
                <a:effectLst/>
                <a:latin typeface="+mn-lt"/>
                <a:ea typeface="ＭＳ Ｐゴシック" charset="-128"/>
                <a:cs typeface="ＭＳ Ｐゴシック" charset="-128"/>
              </a:rPr>
              <a:t>donnees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satellitaires</a:t>
            </a:r>
            <a:r>
              <a:rPr lang="en-GB" sz="1200" kern="1200" dirty="0">
                <a:solidFill>
                  <a:schemeClr val="tx1"/>
                </a:solidFill>
                <a:effectLst/>
                <a:latin typeface="+mn-lt"/>
                <a:ea typeface="ＭＳ Ｐゴシック" charset="-128"/>
                <a:cs typeface="ＭＳ Ｐゴシック" charset="-128"/>
              </a:rPr>
              <a:t>. </a:t>
            </a:r>
          </a:p>
          <a:p>
            <a:endParaRPr lang="en-GB" sz="1200" kern="1200" dirty="0">
              <a:solidFill>
                <a:schemeClr val="tx1"/>
              </a:solidFill>
              <a:effectLst/>
              <a:latin typeface="+mn-lt"/>
              <a:ea typeface="ＭＳ Ｐゴシック" charset="-128"/>
              <a:cs typeface="ＭＳ Ｐゴシック" charset="-128"/>
            </a:endParaRPr>
          </a:p>
          <a:p>
            <a:r>
              <a:rPr lang="en-GB" sz="1200" kern="1200" dirty="0">
                <a:solidFill>
                  <a:schemeClr val="tx1"/>
                </a:solidFill>
                <a:effectLst/>
                <a:latin typeface="+mn-lt"/>
                <a:ea typeface="ＭＳ Ｐゴシック" charset="-128"/>
                <a:cs typeface="ＭＳ Ｐゴシック" charset="-128"/>
              </a:rPr>
              <a:t>Ce don’t nous </a:t>
            </a:r>
            <a:r>
              <a:rPr lang="en-GB" sz="1200" kern="1200" dirty="0" err="1">
                <a:solidFill>
                  <a:schemeClr val="tx1"/>
                </a:solidFill>
                <a:effectLst/>
                <a:latin typeface="+mn-lt"/>
                <a:ea typeface="ＭＳ Ｐゴシック" charset="-128"/>
                <a:cs typeface="ＭＳ Ｐゴシック" charset="-128"/>
              </a:rPr>
              <a:t>sommes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surs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c’est</a:t>
            </a:r>
            <a:r>
              <a:rPr lang="en-GB" sz="1200" kern="1200" dirty="0">
                <a:solidFill>
                  <a:schemeClr val="tx1"/>
                </a:solidFill>
                <a:effectLst/>
                <a:latin typeface="+mn-lt"/>
                <a:ea typeface="ＭＳ Ｐゴシック" charset="-128"/>
                <a:cs typeface="ＭＳ Ｐゴシック" charset="-128"/>
              </a:rPr>
              <a:t> que </a:t>
            </a:r>
            <a:r>
              <a:rPr lang="en-GB" sz="1200" kern="1200" dirty="0" err="1">
                <a:solidFill>
                  <a:schemeClr val="tx1"/>
                </a:solidFill>
                <a:effectLst/>
                <a:latin typeface="+mn-lt"/>
                <a:ea typeface="ＭＳ Ｐゴシック" charset="-128"/>
                <a:cs typeface="ＭＳ Ｐゴシック" charset="-128"/>
              </a:rPr>
              <a:t>l’evolution</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technologique</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societale</a:t>
            </a:r>
            <a:r>
              <a:rPr lang="en-GB" sz="1200" kern="1200" dirty="0">
                <a:solidFill>
                  <a:schemeClr val="tx1"/>
                </a:solidFill>
                <a:effectLst/>
                <a:latin typeface="+mn-lt"/>
                <a:ea typeface="ＭＳ Ｐゴシック" charset="-128"/>
                <a:cs typeface="ＭＳ Ｐゴシック" charset="-128"/>
              </a:rPr>
              <a:t> et </a:t>
            </a:r>
            <a:r>
              <a:rPr lang="en-GB" sz="1200" kern="1200" dirty="0" err="1">
                <a:solidFill>
                  <a:schemeClr val="tx1"/>
                </a:solidFill>
                <a:effectLst/>
                <a:latin typeface="+mn-lt"/>
                <a:ea typeface="ＭＳ Ｐゴシック" charset="-128"/>
                <a:cs typeface="ＭＳ Ｐゴシック" charset="-128"/>
              </a:rPr>
              <a:t>economique</a:t>
            </a:r>
            <a:r>
              <a:rPr lang="en-GB" sz="1200" kern="1200" dirty="0">
                <a:solidFill>
                  <a:schemeClr val="tx1"/>
                </a:solidFill>
                <a:effectLst/>
                <a:latin typeface="+mn-lt"/>
                <a:ea typeface="ＭＳ Ｐゴシック" charset="-128"/>
                <a:cs typeface="ＭＳ Ｐゴシック" charset="-128"/>
              </a:rPr>
              <a:t> que nous </a:t>
            </a:r>
            <a:r>
              <a:rPr lang="en-GB" sz="1200" kern="1200" dirty="0" err="1">
                <a:solidFill>
                  <a:schemeClr val="tx1"/>
                </a:solidFill>
                <a:effectLst/>
                <a:latin typeface="+mn-lt"/>
                <a:ea typeface="ＭＳ Ｐゴシック" charset="-128"/>
                <a:cs typeface="ＭＳ Ｐゴシック" charset="-128"/>
              </a:rPr>
              <a:t>sommes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en</a:t>
            </a:r>
            <a:r>
              <a:rPr lang="en-GB" sz="1200" kern="1200" dirty="0">
                <a:solidFill>
                  <a:schemeClr val="tx1"/>
                </a:solidFill>
                <a:effectLst/>
                <a:latin typeface="+mn-lt"/>
                <a:ea typeface="ＭＳ Ｐゴシック" charset="-128"/>
                <a:cs typeface="ＭＳ Ｐゴシック" charset="-128"/>
              </a:rPr>
              <a:t> train de vivre a un impact direct sur le </a:t>
            </a:r>
            <a:r>
              <a:rPr lang="en-GB" sz="1200" kern="1200" dirty="0" err="1">
                <a:solidFill>
                  <a:schemeClr val="tx1"/>
                </a:solidFill>
                <a:effectLst/>
                <a:latin typeface="+mn-lt"/>
                <a:ea typeface="ＭＳ Ｐゴシック" charset="-128"/>
                <a:cs typeface="ＭＳ Ｐゴシック" charset="-128"/>
              </a:rPr>
              <a:t>besoin</a:t>
            </a:r>
            <a:r>
              <a:rPr lang="en-GB" sz="1200" kern="1200" dirty="0">
                <a:solidFill>
                  <a:schemeClr val="tx1"/>
                </a:solidFill>
                <a:effectLst/>
                <a:latin typeface="+mn-lt"/>
                <a:ea typeface="ＭＳ Ｐゴシック" charset="-128"/>
                <a:cs typeface="ＭＳ Ｐゴシック" charset="-128"/>
              </a:rPr>
              <a:t> de </a:t>
            </a:r>
            <a:r>
              <a:rPr lang="en-GB" sz="1200" kern="1200" dirty="0" err="1">
                <a:solidFill>
                  <a:schemeClr val="tx1"/>
                </a:solidFill>
                <a:effectLst/>
                <a:latin typeface="+mn-lt"/>
                <a:ea typeface="ＭＳ Ｐゴシック" charset="-128"/>
                <a:cs typeface="ＭＳ Ｐゴシック" charset="-128"/>
              </a:rPr>
              <a:t>travailleurs</a:t>
            </a:r>
            <a:r>
              <a:rPr lang="en-GB" sz="1200" kern="1200" dirty="0">
                <a:solidFill>
                  <a:schemeClr val="tx1"/>
                </a:solidFill>
                <a:effectLst/>
                <a:latin typeface="+mn-lt"/>
                <a:ea typeface="ＭＳ Ｐゴシック" charset="-128"/>
                <a:cs typeface="ＭＳ Ｐゴシック" charset="-128"/>
              </a:rPr>
              <a:t> </a:t>
            </a:r>
            <a:r>
              <a:rPr lang="en-GB" sz="1200" kern="1200" dirty="0" err="1">
                <a:solidFill>
                  <a:schemeClr val="tx1"/>
                </a:solidFill>
                <a:effectLst/>
                <a:latin typeface="+mn-lt"/>
                <a:ea typeface="ＭＳ Ｐゴシック" charset="-128"/>
                <a:cs typeface="ＭＳ Ｐゴシック" charset="-128"/>
              </a:rPr>
              <a:t>tres</a:t>
            </a:r>
            <a:r>
              <a:rPr lang="en-GB" sz="1200" kern="1200" dirty="0">
                <a:solidFill>
                  <a:schemeClr val="tx1"/>
                </a:solidFill>
                <a:effectLst/>
                <a:latin typeface="+mn-lt"/>
                <a:ea typeface="ＭＳ Ｐゴシック" charset="-128"/>
                <a:cs typeface="ＭＳ Ｐゴシック" charset="-128"/>
              </a:rPr>
              <a:t> qualifies – a </a:t>
            </a:r>
            <a:r>
              <a:rPr lang="en-GB" sz="1200" kern="1200" dirty="0" err="1">
                <a:solidFill>
                  <a:schemeClr val="tx1"/>
                </a:solidFill>
                <a:effectLst/>
                <a:latin typeface="+mn-lt"/>
                <a:ea typeface="ＭＳ Ｐゴシック" charset="-128"/>
                <a:cs typeface="ＭＳ Ｐゴシック" charset="-128"/>
              </a:rPr>
              <a:t>tous</a:t>
            </a:r>
            <a:r>
              <a:rPr lang="en-GB" sz="1200" kern="1200" dirty="0">
                <a:solidFill>
                  <a:schemeClr val="tx1"/>
                </a:solidFill>
                <a:effectLst/>
                <a:latin typeface="+mn-lt"/>
                <a:ea typeface="ＭＳ Ｐゴシック" charset="-128"/>
                <a:cs typeface="ＭＳ Ｐゴシック" charset="-128"/>
              </a:rPr>
              <a:t> les </a:t>
            </a:r>
            <a:r>
              <a:rPr lang="en-GB" sz="1200" kern="1200" dirty="0" err="1">
                <a:solidFill>
                  <a:schemeClr val="tx1"/>
                </a:solidFill>
                <a:effectLst/>
                <a:latin typeface="+mn-lt"/>
                <a:ea typeface="ＭＳ Ｐゴシック" charset="-128"/>
                <a:cs typeface="ＭＳ Ｐゴシック" charset="-128"/>
              </a:rPr>
              <a:t>niveaux</a:t>
            </a:r>
            <a:r>
              <a:rPr lang="en-GB" sz="1200" kern="1200" dirty="0">
                <a:solidFill>
                  <a:schemeClr val="tx1"/>
                </a:solidFill>
                <a:effectLst/>
                <a:latin typeface="+mn-lt"/>
                <a:ea typeface="ＭＳ Ｐゴシック" charset="-128"/>
                <a:cs typeface="ＭＳ Ｐゴシック" charset="-128"/>
              </a:rPr>
              <a:t>, dans </a:t>
            </a:r>
            <a:r>
              <a:rPr lang="en-GB" sz="1200" kern="1200" dirty="0" err="1">
                <a:solidFill>
                  <a:schemeClr val="tx1"/>
                </a:solidFill>
                <a:effectLst/>
                <a:latin typeface="+mn-lt"/>
                <a:ea typeface="ＭＳ Ｐゴシック" charset="-128"/>
                <a:cs typeface="ＭＳ Ｐゴシック" charset="-128"/>
              </a:rPr>
              <a:t>tous</a:t>
            </a:r>
            <a:r>
              <a:rPr lang="en-GB" sz="1200" kern="1200" dirty="0">
                <a:solidFill>
                  <a:schemeClr val="tx1"/>
                </a:solidFill>
                <a:effectLst/>
                <a:latin typeface="+mn-lt"/>
                <a:ea typeface="ＭＳ Ｐゴシック" charset="-128"/>
                <a:cs typeface="ＭＳ Ｐゴシック" charset="-128"/>
              </a:rPr>
              <a:t> les </a:t>
            </a:r>
            <a:r>
              <a:rPr lang="en-GB" sz="1200" kern="1200" dirty="0" err="1">
                <a:solidFill>
                  <a:schemeClr val="tx1"/>
                </a:solidFill>
                <a:effectLst/>
                <a:latin typeface="+mn-lt"/>
                <a:ea typeface="ＭＳ Ｐゴシック" charset="-128"/>
                <a:cs typeface="ＭＳ Ｐゴシック" charset="-128"/>
              </a:rPr>
              <a:t>secteurs</a:t>
            </a:r>
            <a:r>
              <a:rPr lang="en-GB" sz="1200" kern="1200" dirty="0">
                <a:solidFill>
                  <a:schemeClr val="tx1"/>
                </a:solidFill>
                <a:effectLst/>
                <a:latin typeface="+mn-lt"/>
                <a:ea typeface="ＭＳ Ｐゴシック" charset="-128"/>
                <a:cs typeface="ＭＳ Ｐゴシック" charset="-128"/>
              </a:rPr>
              <a:t>. </a:t>
            </a:r>
            <a:endParaRPr lang="en-GB" sz="1200" i="1" kern="1200" dirty="0">
              <a:solidFill>
                <a:schemeClr val="tx1"/>
              </a:solidFill>
              <a:effectLst/>
              <a:latin typeface="+mn-lt"/>
              <a:ea typeface="ＭＳ Ｐゴシック" charset="-128"/>
              <a:cs typeface="ＭＳ Ｐゴシック" charset="-128"/>
            </a:endParaRPr>
          </a:p>
          <a:p>
            <a:endParaRPr lang="en-GB" sz="1200" i="1" kern="1200" dirty="0">
              <a:solidFill>
                <a:schemeClr val="tx1"/>
              </a:solidFill>
              <a:effectLst/>
              <a:latin typeface="+mn-lt"/>
              <a:ea typeface="ＭＳ Ｐゴシック" charset="-128"/>
              <a:cs typeface="ＭＳ Ｐゴシック" charset="-128"/>
            </a:endParaRPr>
          </a:p>
          <a:p>
            <a:r>
              <a:rPr lang="fr-FR" dirty="0"/>
              <a:t>Une grande quantité de données est aujourd’hui mise a disposition et rendue accessible: mais tant que l'utilisation de ces données n'est pas pleinement exploitée et leur intégration dans des services à valeur ajoutée pour les gouvernements, les entreprises et les citoyens n’est pas améliorée, l’existence de ces données n’aura pas d’impact sur la </a:t>
            </a:r>
            <a:r>
              <a:rPr lang="fr-FR" dirty="0" err="1"/>
              <a:t>qualite</a:t>
            </a:r>
            <a:r>
              <a:rPr lang="fr-FR" dirty="0"/>
              <a:t> de vie et de travail de notre </a:t>
            </a:r>
            <a:r>
              <a:rPr lang="fr-FR" dirty="0" err="1"/>
              <a:t>societe</a:t>
            </a:r>
            <a:r>
              <a:rPr lang="fr-FR" dirty="0"/>
              <a:t>. </a:t>
            </a:r>
          </a:p>
          <a:p>
            <a:endParaRPr lang="fr-FR" dirty="0"/>
          </a:p>
          <a:p>
            <a:r>
              <a:rPr lang="fr-FR" dirty="0"/>
              <a:t>Un des plus grands obstacles a cette adoption est bien la pénurie de </a:t>
            </a:r>
            <a:r>
              <a:rPr lang="fr-FR" dirty="0" err="1"/>
              <a:t>competences</a:t>
            </a:r>
            <a:endParaRPr lang="en-GB" dirty="0"/>
          </a:p>
        </p:txBody>
      </p:sp>
      <p:sp>
        <p:nvSpPr>
          <p:cNvPr id="4" name="Foliennummernplatzhalter 3"/>
          <p:cNvSpPr>
            <a:spLocks noGrp="1"/>
          </p:cNvSpPr>
          <p:nvPr>
            <p:ph type="sldNum" sz="quarter" idx="10"/>
          </p:nvPr>
        </p:nvSpPr>
        <p:spPr/>
        <p:txBody>
          <a:bodyPr/>
          <a:lstStyle/>
          <a:p>
            <a:pPr>
              <a:defRPr/>
            </a:pPr>
            <a:fld id="{BE8E2FBE-5E17-4198-96A1-19F9EC11BD78}" type="slidenum">
              <a:rPr lang="it-IT" smtClean="0"/>
              <a:pPr>
                <a:defRPr/>
              </a:pPr>
              <a:t>1</a:t>
            </a:fld>
            <a:endParaRPr lang="it-IT" dirty="0"/>
          </a:p>
        </p:txBody>
      </p:sp>
    </p:spTree>
    <p:extLst>
      <p:ext uri="{BB962C8B-B14F-4D97-AF65-F5344CB8AC3E}">
        <p14:creationId xmlns:p14="http://schemas.microsoft.com/office/powerpoint/2010/main" val="182578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WP4 </a:t>
            </a:r>
            <a:r>
              <a:rPr lang="de-AT" dirty="0" err="1"/>
              <a:t>depends</a:t>
            </a:r>
            <a:r>
              <a:rPr lang="de-AT" baseline="0" dirty="0"/>
              <a:t> </a:t>
            </a:r>
            <a:r>
              <a:rPr lang="de-AT" baseline="0" dirty="0" err="1"/>
              <a:t>heavily</a:t>
            </a:r>
            <a:r>
              <a:rPr lang="de-AT" baseline="0" dirty="0"/>
              <a:t> on </a:t>
            </a:r>
            <a:r>
              <a:rPr lang="de-AT" baseline="0" dirty="0" err="1"/>
              <a:t>the</a:t>
            </a:r>
            <a:r>
              <a:rPr lang="de-AT" baseline="0" dirty="0"/>
              <a:t> </a:t>
            </a:r>
            <a:r>
              <a:rPr lang="de-AT" baseline="0" dirty="0" err="1"/>
              <a:t>previous</a:t>
            </a:r>
            <a:r>
              <a:rPr lang="de-AT" baseline="0" dirty="0"/>
              <a:t> </a:t>
            </a:r>
            <a:r>
              <a:rPr lang="de-AT" baseline="0" dirty="0" err="1"/>
              <a:t>development</a:t>
            </a:r>
            <a:r>
              <a:rPr lang="de-AT" baseline="0" dirty="0"/>
              <a:t> </a:t>
            </a:r>
            <a:r>
              <a:rPr lang="de-AT" baseline="0" dirty="0" err="1"/>
              <a:t>of</a:t>
            </a:r>
            <a:r>
              <a:rPr lang="de-AT" baseline="0" dirty="0"/>
              <a:t> </a:t>
            </a:r>
            <a:r>
              <a:rPr lang="de-AT" baseline="0" dirty="0" err="1"/>
              <a:t>the</a:t>
            </a:r>
            <a:r>
              <a:rPr lang="de-AT" baseline="0" dirty="0"/>
              <a:t> </a:t>
            </a:r>
            <a:r>
              <a:rPr lang="de-AT" baseline="0" dirty="0" err="1"/>
              <a:t>BoK</a:t>
            </a:r>
            <a:r>
              <a:rPr lang="de-AT" baseline="0" dirty="0"/>
              <a:t> </a:t>
            </a:r>
            <a:r>
              <a:rPr lang="de-AT" baseline="0" dirty="0" err="1"/>
              <a:t>and</a:t>
            </a:r>
            <a:r>
              <a:rPr lang="de-AT" baseline="0" dirty="0"/>
              <a:t> </a:t>
            </a:r>
            <a:r>
              <a:rPr lang="de-AT" baseline="0" dirty="0" err="1"/>
              <a:t>the</a:t>
            </a:r>
            <a:r>
              <a:rPr lang="de-AT" baseline="0" dirty="0"/>
              <a:t> </a:t>
            </a:r>
            <a:r>
              <a:rPr lang="de-AT" baseline="0" dirty="0" err="1"/>
              <a:t>CDTool</a:t>
            </a:r>
            <a:r>
              <a:rPr lang="de-AT" baseline="0" dirty="0"/>
              <a:t> </a:t>
            </a:r>
            <a:r>
              <a:rPr lang="de-AT" baseline="0" dirty="0" err="1"/>
              <a:t>etc</a:t>
            </a:r>
            <a:endParaRPr lang="de-AT" dirty="0"/>
          </a:p>
        </p:txBody>
      </p:sp>
      <p:sp>
        <p:nvSpPr>
          <p:cNvPr id="4" name="Slide Number Placeholder 3"/>
          <p:cNvSpPr>
            <a:spLocks noGrp="1"/>
          </p:cNvSpPr>
          <p:nvPr>
            <p:ph type="sldNum" sz="quarter" idx="10"/>
          </p:nvPr>
        </p:nvSpPr>
        <p:spPr/>
        <p:txBody>
          <a:bodyPr/>
          <a:lstStyle/>
          <a:p>
            <a:fld id="{BA8A2BFD-9D40-4D55-AE27-4CD107B60B92}" type="slidenum">
              <a:rPr lang="de-AT" smtClean="0"/>
              <a:t>14</a:t>
            </a:fld>
            <a:endParaRPr lang="de-AT"/>
          </a:p>
        </p:txBody>
      </p:sp>
    </p:spTree>
    <p:extLst>
      <p:ext uri="{BB962C8B-B14F-4D97-AF65-F5344CB8AC3E}">
        <p14:creationId xmlns:p14="http://schemas.microsoft.com/office/powerpoint/2010/main" val="14067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Imagine:</a:t>
            </a:r>
            <a:r>
              <a:rPr lang="en-GB" baseline="0" dirty="0"/>
              <a:t> all endeavours of data harmonisation, data integration, data harvesting, and data investigation, are successful … what’s left to humans then? This is only considering continuous changes or implementations, not any other disruptive i.e. unforeseen changes</a:t>
            </a:r>
            <a:endParaRPr lang="en-GB" dirty="0"/>
          </a:p>
        </p:txBody>
      </p:sp>
      <p:sp>
        <p:nvSpPr>
          <p:cNvPr id="4" name="Foliennummernplatzhalter 3"/>
          <p:cNvSpPr>
            <a:spLocks noGrp="1"/>
          </p:cNvSpPr>
          <p:nvPr>
            <p:ph type="sldNum" sz="quarter" idx="10"/>
          </p:nvPr>
        </p:nvSpPr>
        <p:spPr/>
        <p:txBody>
          <a:bodyPr/>
          <a:lstStyle/>
          <a:p>
            <a:fld id="{BA8A2BFD-9D40-4D55-AE27-4CD107B60B92}" type="slidenum">
              <a:rPr lang="de-AT" smtClean="0"/>
              <a:t>15</a:t>
            </a:fld>
            <a:endParaRPr lang="de-AT"/>
          </a:p>
        </p:txBody>
      </p:sp>
    </p:spTree>
    <p:extLst>
      <p:ext uri="{BB962C8B-B14F-4D97-AF65-F5344CB8AC3E}">
        <p14:creationId xmlns:p14="http://schemas.microsoft.com/office/powerpoint/2010/main" val="344955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dirty="0" err="1"/>
              <a:t>The</a:t>
            </a:r>
            <a:r>
              <a:rPr lang="es-ES" dirty="0"/>
              <a:t> </a:t>
            </a:r>
            <a:r>
              <a:rPr lang="es-ES" dirty="0" err="1"/>
              <a:t>world</a:t>
            </a:r>
            <a:r>
              <a:rPr lang="es-ES" dirty="0"/>
              <a:t> of </a:t>
            </a:r>
            <a:r>
              <a:rPr lang="es-ES" dirty="0" err="1"/>
              <a:t>work</a:t>
            </a:r>
            <a:r>
              <a:rPr lang="es-ES" dirty="0"/>
              <a:t> </a:t>
            </a:r>
            <a:r>
              <a:rPr lang="es-ES" dirty="0" err="1"/>
              <a:t>is</a:t>
            </a:r>
            <a:r>
              <a:rPr lang="es-ES" dirty="0"/>
              <a:t> </a:t>
            </a:r>
            <a:r>
              <a:rPr lang="es-ES" dirty="0" err="1"/>
              <a:t>changing</a:t>
            </a: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18</a:t>
            </a:fld>
            <a:endParaRPr lang="it-IT" altLang="en-US">
              <a:latin typeface="Arial" pitchFamily="34" charset="0"/>
            </a:endParaRPr>
          </a:p>
        </p:txBody>
      </p:sp>
    </p:spTree>
    <p:extLst>
      <p:ext uri="{BB962C8B-B14F-4D97-AF65-F5344CB8AC3E}">
        <p14:creationId xmlns:p14="http://schemas.microsoft.com/office/powerpoint/2010/main" val="385520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sz="1200" b="0" i="0" kern="1200" dirty="0">
                <a:solidFill>
                  <a:schemeClr val="tx1"/>
                </a:solidFill>
                <a:effectLst/>
                <a:latin typeface="+mn-lt"/>
                <a:ea typeface="ＭＳ Ｐゴシック" charset="-128"/>
                <a:cs typeface="ＭＳ Ｐゴシック" charset="-128"/>
              </a:rPr>
              <a:t>OBJECTIF: améliorer la veille stratégique sur les besoins en compétences et à remédier aux pénuries dans des secteurs économiques spécifiques </a:t>
            </a:r>
          </a:p>
          <a:p>
            <a:endParaRPr lang="fr-FR" sz="1200" b="0" i="0" kern="1200" dirty="0">
              <a:solidFill>
                <a:schemeClr val="tx1"/>
              </a:solidFill>
              <a:effectLst/>
              <a:latin typeface="+mn-lt"/>
              <a:ea typeface="ＭＳ Ｐゴシック" charset="-128"/>
            </a:endParaRPr>
          </a:p>
          <a:p>
            <a:r>
              <a:rPr lang="fr-FR" sz="1200" b="0" i="0" kern="1200" dirty="0">
                <a:solidFill>
                  <a:schemeClr val="tx1"/>
                </a:solidFill>
                <a:effectLst/>
                <a:latin typeface="+mn-lt"/>
                <a:ea typeface="ＭＳ Ｐゴシック" charset="-128"/>
                <a:cs typeface="ＭＳ Ｐゴシック" charset="-128"/>
              </a:rPr>
              <a:t>PHASE 1: automobile, défense, technologie maritime, information géospatiale, textiles, vêtements et chaussures en cuir et tourisme</a:t>
            </a:r>
          </a:p>
          <a:p>
            <a:endParaRPr lang="fr-FR" sz="1200" b="0" i="0" kern="1200" dirty="0">
              <a:solidFill>
                <a:schemeClr val="tx1"/>
              </a:solidFill>
              <a:effectLst/>
              <a:latin typeface="+mn-lt"/>
              <a:ea typeface="ＭＳ Ｐゴシック" charset="-128"/>
              <a:cs typeface="ＭＳ Ｐゴシック" charset="-128"/>
            </a:endParaRPr>
          </a:p>
          <a:p>
            <a:r>
              <a:rPr lang="fr-FR" sz="1200" b="0" i="0" kern="1200" dirty="0">
                <a:solidFill>
                  <a:schemeClr val="tx1"/>
                </a:solidFill>
                <a:effectLst/>
                <a:latin typeface="+mn-lt"/>
                <a:ea typeface="ＭＳ Ｐゴシック" charset="-128"/>
                <a:cs typeface="ＭＳ Ｐゴシック" charset="-128"/>
              </a:rPr>
              <a:t>PHASE 2: fabrication additive, construction, transport maritime, chaîne de valeur du papier, énergies renouvelables et technologies vertes, et industrie sidérurgique.</a:t>
            </a:r>
          </a:p>
          <a:p>
            <a:endParaRPr lang="fr-FR" sz="1200" b="0" i="0" kern="1200" dirty="0">
              <a:solidFill>
                <a:schemeClr val="tx1"/>
              </a:solidFill>
              <a:effectLst/>
              <a:latin typeface="+mn-lt"/>
              <a:ea typeface="ＭＳ Ｐゴシック" charset="-128"/>
              <a:cs typeface="ＭＳ Ｐゴシック" charset="-128"/>
            </a:endParaRPr>
          </a:p>
          <a:p>
            <a:r>
              <a:rPr lang="fr-FR" sz="1200" b="0" i="0" kern="1200" dirty="0">
                <a:solidFill>
                  <a:schemeClr val="tx1"/>
                </a:solidFill>
                <a:effectLst/>
                <a:latin typeface="+mn-lt"/>
                <a:ea typeface="ＭＳ Ｐゴシック" charset="-128"/>
                <a:cs typeface="ＭＳ Ｐゴシック" charset="-128"/>
              </a:rPr>
              <a:t>PHASE 3: </a:t>
            </a:r>
          </a:p>
          <a:p>
            <a:r>
              <a:rPr lang="fr-FR" dirty="0"/>
              <a:t>Bioéconomie, nouvelles technologies et innovation en agriculture </a:t>
            </a:r>
          </a:p>
          <a:p>
            <a:r>
              <a:rPr lang="fr-FR" dirty="0"/>
              <a:t>Batteries pour l’électro-mobilité </a:t>
            </a:r>
          </a:p>
          <a:p>
            <a:r>
              <a:rPr lang="fr-FR" dirty="0"/>
              <a:t>Technologies de défense </a:t>
            </a:r>
          </a:p>
          <a:p>
            <a:r>
              <a:rPr lang="fr-FR" dirty="0"/>
              <a:t>Chaîne de valeur énergétique - numérisation </a:t>
            </a:r>
          </a:p>
          <a:p>
            <a:r>
              <a:rPr lang="fr-FR" dirty="0"/>
              <a:t>Symbioses industrielles à forte intensité énergétique </a:t>
            </a:r>
          </a:p>
          <a:p>
            <a:r>
              <a:rPr lang="fr-FR" dirty="0"/>
              <a:t>Fabrication et conception microélectronique</a:t>
            </a:r>
            <a:endParaRPr lang="fr-FR" sz="1200" b="0" i="0" kern="1200" dirty="0">
              <a:solidFill>
                <a:schemeClr val="tx1"/>
              </a:solidFill>
              <a:effectLst/>
              <a:latin typeface="+mn-lt"/>
              <a:ea typeface="ＭＳ Ｐゴシック" charset="-128"/>
              <a:cs typeface="ＭＳ Ｐゴシック" charset="-128"/>
            </a:endParaRPr>
          </a:p>
          <a:p>
            <a:endParaRPr lang="en-GB" dirty="0"/>
          </a:p>
        </p:txBody>
      </p:sp>
      <p:sp>
        <p:nvSpPr>
          <p:cNvPr id="4" name="Foliennummernplatzhalter 3"/>
          <p:cNvSpPr>
            <a:spLocks noGrp="1"/>
          </p:cNvSpPr>
          <p:nvPr>
            <p:ph type="sldNum" sz="quarter" idx="10"/>
          </p:nvPr>
        </p:nvSpPr>
        <p:spPr/>
        <p:txBody>
          <a:bodyPr/>
          <a:lstStyle/>
          <a:p>
            <a:pPr>
              <a:defRPr/>
            </a:pPr>
            <a:fld id="{BE8E2FBE-5E17-4198-96A1-19F9EC11BD78}" type="slidenum">
              <a:rPr lang="it-IT" smtClean="0"/>
              <a:pPr>
                <a:defRPr/>
              </a:pPr>
              <a:t>2</a:t>
            </a:fld>
            <a:endParaRPr lang="it-IT" dirty="0"/>
          </a:p>
        </p:txBody>
      </p:sp>
    </p:spTree>
    <p:extLst>
      <p:ext uri="{BB962C8B-B14F-4D97-AF65-F5344CB8AC3E}">
        <p14:creationId xmlns:p14="http://schemas.microsoft.com/office/powerpoint/2010/main" val="405970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BE8E2FBE-5E17-4198-96A1-19F9EC11BD78}" type="slidenum">
              <a:rPr lang="it-IT" smtClean="0"/>
              <a:pPr>
                <a:defRPr/>
              </a:pPr>
              <a:t>4</a:t>
            </a:fld>
            <a:endParaRPr lang="it-IT"/>
          </a:p>
        </p:txBody>
      </p:sp>
    </p:spTree>
    <p:extLst>
      <p:ext uri="{BB962C8B-B14F-4D97-AF65-F5344CB8AC3E}">
        <p14:creationId xmlns:p14="http://schemas.microsoft.com/office/powerpoint/2010/main" val="181504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5</a:t>
            </a:fld>
            <a:endParaRPr lang="it-IT" altLang="en-US">
              <a:latin typeface="Arial" pitchFamily="34" charset="0"/>
            </a:endParaRPr>
          </a:p>
        </p:txBody>
      </p:sp>
    </p:spTree>
    <p:extLst>
      <p:ext uri="{BB962C8B-B14F-4D97-AF65-F5344CB8AC3E}">
        <p14:creationId xmlns:p14="http://schemas.microsoft.com/office/powerpoint/2010/main" val="143772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Skills</a:t>
            </a:r>
            <a:r>
              <a:rPr lang="es-ES" dirty="0"/>
              <a:t> are </a:t>
            </a:r>
            <a:r>
              <a:rPr lang="es-ES" dirty="0" err="1"/>
              <a:t>everybody</a:t>
            </a:r>
            <a:r>
              <a:rPr lang="es-ES" dirty="0"/>
              <a:t> </a:t>
            </a:r>
            <a:r>
              <a:rPr lang="es-ES" dirty="0" err="1"/>
              <a:t>business</a:t>
            </a:r>
            <a:r>
              <a:rPr lang="es-ES" dirty="0"/>
              <a:t>!</a:t>
            </a:r>
          </a:p>
        </p:txBody>
      </p:sp>
      <p:sp>
        <p:nvSpPr>
          <p:cNvPr id="4" name="Slide Number Placeholder 3"/>
          <p:cNvSpPr>
            <a:spLocks noGrp="1"/>
          </p:cNvSpPr>
          <p:nvPr>
            <p:ph type="sldNum" sz="quarter" idx="5"/>
          </p:nvPr>
        </p:nvSpPr>
        <p:spPr/>
        <p:txBody>
          <a:bodyPr/>
          <a:lstStyle/>
          <a:p>
            <a:pPr>
              <a:defRPr/>
            </a:pPr>
            <a:fld id="{BE8E2FBE-5E17-4198-96A1-19F9EC11BD78}" type="slidenum">
              <a:rPr lang="it-IT" smtClean="0"/>
              <a:pPr>
                <a:defRPr/>
              </a:pPr>
              <a:t>6</a:t>
            </a:fld>
            <a:endParaRPr lang="it-IT"/>
          </a:p>
        </p:txBody>
      </p:sp>
    </p:spTree>
    <p:extLst>
      <p:ext uri="{BB962C8B-B14F-4D97-AF65-F5344CB8AC3E}">
        <p14:creationId xmlns:p14="http://schemas.microsoft.com/office/powerpoint/2010/main" val="240398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en-US" dirty="0" err="1">
                <a:ea typeface="ＭＳ Ｐゴシック" pitchFamily="34" charset="-128"/>
              </a:rPr>
              <a:t>Pillars</a:t>
            </a:r>
            <a:r>
              <a:rPr lang="cs-CZ" altLang="en-US" dirty="0">
                <a:ea typeface="ＭＳ Ｐゴシック" pitchFamily="34" charset="-128"/>
              </a:rPr>
              <a:t> by </a:t>
            </a:r>
            <a:r>
              <a:rPr lang="cs-CZ" altLang="en-US" dirty="0" err="1">
                <a:ea typeface="ＭＳ Ｐゴシック" pitchFamily="34" charset="-128"/>
              </a:rPr>
              <a:t>skills</a:t>
            </a:r>
            <a:r>
              <a:rPr lang="cs-CZ" altLang="en-US" dirty="0">
                <a:ea typeface="ＭＳ Ｐゴシック" pitchFamily="34" charset="-128"/>
              </a:rPr>
              <a:t> </a:t>
            </a:r>
            <a:r>
              <a:rPr lang="cs-CZ" altLang="en-US" dirty="0" err="1">
                <a:ea typeface="ＭＳ Ｐゴシック" pitchFamily="34" charset="-128"/>
              </a:rPr>
              <a:t>aspects</a:t>
            </a: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7</a:t>
            </a:fld>
            <a:endParaRPr lang="it-IT" altLang="en-US">
              <a:latin typeface="Arial" pitchFamily="34" charset="0"/>
            </a:endParaRPr>
          </a:p>
        </p:txBody>
      </p:sp>
    </p:spTree>
    <p:extLst>
      <p:ext uri="{BB962C8B-B14F-4D97-AF65-F5344CB8AC3E}">
        <p14:creationId xmlns:p14="http://schemas.microsoft.com/office/powerpoint/2010/main" val="83480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8</a:t>
            </a:fld>
            <a:endParaRPr lang="it-IT" altLang="en-US">
              <a:latin typeface="Arial" pitchFamily="34" charset="0"/>
            </a:endParaRPr>
          </a:p>
        </p:txBody>
      </p:sp>
    </p:spTree>
    <p:extLst>
      <p:ext uri="{BB962C8B-B14F-4D97-AF65-F5344CB8AC3E}">
        <p14:creationId xmlns:p14="http://schemas.microsoft.com/office/powerpoint/2010/main" val="327789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itchFamily="34" charset="-128"/>
              </a:rPr>
              <a:t>Une </a:t>
            </a:r>
            <a:r>
              <a:rPr lang="en-GB" altLang="en-US" dirty="0" err="1">
                <a:ea typeface="ＭＳ Ｐゴシック" pitchFamily="34" charset="-128"/>
              </a:rPr>
              <a:t>conclusione</a:t>
            </a:r>
            <a:r>
              <a:rPr lang="en-GB" altLang="en-US" dirty="0">
                <a:ea typeface="ＭＳ Ｐゴシック" pitchFamily="34" charset="-128"/>
              </a:rPr>
              <a:t> de </a:t>
            </a:r>
            <a:r>
              <a:rPr lang="en-GB" altLang="en-US" dirty="0" err="1">
                <a:ea typeface="ＭＳ Ｐゴシック" pitchFamily="34" charset="-128"/>
              </a:rPr>
              <a:t>l’analyse</a:t>
            </a:r>
            <a:r>
              <a:rPr lang="en-GB" altLang="en-US" dirty="0">
                <a:ea typeface="ＭＳ Ｐゴシック" pitchFamily="34" charset="-128"/>
              </a:rPr>
              <a:t> de </a:t>
            </a:r>
            <a:r>
              <a:rPr lang="en-GB" altLang="en-US" dirty="0" err="1">
                <a:ea typeface="ＭＳ Ｐゴシック" pitchFamily="34" charset="-128"/>
              </a:rPr>
              <a:t>l’offre</a:t>
            </a:r>
            <a:r>
              <a:rPr lang="en-GB" altLang="en-US" dirty="0">
                <a:ea typeface="ＭＳ Ｐゴシック" pitchFamily="34" charset="-128"/>
              </a:rPr>
              <a:t> de formation et </a:t>
            </a:r>
            <a:r>
              <a:rPr lang="en-GB" altLang="en-US" dirty="0" err="1">
                <a:ea typeface="ＭＳ Ｐゴシック" pitchFamily="34" charset="-128"/>
              </a:rPr>
              <a:t>d’education</a:t>
            </a:r>
            <a:r>
              <a:rPr lang="en-GB" altLang="en-US" dirty="0">
                <a:ea typeface="ＭＳ Ｐゴシック" pitchFamily="34" charset="-128"/>
              </a:rPr>
              <a:t> du </a:t>
            </a:r>
            <a:r>
              <a:rPr lang="en-GB" altLang="en-US" dirty="0" err="1">
                <a:ea typeface="ＭＳ Ｐゴシック" pitchFamily="34" charset="-128"/>
              </a:rPr>
              <a:t>secteur</a:t>
            </a:r>
            <a:r>
              <a:rPr lang="en-GB" altLang="en-US" dirty="0">
                <a:ea typeface="ＭＳ Ｐゴシック" pitchFamily="34" charset="-128"/>
              </a:rPr>
              <a:t>: grand </a:t>
            </a:r>
            <a:r>
              <a:rPr lang="en-GB" altLang="en-US" dirty="0" err="1">
                <a:ea typeface="ＭＳ Ｐゴシック" pitchFamily="34" charset="-128"/>
              </a:rPr>
              <a:t>clivage</a:t>
            </a:r>
            <a:r>
              <a:rPr lang="en-GB" altLang="en-US" dirty="0">
                <a:ea typeface="ＭＳ Ｐゴシック" pitchFamily="34" charset="-128"/>
              </a:rPr>
              <a:t> entre </a:t>
            </a:r>
            <a:r>
              <a:rPr lang="en-GB" altLang="en-US" dirty="0" err="1">
                <a:ea typeface="ＭＳ Ｐゴシック" pitchFamily="34" charset="-128"/>
              </a:rPr>
              <a:t>d’une</a:t>
            </a:r>
            <a:r>
              <a:rPr lang="en-GB" altLang="en-US" dirty="0">
                <a:ea typeface="ＭＳ Ｐゴシック" pitchFamily="34" charset="-128"/>
              </a:rPr>
              <a:t> part la </a:t>
            </a:r>
            <a:r>
              <a:rPr lang="en-GB" altLang="en-US" dirty="0" err="1">
                <a:ea typeface="ＭＳ Ｐゴシック" pitchFamily="34" charset="-128"/>
              </a:rPr>
              <a:t>teledetection</a:t>
            </a:r>
            <a:r>
              <a:rPr lang="en-GB" altLang="en-US" dirty="0">
                <a:ea typeface="ＭＳ Ｐゴシック" pitchFamily="34" charset="-128"/>
              </a:rPr>
              <a:t>., </a:t>
            </a:r>
            <a:r>
              <a:rPr lang="en-GB" altLang="en-US" dirty="0" err="1">
                <a:ea typeface="ＭＳ Ｐゴシック" pitchFamily="34" charset="-128"/>
              </a:rPr>
              <a:t>d’autre</a:t>
            </a:r>
            <a:r>
              <a:rPr lang="en-GB" altLang="en-US" dirty="0">
                <a:ea typeface="ＭＳ Ｐゴシック" pitchFamily="34" charset="-128"/>
              </a:rPr>
              <a:t> part </a:t>
            </a:r>
            <a:r>
              <a:rPr lang="en-GB" altLang="en-US" dirty="0" err="1">
                <a:ea typeface="ＭＳ Ｐゴシック" pitchFamily="34" charset="-128"/>
              </a:rPr>
              <a:t>l’information</a:t>
            </a:r>
            <a:r>
              <a:rPr lang="en-GB" altLang="en-US" dirty="0">
                <a:ea typeface="ＭＳ Ｐゴシック" pitchFamily="34" charset="-128"/>
              </a:rPr>
              <a:t> </a:t>
            </a:r>
            <a:r>
              <a:rPr lang="en-GB" altLang="en-US" dirty="0" err="1">
                <a:ea typeface="ＭＳ Ｐゴシック" pitchFamily="34" charset="-128"/>
              </a:rPr>
              <a:t>geographique</a:t>
            </a:r>
            <a:r>
              <a:rPr lang="en-GB" altLang="en-US" dirty="0">
                <a:ea typeface="ＭＳ Ｐゴシック" pitchFamily="34" charset="-128"/>
              </a:rPr>
              <a:t> et la </a:t>
            </a:r>
            <a:r>
              <a:rPr lang="en-GB" altLang="en-US" dirty="0" err="1">
                <a:ea typeface="ＭＳ Ｐゴシック" pitchFamily="34" charset="-128"/>
              </a:rPr>
              <a:t>geomatique</a:t>
            </a:r>
            <a:r>
              <a:rPr lang="en-GB" altLang="en-US" dirty="0">
                <a:ea typeface="ＭＳ Ｐゴシック" pitchFamily="34" charset="-128"/>
              </a:rPr>
              <a:t>.</a:t>
            </a:r>
          </a:p>
          <a:p>
            <a:pPr eaLnBrk="1" hangingPunct="1">
              <a:spcBef>
                <a:spcPct val="0"/>
              </a:spcBef>
            </a:pPr>
            <a:endParaRPr lang="en-GB" altLang="en-US" dirty="0">
              <a:ea typeface="ＭＳ Ｐゴシック" pitchFamily="34" charset="-128"/>
            </a:endParaRPr>
          </a:p>
          <a:p>
            <a:pPr eaLnBrk="1" hangingPunct="1">
              <a:spcBef>
                <a:spcPct val="0"/>
              </a:spcBef>
            </a:pPr>
            <a:r>
              <a:rPr kumimoji="0" lang="fr-FR" altLang="en-BE" sz="1200" b="0" i="0" u="none" strike="noStrike" cap="none" normalizeH="0" baseline="0" dirty="0">
                <a:ln>
                  <a:noFill/>
                </a:ln>
                <a:solidFill>
                  <a:srgbClr val="222222"/>
                </a:solidFill>
                <a:effectLst/>
                <a:latin typeface="inherit"/>
              </a:rPr>
              <a:t>PROFIL 1 Ce profil nécessite des compétences supplémentaires en méthodes d’analyse, visualisation, saisie de données et gestion requise pour le développement de produits et services d’OT/GEO.</a:t>
            </a:r>
            <a:r>
              <a:rPr kumimoji="0" lang="fr-FR" altLang="en-BE" sz="100" b="0" i="0" u="none" strike="noStrike" cap="none" normalizeH="0" baseline="0" dirty="0">
                <a:ln>
                  <a:noFill/>
                </a:ln>
                <a:solidFill>
                  <a:schemeClr val="tx1"/>
                </a:solidFill>
                <a:effectLst/>
              </a:rPr>
              <a:t> </a:t>
            </a:r>
            <a:r>
              <a:rPr lang="en-GB" altLang="en-US" dirty="0">
                <a:ea typeface="ＭＳ Ｐゴシック" pitchFamily="34" charset="-128"/>
              </a:rPr>
              <a:t>- </a:t>
            </a:r>
          </a:p>
          <a:p>
            <a:pPr eaLnBrk="1" hangingPunct="1">
              <a:spcBef>
                <a:spcPct val="0"/>
              </a:spcBef>
            </a:pPr>
            <a:endParaRPr lang="en-GB" altLang="en-US" dirty="0">
              <a:ea typeface="ＭＳ Ｐゴシック" pitchFamily="34" charset="-128"/>
            </a:endParaRPr>
          </a:p>
          <a:p>
            <a:pPr eaLnBrk="1" hangingPunct="1">
              <a:spcBef>
                <a:spcPct val="0"/>
              </a:spcBef>
            </a:pP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9</a:t>
            </a:fld>
            <a:endParaRPr lang="it-IT" altLang="en-US">
              <a:latin typeface="Arial" pitchFamily="34" charset="0"/>
            </a:endParaRPr>
          </a:p>
        </p:txBody>
      </p:sp>
    </p:spTree>
    <p:extLst>
      <p:ext uri="{BB962C8B-B14F-4D97-AF65-F5344CB8AC3E}">
        <p14:creationId xmlns:p14="http://schemas.microsoft.com/office/powerpoint/2010/main" val="11635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ESCO: 2 </a:t>
            </a:r>
            <a:r>
              <a:rPr lang="en-GB" dirty="0" err="1"/>
              <a:t>profils</a:t>
            </a:r>
            <a:r>
              <a:rPr lang="en-GB" dirty="0"/>
              <a:t> </a:t>
            </a:r>
          </a:p>
          <a:p>
            <a:pPr eaLnBrk="1" hangingPunct="1">
              <a:spcBef>
                <a:spcPct val="0"/>
              </a:spcBef>
            </a:pPr>
            <a:r>
              <a:rPr lang="en-GB" dirty="0"/>
              <a:t>TECHNICIEN EN TELEDETECTION</a:t>
            </a:r>
          </a:p>
          <a:p>
            <a:pPr eaLnBrk="1" hangingPunct="1">
              <a:spcBef>
                <a:spcPct val="0"/>
              </a:spcBef>
            </a:pPr>
            <a:r>
              <a:rPr lang="en-GB" dirty="0"/>
              <a:t>SPECIALISTE SIG</a:t>
            </a:r>
          </a:p>
          <a:p>
            <a:pPr eaLnBrk="1" hangingPunct="1">
              <a:spcBef>
                <a:spcPct val="0"/>
              </a:spcBef>
            </a:pPr>
            <a:endParaRPr lang="en-GB" dirty="0"/>
          </a:p>
          <a:p>
            <a:pPr eaLnBrk="1" hangingPunct="1">
              <a:spcBef>
                <a:spcPct val="0"/>
              </a:spcBef>
            </a:pPr>
            <a:r>
              <a:rPr lang="en-GB" dirty="0"/>
              <a:t>It systematically shows the relationships between the different concepts. ESCO currently contains three occupations related to the EO/GI domain: geographic information system specialist, remote sensing technician and cartographer. </a:t>
            </a:r>
          </a:p>
          <a:p>
            <a:pPr eaLnBrk="1" hangingPunct="1">
              <a:spcBef>
                <a:spcPct val="0"/>
              </a:spcBef>
            </a:pPr>
            <a:endParaRPr lang="en-GB" altLang="en-US" dirty="0">
              <a:ea typeface="ＭＳ Ｐゴシック" pitchFamily="34" charset="-128"/>
            </a:endParaRPr>
          </a:p>
          <a:p>
            <a:pPr eaLnBrk="1" hangingPunct="1">
              <a:spcBef>
                <a:spcPct val="0"/>
              </a:spcBef>
            </a:pPr>
            <a:r>
              <a:rPr lang="en-GB" dirty="0"/>
              <a:t>For each of these profiles, a set of essential and optimal skills was defined. In total 50 different EO/GI skills were defined, including skills that are seen as relevant to all three EO/GI profiles such as applying digital mapping, collecting data using GPS, compiling GIS-data, executing analytical mathematical calculations, creating GIS reports, creating thematic maps, using digital illustration techniques and using geographic information systems. The EO4GEO Demand Study and job advertisement analysis showed the need to include new and updated occupational profiles as well as new skills. </a:t>
            </a:r>
            <a:endParaRPr lang="cs-CZ" altLang="en-US" dirty="0">
              <a:ea typeface="ＭＳ Ｐゴシック" pitchFamily="34" charset="-128"/>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81ACDA-DA6D-4375-8023-C1E4E70A26B3}" type="slidenum">
              <a:rPr lang="it-IT" altLang="en-US" smtClean="0">
                <a:latin typeface="Arial" pitchFamily="34" charset="0"/>
              </a:rPr>
              <a:pPr eaLnBrk="1" hangingPunct="1">
                <a:spcBef>
                  <a:spcPct val="0"/>
                </a:spcBef>
              </a:pPr>
              <a:t>10</a:t>
            </a:fld>
            <a:endParaRPr lang="it-IT" altLang="en-US">
              <a:latin typeface="Arial" pitchFamily="34" charset="0"/>
            </a:endParaRPr>
          </a:p>
        </p:txBody>
      </p:sp>
    </p:spTree>
    <p:extLst>
      <p:ext uri="{BB962C8B-B14F-4D97-AF65-F5344CB8AC3E}">
        <p14:creationId xmlns:p14="http://schemas.microsoft.com/office/powerpoint/2010/main" val="362310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ttitolo">
    <p:spTree>
      <p:nvGrpSpPr>
        <p:cNvPr id="1" name=""/>
        <p:cNvGrpSpPr/>
        <p:nvPr/>
      </p:nvGrpSpPr>
      <p:grpSpPr>
        <a:xfrm>
          <a:off x="0" y="0"/>
          <a:ext cx="0" cy="0"/>
          <a:chOff x="0" y="0"/>
          <a:chExt cx="0" cy="0"/>
        </a:xfrm>
      </p:grpSpPr>
      <p:sp>
        <p:nvSpPr>
          <p:cNvPr id="3" name="Rettangolo 2"/>
          <p:cNvSpPr/>
          <p:nvPr userDrawn="1"/>
        </p:nvSpPr>
        <p:spPr>
          <a:xfrm>
            <a:off x="8334375" y="6546850"/>
            <a:ext cx="688975" cy="29368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8" name="Content Placeholder 2"/>
          <p:cNvSpPr>
            <a:spLocks noGrp="1"/>
          </p:cNvSpPr>
          <p:nvPr>
            <p:ph idx="11"/>
          </p:nvPr>
        </p:nvSpPr>
        <p:spPr>
          <a:xfrm>
            <a:off x="457200" y="1870611"/>
            <a:ext cx="8229600" cy="977786"/>
          </a:xfrm>
          <a:prstGeom prst="rect">
            <a:avLst/>
          </a:prstGeom>
        </p:spPr>
        <p:txBody>
          <a:bodyPr/>
          <a:lstStyle>
            <a:lvl1pPr marL="0" indent="0" algn="ctr">
              <a:buNone/>
              <a:defRPr sz="6000" b="1">
                <a:solidFill>
                  <a:srgbClr val="0070C0"/>
                </a:solidFill>
              </a:defRPr>
            </a:lvl1pPr>
            <a:lvl2pPr>
              <a:defRPr/>
            </a:lvl2pPr>
            <a:lvl3pPr>
              <a:defRPr/>
            </a:lvl3pPr>
            <a:lvl4pPr>
              <a:defRPr/>
            </a:lvl4pPr>
            <a:lvl5pPr>
              <a:defRPr/>
            </a:lvl5pPr>
          </a:lstStyle>
          <a:p>
            <a:pPr lvl="0"/>
            <a:r>
              <a:rPr lang="it-IT"/>
              <a:t>Fare clic per modificare stili del testo dello schema</a:t>
            </a:r>
          </a:p>
        </p:txBody>
      </p:sp>
      <p:sp>
        <p:nvSpPr>
          <p:cNvPr id="4" name="Segnaposto piè di pagina 2"/>
          <p:cNvSpPr>
            <a:spLocks noGrp="1"/>
          </p:cNvSpPr>
          <p:nvPr>
            <p:ph type="ftr" sz="quarter" idx="12"/>
          </p:nvPr>
        </p:nvSpPr>
        <p:spPr/>
        <p:txBody>
          <a:bodyPr/>
          <a:lstStyle>
            <a:lvl1pPr>
              <a:defRPr/>
            </a:lvl1pPr>
          </a:lstStyle>
          <a:p>
            <a:pPr>
              <a:defRPr/>
            </a:pPr>
            <a:r>
              <a:rPr lang="it-IT" dirty="0" err="1"/>
              <a:t>Phi</a:t>
            </a:r>
            <a:r>
              <a:rPr lang="it-IT" dirty="0"/>
              <a:t> week 11 </a:t>
            </a:r>
            <a:r>
              <a:rPr lang="it-IT" dirty="0" err="1"/>
              <a:t>September</a:t>
            </a:r>
            <a:r>
              <a:rPr lang="it-IT" dirty="0"/>
              <a:t>, Frascati</a:t>
            </a:r>
          </a:p>
        </p:txBody>
      </p:sp>
    </p:spTree>
    <p:extLst>
      <p:ext uri="{BB962C8B-B14F-4D97-AF65-F5344CB8AC3E}">
        <p14:creationId xmlns:p14="http://schemas.microsoft.com/office/powerpoint/2010/main" val="19705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norma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1168"/>
            <a:ext cx="8229600" cy="4563905"/>
          </a:xfrm>
          <a:prstGeom prst="rect">
            <a:avLst/>
          </a:prstGeo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BE" dirty="0"/>
          </a:p>
        </p:txBody>
      </p:sp>
      <p:sp>
        <p:nvSpPr>
          <p:cNvPr id="4" name="Content Placeholder 2"/>
          <p:cNvSpPr>
            <a:spLocks noGrp="1"/>
          </p:cNvSpPr>
          <p:nvPr>
            <p:ph idx="10"/>
          </p:nvPr>
        </p:nvSpPr>
        <p:spPr>
          <a:xfrm>
            <a:off x="457200" y="753906"/>
            <a:ext cx="8229600" cy="977786"/>
          </a:xfrm>
          <a:prstGeom prst="rect">
            <a:avLst/>
          </a:prstGeom>
        </p:spPr>
        <p:txBody>
          <a:bodyPr/>
          <a:lstStyle>
            <a:lvl1pPr marL="0" indent="0">
              <a:buNone/>
              <a:defRPr b="1">
                <a:solidFill>
                  <a:srgbClr val="0070C0"/>
                </a:solidFill>
              </a:defRPr>
            </a:lvl1pPr>
            <a:lvl2pPr>
              <a:defRPr/>
            </a:lvl2pPr>
            <a:lvl3pPr>
              <a:defRPr/>
            </a:lvl3pPr>
            <a:lvl4pPr>
              <a:defRPr/>
            </a:lvl4pPr>
            <a:lvl5pPr>
              <a:defRPr/>
            </a:lvl5pPr>
          </a:lstStyle>
          <a:p>
            <a:pPr lvl="0"/>
            <a:r>
              <a:rPr lang="it-IT" dirty="0"/>
              <a:t>Fare clic per modificare stili del testo dello schema</a:t>
            </a:r>
          </a:p>
        </p:txBody>
      </p:sp>
      <p:sp>
        <p:nvSpPr>
          <p:cNvPr id="5" name="Segnaposto piè di pagina 3"/>
          <p:cNvSpPr>
            <a:spLocks noGrp="1"/>
          </p:cNvSpPr>
          <p:nvPr>
            <p:ph type="ftr" sz="quarter" idx="11"/>
          </p:nvPr>
        </p:nvSpPr>
        <p:spPr/>
        <p:txBody>
          <a:bodyPr/>
          <a:lstStyle>
            <a:lvl1pPr algn="ctr">
              <a:defRPr sz="1200">
                <a:solidFill>
                  <a:schemeClr val="tx1">
                    <a:tint val="75000"/>
                  </a:schemeClr>
                </a:solidFill>
              </a:defRPr>
            </a:lvl1pPr>
          </a:lstStyle>
          <a:p>
            <a:pPr>
              <a:defRPr/>
            </a:pPr>
            <a:r>
              <a:rPr lang="it-IT"/>
              <a:t>Phi week 11 September, Frascati</a:t>
            </a:r>
          </a:p>
        </p:txBody>
      </p:sp>
    </p:spTree>
    <p:extLst>
      <p:ext uri="{BB962C8B-B14F-4D97-AF65-F5344CB8AC3E}">
        <p14:creationId xmlns:p14="http://schemas.microsoft.com/office/powerpoint/2010/main" val="1546421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ttangolo 7"/>
          <p:cNvSpPr>
            <a:spLocks noChangeArrowheads="1"/>
          </p:cNvSpPr>
          <p:nvPr/>
        </p:nvSpPr>
        <p:spPr bwMode="auto">
          <a:xfrm rot="16200000">
            <a:off x="4373562" y="2116138"/>
            <a:ext cx="396875" cy="9144000"/>
          </a:xfrm>
          <a:prstGeom prst="rect">
            <a:avLst/>
          </a:prstGeom>
          <a:solidFill>
            <a:schemeClr val="bg1"/>
          </a:solidFill>
          <a:ln>
            <a:noFill/>
          </a:ln>
          <a:effectLst>
            <a:outerShdw blurRad="127000" dist="23000" dir="2160027" rotWithShape="0">
              <a:srgbClr val="80808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11" name="Rettangolo 10"/>
          <p:cNvSpPr>
            <a:spLocks noChangeArrowheads="1"/>
          </p:cNvSpPr>
          <p:nvPr/>
        </p:nvSpPr>
        <p:spPr bwMode="auto">
          <a:xfrm rot="16200000">
            <a:off x="4232275" y="-4232275"/>
            <a:ext cx="679450" cy="9144000"/>
          </a:xfrm>
          <a:prstGeom prst="rect">
            <a:avLst/>
          </a:prstGeom>
          <a:solidFill>
            <a:schemeClr val="bg1"/>
          </a:solidFill>
          <a:ln>
            <a:noFill/>
          </a:ln>
          <a:effectLst>
            <a:outerShdw blurRad="127000" dist="23000" dir="2160027" rotWithShape="0">
              <a:srgbClr val="808080">
                <a:alpha val="34999"/>
              </a:srgbClr>
            </a:outerShdw>
          </a:effectLst>
        </p:spPr>
        <p:txBody>
          <a:bodyPr anchor="ctr"/>
          <a:lstStyle/>
          <a:p>
            <a:pPr algn="ctr" fontAlgn="auto">
              <a:spcBef>
                <a:spcPts val="0"/>
              </a:spcBef>
              <a:spcAft>
                <a:spcPts val="0"/>
              </a:spcAft>
              <a:defRPr/>
            </a:pPr>
            <a:endParaRPr lang="it-IT" b="0" i="0" u="none">
              <a:solidFill>
                <a:schemeClr val="lt1"/>
              </a:solidFill>
              <a:latin typeface="+mn-lt"/>
              <a:ea typeface="+mn-ea"/>
              <a:cs typeface="+mn-cs"/>
            </a:endParaRPr>
          </a:p>
        </p:txBody>
      </p:sp>
      <p:sp>
        <p:nvSpPr>
          <p:cNvPr id="13" name="Segnaposto numero diapositiva 5"/>
          <p:cNvSpPr txBox="1">
            <a:spLocks/>
          </p:cNvSpPr>
          <p:nvPr/>
        </p:nvSpPr>
        <p:spPr>
          <a:xfrm>
            <a:off x="8456613" y="6546850"/>
            <a:ext cx="687387" cy="293688"/>
          </a:xfrm>
          <a:prstGeom prst="rect">
            <a:avLst/>
          </a:prstGeom>
        </p:spPr>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3CCAE600-DBA1-430C-BBB7-1808165EA0DB}" type="slidenum">
              <a:rPr lang="it-IT" sz="1800" smtClean="0">
                <a:solidFill>
                  <a:srgbClr val="898989"/>
                </a:solidFill>
                <a:latin typeface="News Gothic Bold Condensed BT" charset="0"/>
                <a:cs typeface="+mn-cs"/>
              </a:rPr>
              <a:pPr eaLnBrk="1" hangingPunct="1">
                <a:defRPr/>
              </a:pPr>
              <a:t>‹#›</a:t>
            </a:fld>
            <a:endParaRPr lang="it-IT" sz="1800" dirty="0">
              <a:solidFill>
                <a:srgbClr val="898989"/>
              </a:solidFill>
              <a:latin typeface="News Gothic Bold Condensed BT" charset="0"/>
              <a:cs typeface="+mn-cs"/>
            </a:endParaRPr>
          </a:p>
        </p:txBody>
      </p:sp>
      <p:sp>
        <p:nvSpPr>
          <p:cNvPr id="4" name="Segnaposto piè di pagina 3"/>
          <p:cNvSpPr>
            <a:spLocks noGrp="1"/>
          </p:cNvSpPr>
          <p:nvPr>
            <p:ph type="ftr" sz="quarter" idx="3"/>
          </p:nvPr>
        </p:nvSpPr>
        <p:spPr>
          <a:xfrm>
            <a:off x="0" y="6546850"/>
            <a:ext cx="8529638" cy="293688"/>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r>
              <a:rPr lang="it-IT"/>
              <a:t>Phi week 11 September, Frascati</a:t>
            </a:r>
            <a:endParaRPr lang="it-IT" dirty="0"/>
          </a:p>
        </p:txBody>
      </p:sp>
      <p:pic>
        <p:nvPicPr>
          <p:cNvPr id="1030" name="Immagine 8" descr="eu_flag_co_funded_pos_[rgb]_righ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7538" y="49213"/>
            <a:ext cx="203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Segnaposto titolo 2"/>
          <p:cNvSpPr>
            <a:spLocks noGrp="1"/>
          </p:cNvSpPr>
          <p:nvPr>
            <p:ph type="title"/>
          </p:nvPr>
        </p:nvSpPr>
        <p:spPr bwMode="auto">
          <a:xfrm>
            <a:off x="369888" y="558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GB" altLang="it-IT"/>
          </a:p>
        </p:txBody>
      </p:sp>
      <p:pic>
        <p:nvPicPr>
          <p:cNvPr id="1032" name="Picture 9" descr="Z:\Gisig\EO4GEO\WP7_Dissemination_Exploitation\Visual_identity\Logo Definitivo\marchio_eo4geo_def_b-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6425" y="-153988"/>
            <a:ext cx="1398588" cy="9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ctr" defTabSz="457200" rtl="0" eaLnBrk="0" fontAlgn="base" hangingPunct="0">
        <a:spcBef>
          <a:spcPct val="0"/>
        </a:spcBef>
        <a:spcAft>
          <a:spcPct val="0"/>
        </a:spcAft>
        <a:defRPr sz="6000" b="1" i="0" u="none" kern="1200">
          <a:solidFill>
            <a:srgbClr val="0070C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74A9A-6115-A44A-BB8A-5E93933265E0}"/>
              </a:ext>
            </a:extLst>
          </p:cNvPr>
          <p:cNvSpPr>
            <a:spLocks noGrp="1"/>
          </p:cNvSpPr>
          <p:nvPr>
            <p:ph idx="11"/>
          </p:nvPr>
        </p:nvSpPr>
        <p:spPr>
          <a:xfrm>
            <a:off x="283779" y="1003508"/>
            <a:ext cx="8229600" cy="977786"/>
          </a:xfrm>
        </p:spPr>
        <p:txBody>
          <a:bodyPr/>
          <a:lstStyle/>
          <a:p>
            <a:r>
              <a:rPr lang="es-ES" sz="30000" dirty="0">
                <a:solidFill>
                  <a:srgbClr val="005493"/>
                </a:solidFill>
              </a:rPr>
              <a:t>100</a:t>
            </a:r>
          </a:p>
        </p:txBody>
      </p:sp>
    </p:spTree>
    <p:extLst>
      <p:ext uri="{BB962C8B-B14F-4D97-AF65-F5344CB8AC3E}">
        <p14:creationId xmlns:p14="http://schemas.microsoft.com/office/powerpoint/2010/main" val="20095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7"/>
          <p:cNvSpPr txBox="1">
            <a:spLocks/>
          </p:cNvSpPr>
          <p:nvPr/>
        </p:nvSpPr>
        <p:spPr bwMode="auto">
          <a:xfrm>
            <a:off x="106363" y="115888"/>
            <a:ext cx="5799137"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3200" b="1" kern="1200">
                <a:solidFill>
                  <a:srgbClr val="0070C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altLang="en-US" sz="2800" dirty="0">
              <a:solidFill>
                <a:schemeClr val="accent2">
                  <a:lumMod val="75000"/>
                </a:schemeClr>
              </a:solidFill>
              <a:ea typeface="ＭＳ Ｐゴシック" pitchFamily="34" charset="-128"/>
            </a:endParaRPr>
          </a:p>
        </p:txBody>
      </p:sp>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7">
            <a:extLst>
              <a:ext uri="{FF2B5EF4-FFF2-40B4-BE49-F238E27FC236}">
                <a16:creationId xmlns:a16="http://schemas.microsoft.com/office/drawing/2014/main" id="{4EADFFEC-D272-2745-B63B-A3815BDDF6D3}"/>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err="1">
                <a:solidFill>
                  <a:srgbClr val="336699"/>
                </a:solidFill>
                <a:cs typeface="Calibri" panose="020F0502020204030204" pitchFamily="34" charset="0"/>
              </a:rPr>
              <a:t>Profils</a:t>
            </a:r>
            <a:r>
              <a:rPr lang="en-GB" altLang="en-US" sz="2400" b="1" dirty="0">
                <a:solidFill>
                  <a:srgbClr val="336699"/>
                </a:solidFill>
                <a:cs typeface="Calibri" panose="020F0502020204030204" pitchFamily="34" charset="0"/>
              </a:rPr>
              <a:t> </a:t>
            </a:r>
            <a:r>
              <a:rPr lang="en-GB" altLang="en-US" sz="2400" b="1" dirty="0" err="1">
                <a:solidFill>
                  <a:srgbClr val="336699"/>
                </a:solidFill>
                <a:cs typeface="Calibri" panose="020F0502020204030204" pitchFamily="34" charset="0"/>
              </a:rPr>
              <a:t>professionnels</a:t>
            </a:r>
            <a:r>
              <a:rPr lang="en-GB" altLang="en-US" sz="2400" b="1" dirty="0">
                <a:solidFill>
                  <a:srgbClr val="336699"/>
                </a:solidFill>
                <a:cs typeface="Calibri" panose="020F0502020204030204" pitchFamily="34" charset="0"/>
              </a:rPr>
              <a:t> - DEMAIN</a:t>
            </a:r>
          </a:p>
        </p:txBody>
      </p:sp>
      <p:sp>
        <p:nvSpPr>
          <p:cNvPr id="3" name="Rectangle 2">
            <a:extLst>
              <a:ext uri="{FF2B5EF4-FFF2-40B4-BE49-F238E27FC236}">
                <a16:creationId xmlns:a16="http://schemas.microsoft.com/office/drawing/2014/main" id="{E68D5F3D-43E8-CF4E-89E6-A91CABE1377B}"/>
              </a:ext>
            </a:extLst>
          </p:cNvPr>
          <p:cNvSpPr/>
          <p:nvPr/>
        </p:nvSpPr>
        <p:spPr>
          <a:xfrm>
            <a:off x="307975" y="1047056"/>
            <a:ext cx="8514408" cy="1200329"/>
          </a:xfrm>
          <a:prstGeom prst="rect">
            <a:avLst/>
          </a:prstGeom>
        </p:spPr>
        <p:txBody>
          <a:bodyPr wrap="square">
            <a:spAutoFit/>
          </a:bodyPr>
          <a:lstStyle/>
          <a:p>
            <a:pPr algn="just"/>
            <a:r>
              <a:rPr lang="es-ES" sz="2400" b="1" dirty="0">
                <a:solidFill>
                  <a:srgbClr val="005493"/>
                </a:solidFill>
              </a:rPr>
              <a:t>2. Revision de la Classification Europeenne des Competences, Certifications et Professions reliees au secteur de l’OT/GEO (ESCO) </a:t>
            </a:r>
          </a:p>
        </p:txBody>
      </p:sp>
      <p:sp>
        <p:nvSpPr>
          <p:cNvPr id="6" name="Rounded Rectangle 5">
            <a:extLst>
              <a:ext uri="{FF2B5EF4-FFF2-40B4-BE49-F238E27FC236}">
                <a16:creationId xmlns:a16="http://schemas.microsoft.com/office/drawing/2014/main" id="{BD1F136F-9756-EA46-ACFB-5A399A0891C2}"/>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rgbClr val="005493"/>
                </a:solidFill>
              </a:rPr>
              <a:t>operationnel</a:t>
            </a:r>
          </a:p>
        </p:txBody>
      </p:sp>
      <p:pic>
        <p:nvPicPr>
          <p:cNvPr id="8" name="Picture 3">
            <a:extLst>
              <a:ext uri="{FF2B5EF4-FFF2-40B4-BE49-F238E27FC236}">
                <a16:creationId xmlns:a16="http://schemas.microsoft.com/office/drawing/2014/main" id="{B63160F2-B4F8-4D57-9DE1-411815AE632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2152" y="2308222"/>
            <a:ext cx="4542890" cy="4131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
            <a:extLst>
              <a:ext uri="{FF2B5EF4-FFF2-40B4-BE49-F238E27FC236}">
                <a16:creationId xmlns:a16="http://schemas.microsoft.com/office/drawing/2014/main" id="{34253884-FA4C-4582-8CED-F1D12D876A6B}"/>
              </a:ext>
            </a:extLst>
          </p:cNvPr>
          <p:cNvSpPr txBox="1"/>
          <p:nvPr/>
        </p:nvSpPr>
        <p:spPr>
          <a:xfrm>
            <a:off x="5590671" y="2878786"/>
            <a:ext cx="3181331" cy="2308324"/>
          </a:xfrm>
          <a:prstGeom prst="rect">
            <a:avLst/>
          </a:prstGeom>
          <a:noFill/>
        </p:spPr>
        <p:txBody>
          <a:bodyPr wrap="square" rtlCol="0">
            <a:spAutoFit/>
          </a:bodyPr>
          <a:lstStyle/>
          <a:p>
            <a:r>
              <a:rPr lang="en-GB" dirty="0">
                <a:latin typeface="+mj-lt"/>
              </a:rPr>
              <a:t>Occupation</a:t>
            </a:r>
          </a:p>
          <a:p>
            <a:pPr marL="285750" indent="-285750">
              <a:buFont typeface="Arial" panose="020B0604020202020204" pitchFamily="34" charset="0"/>
              <a:buChar char="•"/>
            </a:pPr>
            <a:r>
              <a:rPr lang="en-GB" dirty="0">
                <a:latin typeface="+mj-lt"/>
              </a:rPr>
              <a:t>Position in hierarchy</a:t>
            </a:r>
          </a:p>
          <a:p>
            <a:pPr marL="285750" indent="-285750">
              <a:buFont typeface="Arial" panose="020B0604020202020204" pitchFamily="34" charset="0"/>
              <a:buChar char="•"/>
            </a:pPr>
            <a:r>
              <a:rPr lang="en-GB" dirty="0">
                <a:latin typeface="+mj-lt"/>
              </a:rPr>
              <a:t>Description</a:t>
            </a:r>
          </a:p>
          <a:p>
            <a:pPr marL="285750" indent="-285750">
              <a:buFont typeface="Arial" panose="020B0604020202020204" pitchFamily="34" charset="0"/>
              <a:buChar char="•"/>
            </a:pPr>
            <a:r>
              <a:rPr lang="en-GB" dirty="0">
                <a:latin typeface="+mj-lt"/>
              </a:rPr>
              <a:t>Alternative label</a:t>
            </a:r>
          </a:p>
          <a:p>
            <a:pPr marL="742950" lvl="1" indent="-285750">
              <a:buFont typeface="Arial" panose="020B0604020202020204" pitchFamily="34" charset="0"/>
              <a:buChar char="•"/>
            </a:pPr>
            <a:r>
              <a:rPr lang="en-GB" dirty="0">
                <a:latin typeface="+mj-lt"/>
              </a:rPr>
              <a:t>Essential skills</a:t>
            </a:r>
          </a:p>
          <a:p>
            <a:pPr marL="742950" lvl="1" indent="-285750">
              <a:buFont typeface="Arial" panose="020B0604020202020204" pitchFamily="34" charset="0"/>
              <a:buChar char="•"/>
            </a:pPr>
            <a:r>
              <a:rPr lang="en-GB" dirty="0">
                <a:latin typeface="+mj-lt"/>
              </a:rPr>
              <a:t>Essential knowledge</a:t>
            </a:r>
          </a:p>
          <a:p>
            <a:pPr marL="742950" lvl="1" indent="-285750">
              <a:buFont typeface="Arial" panose="020B0604020202020204" pitchFamily="34" charset="0"/>
              <a:buChar char="•"/>
            </a:pPr>
            <a:r>
              <a:rPr lang="en-GB" dirty="0">
                <a:latin typeface="+mj-lt"/>
              </a:rPr>
              <a:t>Optional skills</a:t>
            </a:r>
          </a:p>
          <a:p>
            <a:pPr marL="742950" lvl="1" indent="-285750">
              <a:buFont typeface="Arial" panose="020B0604020202020204" pitchFamily="34" charset="0"/>
              <a:buChar char="•"/>
            </a:pPr>
            <a:r>
              <a:rPr lang="en-GB" dirty="0">
                <a:latin typeface="+mj-lt"/>
              </a:rPr>
              <a:t>Optional knowledge</a:t>
            </a:r>
          </a:p>
        </p:txBody>
      </p:sp>
    </p:spTree>
    <p:extLst>
      <p:ext uri="{BB962C8B-B14F-4D97-AF65-F5344CB8AC3E}">
        <p14:creationId xmlns:p14="http://schemas.microsoft.com/office/powerpoint/2010/main" val="224684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endParaRPr lang="en-GB"/>
          </a:p>
        </p:txBody>
      </p:sp>
      <p:sp>
        <p:nvSpPr>
          <p:cNvPr id="11" name="Inhaltsplatzhalter 10"/>
          <p:cNvSpPr>
            <a:spLocks noGrp="1"/>
          </p:cNvSpPr>
          <p:nvPr>
            <p:ph idx="10"/>
          </p:nvPr>
        </p:nvSpPr>
        <p:spPr>
          <a:xfrm>
            <a:off x="457200" y="753906"/>
            <a:ext cx="8229600" cy="519948"/>
          </a:xfrm>
        </p:spPr>
        <p:txBody>
          <a:bodyPr>
            <a:normAutofit/>
          </a:bodyPr>
          <a:lstStyle/>
          <a:p>
            <a:r>
              <a:rPr lang="en-GB" sz="2800" dirty="0"/>
              <a:t>Competences et professions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9508" y="1644336"/>
            <a:ext cx="5206588" cy="4553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80112" y="1360562"/>
            <a:ext cx="3076832" cy="493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665967" y="2883421"/>
            <a:ext cx="184731" cy="307777"/>
          </a:xfrm>
          <a:prstGeom prst="rect">
            <a:avLst/>
          </a:prstGeom>
          <a:noFill/>
        </p:spPr>
        <p:txBody>
          <a:bodyPr wrap="none" rtlCol="0">
            <a:spAutoFit/>
          </a:bodyPr>
          <a:lstStyle/>
          <a:p>
            <a:endParaRPr lang="en-GB" sz="1400" i="1" dirty="0">
              <a:solidFill>
                <a:srgbClr val="C00000"/>
              </a:solidFill>
            </a:endParaRPr>
          </a:p>
        </p:txBody>
      </p:sp>
    </p:spTree>
    <p:extLst>
      <p:ext uri="{BB962C8B-B14F-4D97-AF65-F5344CB8AC3E}">
        <p14:creationId xmlns:p14="http://schemas.microsoft.com/office/powerpoint/2010/main" val="334053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GB"/>
          </a:p>
        </p:txBody>
      </p:sp>
      <p:sp>
        <p:nvSpPr>
          <p:cNvPr id="3" name="Inhaltsplatzhalter 2"/>
          <p:cNvSpPr>
            <a:spLocks noGrp="1"/>
          </p:cNvSpPr>
          <p:nvPr>
            <p:ph idx="10"/>
          </p:nvPr>
        </p:nvSpPr>
        <p:spPr/>
        <p:txBody>
          <a:bodyPr/>
          <a:lstStyle/>
          <a:p>
            <a:r>
              <a:rPr lang="en-GB" dirty="0"/>
              <a:t>Competences et professions </a:t>
            </a:r>
          </a:p>
          <a:p>
            <a:r>
              <a:rPr lang="en-GB" sz="2000" dirty="0"/>
              <a:t>Competences ESCO </a:t>
            </a:r>
            <a:r>
              <a:rPr lang="en-GB" sz="2000" dirty="0" err="1"/>
              <a:t>existantes</a:t>
            </a:r>
            <a:r>
              <a:rPr lang="en-GB" sz="2000" dirty="0"/>
              <a:t> =&gt; composition de nouveaux </a:t>
            </a:r>
            <a:r>
              <a:rPr lang="en-GB" sz="2000" dirty="0" err="1"/>
              <a:t>profils</a:t>
            </a:r>
            <a:endParaRPr lang="en-GB" sz="2000"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861168"/>
            <a:ext cx="4601053" cy="43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43114" y="5679281"/>
            <a:ext cx="4205284" cy="63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1650" y="2316193"/>
            <a:ext cx="2400300" cy="340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rot="20912009">
            <a:off x="6805831" y="5626655"/>
            <a:ext cx="2352247" cy="369332"/>
          </a:xfrm>
          <a:prstGeom prst="rect">
            <a:avLst/>
          </a:prstGeom>
          <a:solidFill>
            <a:srgbClr val="C00000"/>
          </a:solidFill>
        </p:spPr>
        <p:txBody>
          <a:bodyPr wrap="none" rtlCol="0">
            <a:spAutoFit/>
          </a:bodyPr>
          <a:lstStyle/>
          <a:p>
            <a:r>
              <a:rPr lang="en-GB" dirty="0" err="1">
                <a:solidFill>
                  <a:schemeClr val="bg1"/>
                </a:solidFill>
                <a:latin typeface="+mj-lt"/>
              </a:rPr>
              <a:t>Qu’est-ce</a:t>
            </a:r>
            <a:r>
              <a:rPr lang="en-GB" dirty="0">
                <a:solidFill>
                  <a:schemeClr val="bg1"/>
                </a:solidFill>
                <a:latin typeface="+mj-lt"/>
              </a:rPr>
              <a:t> qui </a:t>
            </a:r>
            <a:r>
              <a:rPr lang="en-GB" dirty="0" err="1">
                <a:solidFill>
                  <a:schemeClr val="bg1"/>
                </a:solidFill>
                <a:latin typeface="+mj-lt"/>
              </a:rPr>
              <a:t>manque</a:t>
            </a:r>
            <a:r>
              <a:rPr lang="en-GB" dirty="0">
                <a:solidFill>
                  <a:schemeClr val="bg1"/>
                </a:solidFill>
                <a:latin typeface="+mj-lt"/>
              </a:rPr>
              <a:t>?</a:t>
            </a:r>
          </a:p>
        </p:txBody>
      </p:sp>
    </p:spTree>
    <p:extLst>
      <p:ext uri="{BB962C8B-B14F-4D97-AF65-F5344CB8AC3E}">
        <p14:creationId xmlns:p14="http://schemas.microsoft.com/office/powerpoint/2010/main" val="3651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143DCE8-25C8-4BBE-B273-D716F5A50442}"/>
              </a:ext>
            </a:extLst>
          </p:cNvPr>
          <p:cNvPicPr>
            <a:picLocks noChangeAspect="1"/>
          </p:cNvPicPr>
          <p:nvPr/>
        </p:nvPicPr>
        <p:blipFill>
          <a:blip r:embed="rId2"/>
          <a:stretch>
            <a:fillRect/>
          </a:stretch>
        </p:blipFill>
        <p:spPr>
          <a:xfrm>
            <a:off x="630619" y="1094740"/>
            <a:ext cx="7554838" cy="5272991"/>
          </a:xfrm>
          <a:prstGeom prst="rect">
            <a:avLst/>
          </a:prstGeom>
        </p:spPr>
      </p:pic>
    </p:spTree>
    <p:extLst>
      <p:ext uri="{BB962C8B-B14F-4D97-AF65-F5344CB8AC3E}">
        <p14:creationId xmlns:p14="http://schemas.microsoft.com/office/powerpoint/2010/main" val="427339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5105356" y="7937"/>
            <a:ext cx="3883069" cy="219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87824" y="2861320"/>
            <a:ext cx="423506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Bildergebnis für eqf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grpSp>
        <p:nvGrpSpPr>
          <p:cNvPr id="10" name="Group 9"/>
          <p:cNvGrpSpPr/>
          <p:nvPr/>
        </p:nvGrpSpPr>
        <p:grpSpPr>
          <a:xfrm>
            <a:off x="308399" y="2877067"/>
            <a:ext cx="2325659" cy="2674327"/>
            <a:chOff x="248113" y="3969191"/>
            <a:chExt cx="2325659" cy="2674327"/>
          </a:xfrm>
        </p:grpSpPr>
        <p:grpSp>
          <p:nvGrpSpPr>
            <p:cNvPr id="24" name="Group 23"/>
            <p:cNvGrpSpPr/>
            <p:nvPr/>
          </p:nvGrpSpPr>
          <p:grpSpPr>
            <a:xfrm>
              <a:off x="248113" y="3969191"/>
              <a:ext cx="1374002" cy="1817347"/>
              <a:chOff x="-2634650" y="2348880"/>
              <a:chExt cx="1374002" cy="1817347"/>
            </a:xfrm>
          </p:grpSpPr>
          <p:sp>
            <p:nvSpPr>
              <p:cNvPr id="25" name="Rectangle 24"/>
              <p:cNvSpPr/>
              <p:nvPr/>
            </p:nvSpPr>
            <p:spPr>
              <a:xfrm>
                <a:off x="-2628800" y="2348880"/>
                <a:ext cx="1368152" cy="1512168"/>
              </a:xfrm>
              <a:prstGeom prst="rect">
                <a:avLst/>
              </a:prstGeom>
              <a:solidFill>
                <a:srgbClr val="F0D76C"/>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tangle 25"/>
              <p:cNvSpPr/>
              <p:nvPr/>
            </p:nvSpPr>
            <p:spPr>
              <a:xfrm>
                <a:off x="-2634650" y="2654059"/>
                <a:ext cx="1368152" cy="1512168"/>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7" name="Group 26"/>
            <p:cNvGrpSpPr/>
            <p:nvPr/>
          </p:nvGrpSpPr>
          <p:grpSpPr>
            <a:xfrm>
              <a:off x="400513" y="4121591"/>
              <a:ext cx="1374002" cy="1817347"/>
              <a:chOff x="-2634650" y="2348880"/>
              <a:chExt cx="1374002" cy="1817347"/>
            </a:xfrm>
          </p:grpSpPr>
          <p:sp>
            <p:nvSpPr>
              <p:cNvPr id="28" name="Rectangle 27"/>
              <p:cNvSpPr/>
              <p:nvPr/>
            </p:nvSpPr>
            <p:spPr>
              <a:xfrm>
                <a:off x="-2628800" y="2348880"/>
                <a:ext cx="1368152" cy="1512168"/>
              </a:xfrm>
              <a:prstGeom prst="rect">
                <a:avLst/>
              </a:prstGeom>
              <a:solidFill>
                <a:srgbClr val="F0D76C"/>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Rectangle 28"/>
              <p:cNvSpPr/>
              <p:nvPr/>
            </p:nvSpPr>
            <p:spPr>
              <a:xfrm>
                <a:off x="-2634650" y="2654059"/>
                <a:ext cx="1368152" cy="1512168"/>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30" name="Group 29"/>
            <p:cNvGrpSpPr/>
            <p:nvPr/>
          </p:nvGrpSpPr>
          <p:grpSpPr>
            <a:xfrm>
              <a:off x="563799" y="4273991"/>
              <a:ext cx="1374074" cy="1817347"/>
              <a:chOff x="-2623764" y="2348880"/>
              <a:chExt cx="1374074" cy="1817347"/>
            </a:xfrm>
          </p:grpSpPr>
          <p:sp>
            <p:nvSpPr>
              <p:cNvPr id="31" name="Rectangle 30"/>
              <p:cNvSpPr/>
              <p:nvPr/>
            </p:nvSpPr>
            <p:spPr>
              <a:xfrm>
                <a:off x="-2617842" y="2348880"/>
                <a:ext cx="1368152" cy="1512168"/>
              </a:xfrm>
              <a:prstGeom prst="rect">
                <a:avLst/>
              </a:prstGeom>
              <a:solidFill>
                <a:srgbClr val="F0D76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Rectangle 31"/>
              <p:cNvSpPr/>
              <p:nvPr/>
            </p:nvSpPr>
            <p:spPr>
              <a:xfrm>
                <a:off x="-2623764" y="2654059"/>
                <a:ext cx="1368152" cy="1512168"/>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4100"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8079" y="4422900"/>
              <a:ext cx="1668072" cy="184455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53963" y="6274186"/>
              <a:ext cx="2319809" cy="369332"/>
            </a:xfrm>
            <a:prstGeom prst="rect">
              <a:avLst/>
            </a:prstGeom>
            <a:noFill/>
          </p:spPr>
          <p:txBody>
            <a:bodyPr wrap="square" rtlCol="0">
              <a:spAutoFit/>
            </a:bodyPr>
            <a:lstStyle/>
            <a:p>
              <a:r>
                <a:rPr lang="de-AT" dirty="0" err="1"/>
                <a:t>Occupational</a:t>
              </a:r>
              <a:r>
                <a:rPr lang="de-AT" dirty="0"/>
                <a:t> </a:t>
              </a:r>
              <a:r>
                <a:rPr lang="de-AT" dirty="0" err="1"/>
                <a:t>profiles</a:t>
              </a:r>
              <a:endParaRPr lang="de-AT" dirty="0"/>
            </a:p>
          </p:txBody>
        </p:sp>
      </p:grpSp>
      <p:sp>
        <p:nvSpPr>
          <p:cNvPr id="33" name="TextBox 32"/>
          <p:cNvSpPr txBox="1"/>
          <p:nvPr/>
        </p:nvSpPr>
        <p:spPr>
          <a:xfrm>
            <a:off x="832332" y="1498008"/>
            <a:ext cx="2319809" cy="369332"/>
          </a:xfrm>
          <a:prstGeom prst="rect">
            <a:avLst/>
          </a:prstGeom>
          <a:noFill/>
        </p:spPr>
        <p:txBody>
          <a:bodyPr wrap="square" rtlCol="0">
            <a:spAutoFit/>
          </a:bodyPr>
          <a:lstStyle/>
          <a:p>
            <a:r>
              <a:rPr lang="de-AT" b="1" dirty="0"/>
              <a:t>GIS </a:t>
            </a:r>
            <a:r>
              <a:rPr lang="de-AT" b="1" dirty="0" err="1"/>
              <a:t>and</a:t>
            </a:r>
            <a:r>
              <a:rPr lang="de-AT" b="1" dirty="0"/>
              <a:t> EO </a:t>
            </a:r>
            <a:r>
              <a:rPr lang="de-AT" b="1" dirty="0" err="1"/>
              <a:t>BoK</a:t>
            </a:r>
            <a:endParaRPr lang="de-AT" dirty="0"/>
          </a:p>
        </p:txBody>
      </p:sp>
      <p:sp>
        <p:nvSpPr>
          <p:cNvPr id="34" name="TextBox 33"/>
          <p:cNvSpPr txBox="1"/>
          <p:nvPr/>
        </p:nvSpPr>
        <p:spPr>
          <a:xfrm>
            <a:off x="7267232" y="4792637"/>
            <a:ext cx="1921111" cy="1754326"/>
          </a:xfrm>
          <a:prstGeom prst="rect">
            <a:avLst/>
          </a:prstGeom>
          <a:noFill/>
        </p:spPr>
        <p:txBody>
          <a:bodyPr wrap="square" rtlCol="0">
            <a:spAutoFit/>
          </a:bodyPr>
          <a:lstStyle/>
          <a:p>
            <a:r>
              <a:rPr lang="en-GB" b="1" dirty="0" err="1"/>
              <a:t>CDTool</a:t>
            </a:r>
            <a:r>
              <a:rPr lang="en-GB" dirty="0"/>
              <a:t>: development and management of modular curricula</a:t>
            </a:r>
          </a:p>
        </p:txBody>
      </p:sp>
      <p:sp>
        <p:nvSpPr>
          <p:cNvPr id="35" name="TextBox 34"/>
          <p:cNvSpPr txBox="1"/>
          <p:nvPr/>
        </p:nvSpPr>
        <p:spPr>
          <a:xfrm>
            <a:off x="5955246" y="2134597"/>
            <a:ext cx="2963987" cy="646331"/>
          </a:xfrm>
          <a:prstGeom prst="rect">
            <a:avLst/>
          </a:prstGeom>
          <a:noFill/>
        </p:spPr>
        <p:txBody>
          <a:bodyPr wrap="square" rtlCol="0">
            <a:spAutoFit/>
          </a:bodyPr>
          <a:lstStyle/>
          <a:p>
            <a:r>
              <a:rPr lang="en-GB" b="1" dirty="0"/>
              <a:t>EQF levels </a:t>
            </a:r>
            <a:r>
              <a:rPr lang="en-GB" dirty="0"/>
              <a:t>(European qualification framework)</a:t>
            </a:r>
          </a:p>
        </p:txBody>
      </p:sp>
      <p:sp>
        <p:nvSpPr>
          <p:cNvPr id="36" name="Down Arrow 35"/>
          <p:cNvSpPr/>
          <p:nvPr/>
        </p:nvSpPr>
        <p:spPr>
          <a:xfrm rot="18857976">
            <a:off x="3035766" y="2230950"/>
            <a:ext cx="505053" cy="548023"/>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7" name="Down Arrow 36"/>
          <p:cNvSpPr/>
          <p:nvPr/>
        </p:nvSpPr>
        <p:spPr>
          <a:xfrm rot="3380460">
            <a:off x="7382742" y="2791303"/>
            <a:ext cx="505053" cy="548023"/>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8" name="Down Arrow 37"/>
          <p:cNvSpPr/>
          <p:nvPr/>
        </p:nvSpPr>
        <p:spPr>
          <a:xfrm rot="14729097">
            <a:off x="2344567" y="5514672"/>
            <a:ext cx="505053" cy="548023"/>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tangle 7">
            <a:extLst>
              <a:ext uri="{FF2B5EF4-FFF2-40B4-BE49-F238E27FC236}">
                <a16:creationId xmlns:a16="http://schemas.microsoft.com/office/drawing/2014/main" id="{7A1E7E08-E92B-9541-9771-B3B7B52573DD}"/>
              </a:ext>
            </a:extLst>
          </p:cNvPr>
          <p:cNvSpPr>
            <a:spLocks noChangeArrowheads="1"/>
          </p:cNvSpPr>
          <p:nvPr/>
        </p:nvSpPr>
        <p:spPr bwMode="auto">
          <a:xfrm>
            <a:off x="-1" y="17462"/>
            <a:ext cx="6426261"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de-AT" sz="2400" b="1" dirty="0">
                <a:solidFill>
                  <a:srgbClr val="336699"/>
                </a:solidFill>
                <a:cs typeface="Calibri" panose="020F0502020204030204" pitchFamily="34" charset="0"/>
              </a:rPr>
              <a:t>Outil pour le Design de Curriculum</a:t>
            </a:r>
          </a:p>
          <a:p>
            <a:pPr>
              <a:spcBef>
                <a:spcPct val="0"/>
              </a:spcBef>
              <a:buNone/>
            </a:pPr>
            <a:endParaRPr lang="en-GB" altLang="en-US" sz="2400" b="1" dirty="0">
              <a:solidFill>
                <a:srgbClr val="336699"/>
              </a:solidFill>
              <a:cs typeface="Calibri" panose="020F0502020204030204" pitchFamily="34" charset="0"/>
            </a:endParaRPr>
          </a:p>
        </p:txBody>
      </p:sp>
    </p:spTree>
    <p:extLst>
      <p:ext uri="{BB962C8B-B14F-4D97-AF65-F5344CB8AC3E}">
        <p14:creationId xmlns:p14="http://schemas.microsoft.com/office/powerpoint/2010/main" val="390200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4492" y="2747020"/>
            <a:ext cx="4232004" cy="346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Inhaltsplatzhalter 34"/>
          <p:cNvSpPr>
            <a:spLocks noGrp="1"/>
          </p:cNvSpPr>
          <p:nvPr>
            <p:ph idx="1"/>
          </p:nvPr>
        </p:nvSpPr>
        <p:spPr>
          <a:xfrm>
            <a:off x="256104" y="1643900"/>
            <a:ext cx="8229600" cy="4563905"/>
          </a:xfrm>
        </p:spPr>
        <p:txBody>
          <a:bodyPr/>
          <a:lstStyle/>
          <a:p>
            <a:r>
              <a:rPr lang="en-GB" sz="2800" dirty="0">
                <a:solidFill>
                  <a:srgbClr val="C00000"/>
                </a:solidFill>
              </a:rPr>
              <a:t>Scenario </a:t>
            </a:r>
            <a:r>
              <a:rPr lang="en-GB" sz="2800" b="1" dirty="0">
                <a:solidFill>
                  <a:srgbClr val="C00000"/>
                </a:solidFill>
              </a:rPr>
              <a:t>2030</a:t>
            </a:r>
          </a:p>
          <a:p>
            <a:pPr marL="685800" lvl="1">
              <a:buFont typeface="Arial" charset="0"/>
              <a:buChar char="•"/>
            </a:pPr>
            <a:r>
              <a:rPr lang="en-GB" sz="2400" dirty="0"/>
              <a:t>Data organised in space-time cubes</a:t>
            </a:r>
          </a:p>
          <a:p>
            <a:pPr marL="685800" lvl="1">
              <a:buFont typeface="Arial" charset="0"/>
              <a:buChar char="•"/>
            </a:pPr>
            <a:r>
              <a:rPr lang="en-GB" sz="2400" dirty="0"/>
              <a:t>Multi-sensory data fully</a:t>
            </a:r>
            <a:br>
              <a:rPr lang="en-GB" sz="2400" dirty="0"/>
            </a:br>
            <a:r>
              <a:rPr lang="en-GB" sz="2400" dirty="0"/>
              <a:t>integrated in workflows</a:t>
            </a:r>
          </a:p>
          <a:p>
            <a:pPr marL="685800" lvl="1">
              <a:buFont typeface="Arial" charset="0"/>
              <a:buChar char="•"/>
            </a:pPr>
            <a:r>
              <a:rPr lang="en-GB" sz="2400" dirty="0"/>
              <a:t>AI (machine learning or</a:t>
            </a:r>
            <a:br>
              <a:rPr lang="en-GB" sz="2400" dirty="0"/>
            </a:br>
            <a:r>
              <a:rPr lang="en-GB" sz="2400" dirty="0"/>
              <a:t>knowledge-based) systems</a:t>
            </a:r>
            <a:br>
              <a:rPr lang="en-GB" sz="2400" dirty="0"/>
            </a:br>
            <a:r>
              <a:rPr lang="en-GB" sz="2400" dirty="0"/>
              <a:t>guarantee high level of </a:t>
            </a:r>
            <a:br>
              <a:rPr lang="en-GB" sz="2400" dirty="0"/>
            </a:br>
            <a:r>
              <a:rPr lang="en-GB" sz="2400" dirty="0"/>
              <a:t>automation</a:t>
            </a:r>
          </a:p>
          <a:p>
            <a:pPr marL="685800" lvl="1">
              <a:buFont typeface="Arial" charset="0"/>
              <a:buChar char="•"/>
            </a:pPr>
            <a:r>
              <a:rPr lang="en-GB" sz="2400" dirty="0"/>
              <a:t>Data highly interoperable</a:t>
            </a:r>
            <a:br>
              <a:rPr lang="en-GB" sz="2400" dirty="0"/>
            </a:br>
            <a:r>
              <a:rPr lang="en-GB" sz="2400" dirty="0"/>
              <a:t>(OGC, Inspire, etc.)</a:t>
            </a:r>
          </a:p>
          <a:p>
            <a:endParaRPr lang="en-GB" sz="2800" dirty="0"/>
          </a:p>
        </p:txBody>
      </p:sp>
      <p:sp>
        <p:nvSpPr>
          <p:cNvPr id="36" name="Textfeld 35"/>
          <p:cNvSpPr txBox="1"/>
          <p:nvPr/>
        </p:nvSpPr>
        <p:spPr>
          <a:xfrm>
            <a:off x="5724525" y="753906"/>
            <a:ext cx="3311971" cy="783193"/>
          </a:xfrm>
          <a:prstGeom prst="wedgeRoundRectCallout">
            <a:avLst>
              <a:gd name="adj1" fmla="val -21274"/>
              <a:gd name="adj2" fmla="val 81507"/>
              <a:gd name="adj3" fmla="val 16667"/>
            </a:avLst>
          </a:prstGeom>
          <a:solidFill>
            <a:srgbClr val="FFC000"/>
          </a:solidFill>
        </p:spPr>
        <p:txBody>
          <a:bodyPr wrap="square" rtlCol="0">
            <a:spAutoFit/>
          </a:bodyPr>
          <a:lstStyle/>
          <a:p>
            <a:r>
              <a:rPr lang="en-GB" sz="2000" dirty="0">
                <a:latin typeface="+mj-lt"/>
              </a:rPr>
              <a:t>Overall: highly increased level of digitalisation …</a:t>
            </a:r>
          </a:p>
        </p:txBody>
      </p:sp>
      <p:sp>
        <p:nvSpPr>
          <p:cNvPr id="38" name="Textfeld 37"/>
          <p:cNvSpPr txBox="1"/>
          <p:nvPr/>
        </p:nvSpPr>
        <p:spPr>
          <a:xfrm>
            <a:off x="7934912" y="6192575"/>
            <a:ext cx="1101584" cy="261610"/>
          </a:xfrm>
          <a:prstGeom prst="rect">
            <a:avLst/>
          </a:prstGeom>
          <a:noFill/>
        </p:spPr>
        <p:txBody>
          <a:bodyPr wrap="none" rtlCol="0">
            <a:spAutoFit/>
          </a:bodyPr>
          <a:lstStyle/>
          <a:p>
            <a:r>
              <a:rPr lang="en-GB" sz="1100" dirty="0" err="1"/>
              <a:t>Tiede</a:t>
            </a:r>
            <a:r>
              <a:rPr lang="en-GB" sz="1100" dirty="0"/>
              <a:t> et al 2017</a:t>
            </a:r>
          </a:p>
        </p:txBody>
      </p:sp>
      <p:sp>
        <p:nvSpPr>
          <p:cNvPr id="10" name="Textfeld 9"/>
          <p:cNvSpPr txBox="1"/>
          <p:nvPr/>
        </p:nvSpPr>
        <p:spPr>
          <a:xfrm>
            <a:off x="1352549" y="6009099"/>
            <a:ext cx="2971801" cy="890171"/>
          </a:xfrm>
          <a:prstGeom prst="cloudCallout">
            <a:avLst>
              <a:gd name="adj1" fmla="val 41433"/>
              <a:gd name="adj2" fmla="val -76410"/>
            </a:avLst>
          </a:prstGeom>
          <a:solidFill>
            <a:srgbClr val="92D050"/>
          </a:solidFill>
        </p:spPr>
        <p:txBody>
          <a:bodyPr wrap="square" rtlCol="0">
            <a:spAutoFit/>
          </a:bodyPr>
          <a:lstStyle/>
          <a:p>
            <a:r>
              <a:rPr lang="en-GB" sz="1600" dirty="0">
                <a:latin typeface="+mj-lt"/>
              </a:rPr>
              <a:t>Soft skills even more important… ?</a:t>
            </a:r>
          </a:p>
        </p:txBody>
      </p:sp>
      <p:sp>
        <p:nvSpPr>
          <p:cNvPr id="8" name="Rectangle 7">
            <a:extLst>
              <a:ext uri="{FF2B5EF4-FFF2-40B4-BE49-F238E27FC236}">
                <a16:creationId xmlns:a16="http://schemas.microsoft.com/office/drawing/2014/main" id="{8F228947-248A-0B48-A050-9FE00CFA4BD6}"/>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a:solidFill>
                  <a:srgbClr val="336699"/>
                </a:solidFill>
                <a:cs typeface="Calibri" panose="020F0502020204030204" pitchFamily="34" charset="0"/>
              </a:rPr>
              <a:t>Anticipation des scenarios du </a:t>
            </a:r>
            <a:r>
              <a:rPr lang="en-GB" altLang="en-US" sz="2400" b="1" dirty="0" err="1">
                <a:solidFill>
                  <a:srgbClr val="336699"/>
                </a:solidFill>
                <a:cs typeface="Calibri" panose="020F0502020204030204" pitchFamily="34" charset="0"/>
              </a:rPr>
              <a:t>secteur</a:t>
            </a:r>
            <a:endParaRPr lang="en-GB" altLang="en-US" sz="2400" b="1" dirty="0">
              <a:solidFill>
                <a:srgbClr val="336699"/>
              </a:solidFill>
              <a:cs typeface="Calibri" panose="020F0502020204030204" pitchFamily="34" charset="0"/>
            </a:endParaRPr>
          </a:p>
        </p:txBody>
      </p:sp>
    </p:spTree>
    <p:extLst>
      <p:ext uri="{BB962C8B-B14F-4D97-AF65-F5344CB8AC3E}">
        <p14:creationId xmlns:p14="http://schemas.microsoft.com/office/powerpoint/2010/main" val="6072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75248-5C0F-4E4A-B901-B196E74A4562}"/>
              </a:ext>
            </a:extLst>
          </p:cNvPr>
          <p:cNvSpPr txBox="1"/>
          <p:nvPr/>
        </p:nvSpPr>
        <p:spPr>
          <a:xfrm>
            <a:off x="445770" y="1097280"/>
            <a:ext cx="8218170" cy="4832092"/>
          </a:xfrm>
          <a:prstGeom prst="rect">
            <a:avLst/>
          </a:prstGeom>
          <a:noFill/>
        </p:spPr>
        <p:txBody>
          <a:bodyPr wrap="square" rtlCol="0">
            <a:spAutoFit/>
          </a:bodyPr>
          <a:lstStyle/>
          <a:p>
            <a:r>
              <a:rPr lang="en-GB" sz="2800" b="1" dirty="0">
                <a:solidFill>
                  <a:srgbClr val="005493"/>
                </a:solidFill>
                <a:latin typeface="+mj-lt"/>
              </a:rPr>
              <a:t>OBJECTIFS OPERATIONNELS de EO4GEO</a:t>
            </a:r>
          </a:p>
          <a:p>
            <a:endParaRPr lang="en-GB" sz="2800" b="1" dirty="0">
              <a:solidFill>
                <a:srgbClr val="005493"/>
              </a:solidFill>
              <a:latin typeface="+mj-lt"/>
            </a:endParaRPr>
          </a:p>
          <a:p>
            <a:pPr marL="285750" indent="-285750">
              <a:buFontTx/>
              <a:buChar char="-"/>
            </a:pPr>
            <a:r>
              <a:rPr lang="en-GB" sz="2800" dirty="0">
                <a:solidFill>
                  <a:srgbClr val="0070C0"/>
                </a:solidFill>
                <a:latin typeface="+mj-lt"/>
              </a:rPr>
              <a:t>Body of Knowledge </a:t>
            </a:r>
          </a:p>
          <a:p>
            <a:pPr marL="285750" indent="-285750">
              <a:buFontTx/>
              <a:buChar char="-"/>
            </a:pPr>
            <a:r>
              <a:rPr lang="en-GB" sz="2800" dirty="0" err="1">
                <a:solidFill>
                  <a:srgbClr val="0070C0"/>
                </a:solidFill>
                <a:latin typeface="+mj-lt"/>
              </a:rPr>
              <a:t>Plateforme</a:t>
            </a:r>
            <a:r>
              <a:rPr lang="en-GB" sz="2800" dirty="0">
                <a:solidFill>
                  <a:srgbClr val="0070C0"/>
                </a:solidFill>
                <a:latin typeface="+mj-lt"/>
              </a:rPr>
              <a:t> collaborative</a:t>
            </a:r>
          </a:p>
          <a:p>
            <a:pPr marL="285750" indent="-285750">
              <a:buFontTx/>
              <a:buChar char="-"/>
            </a:pPr>
            <a:r>
              <a:rPr lang="en-GB" sz="2800" dirty="0" err="1">
                <a:solidFill>
                  <a:srgbClr val="0070C0"/>
                </a:solidFill>
                <a:latin typeface="+mj-lt"/>
              </a:rPr>
              <a:t>Outil</a:t>
            </a:r>
            <a:r>
              <a:rPr lang="en-GB" sz="2800" dirty="0">
                <a:solidFill>
                  <a:srgbClr val="0070C0"/>
                </a:solidFill>
                <a:latin typeface="+mj-lt"/>
              </a:rPr>
              <a:t> pour le design de curricula</a:t>
            </a:r>
          </a:p>
          <a:p>
            <a:pPr marL="285750" indent="-285750">
              <a:buFontTx/>
              <a:buChar char="-"/>
            </a:pPr>
            <a:r>
              <a:rPr lang="en-GB" sz="2800" dirty="0" err="1">
                <a:solidFill>
                  <a:srgbClr val="0070C0"/>
                </a:solidFill>
                <a:latin typeface="+mj-lt"/>
              </a:rPr>
              <a:t>Portefeuille</a:t>
            </a:r>
            <a:r>
              <a:rPr lang="en-GB" sz="2800" dirty="0">
                <a:solidFill>
                  <a:srgbClr val="0070C0"/>
                </a:solidFill>
                <a:latin typeface="+mj-lt"/>
              </a:rPr>
              <a:t> de </a:t>
            </a:r>
            <a:r>
              <a:rPr lang="en-GB" sz="2800" dirty="0" err="1">
                <a:solidFill>
                  <a:srgbClr val="0070C0"/>
                </a:solidFill>
                <a:latin typeface="+mj-lt"/>
              </a:rPr>
              <a:t>cours</a:t>
            </a:r>
            <a:r>
              <a:rPr lang="en-GB" sz="2800" dirty="0">
                <a:solidFill>
                  <a:srgbClr val="0070C0"/>
                </a:solidFill>
                <a:latin typeface="+mj-lt"/>
              </a:rPr>
              <a:t> et de modules de formation</a:t>
            </a:r>
          </a:p>
          <a:p>
            <a:pPr marL="285750" indent="-285750">
              <a:buFontTx/>
              <a:buChar char="-"/>
            </a:pPr>
            <a:r>
              <a:rPr lang="en-GB" sz="2800" dirty="0" err="1">
                <a:solidFill>
                  <a:srgbClr val="0070C0"/>
                </a:solidFill>
                <a:latin typeface="+mj-lt"/>
              </a:rPr>
              <a:t>Strategie</a:t>
            </a:r>
            <a:r>
              <a:rPr lang="en-GB" sz="2800" dirty="0">
                <a:solidFill>
                  <a:srgbClr val="0070C0"/>
                </a:solidFill>
                <a:latin typeface="+mj-lt"/>
              </a:rPr>
              <a:t> </a:t>
            </a:r>
            <a:r>
              <a:rPr lang="en-GB" sz="2800" dirty="0" err="1">
                <a:solidFill>
                  <a:srgbClr val="0070C0"/>
                </a:solidFill>
                <a:latin typeface="+mj-lt"/>
              </a:rPr>
              <a:t>sectorielle</a:t>
            </a:r>
            <a:r>
              <a:rPr lang="en-GB" sz="2800" dirty="0">
                <a:solidFill>
                  <a:srgbClr val="0070C0"/>
                </a:solidFill>
                <a:latin typeface="+mj-lt"/>
              </a:rPr>
              <a:t> des competences </a:t>
            </a:r>
          </a:p>
          <a:p>
            <a:pPr marL="285750" indent="-285750">
              <a:buFontTx/>
              <a:buChar char="-"/>
            </a:pPr>
            <a:r>
              <a:rPr lang="en-GB" sz="2800" dirty="0">
                <a:solidFill>
                  <a:srgbClr val="0070C0"/>
                </a:solidFill>
                <a:latin typeface="+mj-lt"/>
              </a:rPr>
              <a:t>Plan </a:t>
            </a:r>
            <a:r>
              <a:rPr lang="en-GB" sz="2800" dirty="0" err="1">
                <a:solidFill>
                  <a:srgbClr val="0070C0"/>
                </a:solidFill>
                <a:latin typeface="+mj-lt"/>
              </a:rPr>
              <a:t>d’Action</a:t>
            </a:r>
            <a:r>
              <a:rPr lang="en-GB" sz="2800" dirty="0">
                <a:solidFill>
                  <a:srgbClr val="0070C0"/>
                </a:solidFill>
                <a:latin typeface="+mj-lt"/>
              </a:rPr>
              <a:t> de Longue </a:t>
            </a:r>
            <a:r>
              <a:rPr lang="en-GB" sz="2800" dirty="0" err="1">
                <a:solidFill>
                  <a:srgbClr val="0070C0"/>
                </a:solidFill>
                <a:latin typeface="+mj-lt"/>
              </a:rPr>
              <a:t>Duree</a:t>
            </a:r>
            <a:endParaRPr lang="en-GB" sz="2800" dirty="0">
              <a:solidFill>
                <a:srgbClr val="0070C0"/>
              </a:solidFill>
              <a:latin typeface="+mj-lt"/>
            </a:endParaRPr>
          </a:p>
          <a:p>
            <a:pPr marL="285750" indent="-285750">
              <a:buFontTx/>
              <a:buChar char="-"/>
            </a:pPr>
            <a:endParaRPr lang="en-GB" sz="2800" dirty="0">
              <a:solidFill>
                <a:srgbClr val="0070C0"/>
              </a:solidFill>
              <a:latin typeface="+mj-lt"/>
            </a:endParaRPr>
          </a:p>
          <a:p>
            <a:pPr marL="285750" indent="-285750">
              <a:buFontTx/>
              <a:buChar char="-"/>
            </a:pPr>
            <a:endParaRPr lang="en-GB" sz="2800" dirty="0">
              <a:solidFill>
                <a:srgbClr val="0070C0"/>
              </a:solidFill>
              <a:latin typeface="+mj-lt"/>
            </a:endParaRPr>
          </a:p>
          <a:p>
            <a:r>
              <a:rPr lang="en-GB" sz="2800" dirty="0">
                <a:solidFill>
                  <a:srgbClr val="0070C0"/>
                </a:solidFill>
                <a:latin typeface="+mj-lt"/>
              </a:rPr>
              <a:t>… PROCHAINES ETAPES?</a:t>
            </a:r>
            <a:endParaRPr lang="en-BE" sz="2800" dirty="0">
              <a:solidFill>
                <a:srgbClr val="0070C0"/>
              </a:solidFill>
              <a:latin typeface="+mj-lt"/>
            </a:endParaRPr>
          </a:p>
        </p:txBody>
      </p:sp>
    </p:spTree>
    <p:extLst>
      <p:ext uri="{BB962C8B-B14F-4D97-AF65-F5344CB8AC3E}">
        <p14:creationId xmlns:p14="http://schemas.microsoft.com/office/powerpoint/2010/main" val="113207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DB323-6C5A-4DB5-8349-99268E2B2E32}"/>
              </a:ext>
            </a:extLst>
          </p:cNvPr>
          <p:cNvSpPr txBox="1"/>
          <p:nvPr/>
        </p:nvSpPr>
        <p:spPr>
          <a:xfrm>
            <a:off x="308610" y="1108710"/>
            <a:ext cx="8423910" cy="2308324"/>
          </a:xfrm>
          <a:prstGeom prst="rect">
            <a:avLst/>
          </a:prstGeom>
          <a:noFill/>
        </p:spPr>
        <p:txBody>
          <a:bodyPr wrap="square" rtlCol="0">
            <a:spAutoFit/>
          </a:bodyPr>
          <a:lstStyle/>
          <a:p>
            <a:pPr algn="just"/>
            <a:r>
              <a:rPr lang="fr-FR" sz="2400" dirty="0">
                <a:solidFill>
                  <a:srgbClr val="005493"/>
                </a:solidFill>
                <a:latin typeface="+mj-lt"/>
              </a:rPr>
              <a:t>“</a:t>
            </a:r>
            <a:r>
              <a:rPr lang="fr-FR" sz="2400" b="1" dirty="0">
                <a:solidFill>
                  <a:srgbClr val="005493"/>
                </a:solidFill>
                <a:latin typeface="+mj-lt"/>
              </a:rPr>
              <a:t>Echanges sur une stratégie de développement des compétences dans le secteur de la géo-information spatiale et du déploiement de </a:t>
            </a:r>
            <a:r>
              <a:rPr lang="fr-FR" sz="2400" b="1" dirty="0" err="1">
                <a:solidFill>
                  <a:srgbClr val="005493"/>
                </a:solidFill>
                <a:latin typeface="+mj-lt"/>
              </a:rPr>
              <a:t>Copernicus</a:t>
            </a:r>
            <a:r>
              <a:rPr lang="fr-FR" sz="2400" dirty="0">
                <a:solidFill>
                  <a:srgbClr val="005493"/>
                </a:solidFill>
                <a:latin typeface="+mj-lt"/>
              </a:rPr>
              <a:t>” (Edition française). </a:t>
            </a:r>
          </a:p>
          <a:p>
            <a:pPr algn="just"/>
            <a:endParaRPr lang="fr-FR" sz="2400" dirty="0">
              <a:solidFill>
                <a:srgbClr val="005493"/>
              </a:solidFill>
              <a:latin typeface="+mj-lt"/>
            </a:endParaRPr>
          </a:p>
          <a:p>
            <a:pPr algn="just"/>
            <a:r>
              <a:rPr lang="fr-FR" sz="2400" dirty="0">
                <a:solidFill>
                  <a:srgbClr val="005493"/>
                </a:solidFill>
                <a:latin typeface="+mj-lt"/>
                <a:sym typeface="Wingdings" panose="05000000000000000000" pitchFamily="2" charset="2"/>
              </a:rPr>
              <a:t> </a:t>
            </a:r>
            <a:r>
              <a:rPr lang="fr-FR" sz="2400" b="1" dirty="0">
                <a:solidFill>
                  <a:srgbClr val="005493"/>
                </a:solidFill>
                <a:latin typeface="+mj-lt"/>
              </a:rPr>
              <a:t>7 et 8 Octobre 2019</a:t>
            </a:r>
            <a:r>
              <a:rPr lang="fr-FR" sz="2400" dirty="0">
                <a:solidFill>
                  <a:srgbClr val="005493"/>
                </a:solidFill>
                <a:latin typeface="+mj-lt"/>
              </a:rPr>
              <a:t> sur le site d’AEROCAMPUS Aquitaine (Latresne, Nouvelle-Aquitaine, France)</a:t>
            </a:r>
            <a:endParaRPr lang="en-BE" sz="2400" dirty="0">
              <a:solidFill>
                <a:srgbClr val="005493"/>
              </a:solidFill>
              <a:latin typeface="+mj-lt"/>
            </a:endParaRPr>
          </a:p>
        </p:txBody>
      </p:sp>
      <p:sp>
        <p:nvSpPr>
          <p:cNvPr id="4" name="TextBox 3">
            <a:extLst>
              <a:ext uri="{FF2B5EF4-FFF2-40B4-BE49-F238E27FC236}">
                <a16:creationId xmlns:a16="http://schemas.microsoft.com/office/drawing/2014/main" id="{E7F2534A-895E-4925-9F0C-7163C9EA165B}"/>
              </a:ext>
            </a:extLst>
          </p:cNvPr>
          <p:cNvSpPr txBox="1"/>
          <p:nvPr/>
        </p:nvSpPr>
        <p:spPr>
          <a:xfrm>
            <a:off x="360045" y="3748504"/>
            <a:ext cx="8423910" cy="1938992"/>
          </a:xfrm>
          <a:prstGeom prst="rect">
            <a:avLst/>
          </a:prstGeom>
          <a:noFill/>
        </p:spPr>
        <p:txBody>
          <a:bodyPr wrap="square" rtlCol="0">
            <a:spAutoFit/>
          </a:bodyPr>
          <a:lstStyle/>
          <a:p>
            <a:pPr algn="just"/>
            <a:r>
              <a:rPr lang="en-GB" sz="2400" b="1" dirty="0">
                <a:solidFill>
                  <a:srgbClr val="005493"/>
                </a:solidFill>
                <a:latin typeface="+mj-lt"/>
              </a:rPr>
              <a:t>“Better Skills for Space Geo-Information and Copernicus User Uptake – Discussing the EO4GEO Sector Skills Strategy and its Recommendations”</a:t>
            </a:r>
          </a:p>
          <a:p>
            <a:pPr algn="just"/>
            <a:endParaRPr lang="fr-FR" sz="2400" b="1" dirty="0">
              <a:solidFill>
                <a:srgbClr val="005493"/>
              </a:solidFill>
              <a:latin typeface="+mj-lt"/>
            </a:endParaRPr>
          </a:p>
          <a:p>
            <a:pPr algn="just"/>
            <a:r>
              <a:rPr lang="fr-FR" sz="2400" dirty="0">
                <a:solidFill>
                  <a:srgbClr val="005493"/>
                </a:solidFill>
                <a:latin typeface="+mj-lt"/>
                <a:sym typeface="Wingdings" panose="05000000000000000000" pitchFamily="2" charset="2"/>
              </a:rPr>
              <a:t> </a:t>
            </a:r>
            <a:r>
              <a:rPr lang="fr-FR" sz="2400" b="1" dirty="0">
                <a:solidFill>
                  <a:srgbClr val="005493"/>
                </a:solidFill>
                <a:latin typeface="+mj-lt"/>
              </a:rPr>
              <a:t>24 Novembre 2019 </a:t>
            </a:r>
            <a:r>
              <a:rPr lang="fr-FR" sz="2400" dirty="0">
                <a:solidFill>
                  <a:srgbClr val="005493"/>
                </a:solidFill>
                <a:latin typeface="+mj-lt"/>
              </a:rPr>
              <a:t>au Comite des </a:t>
            </a:r>
            <a:r>
              <a:rPr lang="fr-FR" sz="2400" dirty="0" err="1">
                <a:solidFill>
                  <a:srgbClr val="005493"/>
                </a:solidFill>
                <a:latin typeface="+mj-lt"/>
              </a:rPr>
              <a:t>Regions</a:t>
            </a:r>
            <a:r>
              <a:rPr lang="fr-FR" sz="2400" dirty="0">
                <a:solidFill>
                  <a:srgbClr val="005493"/>
                </a:solidFill>
                <a:latin typeface="+mj-lt"/>
              </a:rPr>
              <a:t> (Bruxelles)</a:t>
            </a:r>
            <a:endParaRPr lang="en-BE" sz="2400" dirty="0">
              <a:solidFill>
                <a:srgbClr val="005493"/>
              </a:solidFill>
              <a:latin typeface="+mj-lt"/>
            </a:endParaRPr>
          </a:p>
        </p:txBody>
      </p:sp>
      <p:sp>
        <p:nvSpPr>
          <p:cNvPr id="5" name="Rectangle 4">
            <a:extLst>
              <a:ext uri="{FF2B5EF4-FFF2-40B4-BE49-F238E27FC236}">
                <a16:creationId xmlns:a16="http://schemas.microsoft.com/office/drawing/2014/main" id="{9BBF6E8C-E2B5-4A61-8A5F-7C3D7116728F}"/>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a:solidFill>
                  <a:srgbClr val="336699"/>
                </a:solidFill>
                <a:cs typeface="Calibri" panose="020F0502020204030204" pitchFamily="34" charset="0"/>
              </a:rPr>
              <a:t> PROCHAINES ETAPES </a:t>
            </a:r>
          </a:p>
        </p:txBody>
      </p:sp>
    </p:spTree>
    <p:extLst>
      <p:ext uri="{BB962C8B-B14F-4D97-AF65-F5344CB8AC3E}">
        <p14:creationId xmlns:p14="http://schemas.microsoft.com/office/powerpoint/2010/main" val="6336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7"/>
          <p:cNvSpPr txBox="1">
            <a:spLocks/>
          </p:cNvSpPr>
          <p:nvPr/>
        </p:nvSpPr>
        <p:spPr bwMode="auto">
          <a:xfrm>
            <a:off x="106363" y="115888"/>
            <a:ext cx="5799137"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3200" b="1" kern="1200">
                <a:solidFill>
                  <a:srgbClr val="0070C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altLang="en-US" sz="2800" dirty="0">
              <a:solidFill>
                <a:schemeClr val="accent2">
                  <a:lumMod val="75000"/>
                </a:schemeClr>
              </a:solidFill>
              <a:ea typeface="ＭＳ Ｐゴシック" pitchFamily="34" charset="-128"/>
            </a:endParaRPr>
          </a:p>
        </p:txBody>
      </p:sp>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7">
            <a:extLst>
              <a:ext uri="{FF2B5EF4-FFF2-40B4-BE49-F238E27FC236}">
                <a16:creationId xmlns:a16="http://schemas.microsoft.com/office/drawing/2014/main" id="{4EADFFEC-D272-2745-B63B-A3815BDDF6D3}"/>
              </a:ext>
            </a:extLst>
          </p:cNvPr>
          <p:cNvSpPr>
            <a:spLocks noChangeArrowheads="1"/>
          </p:cNvSpPr>
          <p:nvPr/>
        </p:nvSpPr>
        <p:spPr bwMode="auto">
          <a:xfrm>
            <a:off x="3268579" y="3866999"/>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just">
              <a:spcBef>
                <a:spcPct val="0"/>
              </a:spcBef>
              <a:buNone/>
            </a:pPr>
            <a:r>
              <a:rPr lang="en-GB" altLang="en-US" sz="6000" b="1" dirty="0">
                <a:solidFill>
                  <a:srgbClr val="336699"/>
                </a:solidFill>
                <a:cs typeface="Calibri" panose="020F0502020204030204" pitchFamily="34" charset="0"/>
              </a:rPr>
              <a:t>Merci!</a:t>
            </a:r>
          </a:p>
          <a:p>
            <a:pPr algn="just">
              <a:spcBef>
                <a:spcPct val="0"/>
              </a:spcBef>
              <a:buNone/>
            </a:pPr>
            <a:endParaRPr lang="en-GB" altLang="en-US" sz="6000" b="1" dirty="0">
              <a:solidFill>
                <a:srgbClr val="336699"/>
              </a:solidFill>
              <a:cs typeface="Calibri" panose="020F0502020204030204" pitchFamily="34" charset="0"/>
            </a:endParaRPr>
          </a:p>
          <a:p>
            <a:pPr algn="just">
              <a:spcBef>
                <a:spcPct val="0"/>
              </a:spcBef>
              <a:buNone/>
            </a:pPr>
            <a:endParaRPr lang="en-GB" altLang="en-US" sz="6000" b="1" dirty="0">
              <a:solidFill>
                <a:srgbClr val="336699"/>
              </a:solidFill>
              <a:cs typeface="Calibri" panose="020F0502020204030204" pitchFamily="34" charset="0"/>
            </a:endParaRPr>
          </a:p>
        </p:txBody>
      </p:sp>
    </p:spTree>
    <p:extLst>
      <p:ext uri="{BB962C8B-B14F-4D97-AF65-F5344CB8AC3E}">
        <p14:creationId xmlns:p14="http://schemas.microsoft.com/office/powerpoint/2010/main" val="258416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54E1B2-5572-4BB9-861F-E89C755E2259}"/>
              </a:ext>
            </a:extLst>
          </p:cNvPr>
          <p:cNvSpPr/>
          <p:nvPr/>
        </p:nvSpPr>
        <p:spPr>
          <a:xfrm>
            <a:off x="320251" y="809248"/>
            <a:ext cx="4105834" cy="5627181"/>
          </a:xfrm>
          <a:prstGeom prst="rect">
            <a:avLst/>
          </a:prstGeom>
        </p:spPr>
        <p:txBody>
          <a:bodyPr wrap="square">
            <a:spAutoFit/>
          </a:bodyPr>
          <a:lstStyle/>
          <a:p>
            <a:r>
              <a:rPr lang="fr-FR" sz="2400" b="1" dirty="0">
                <a:solidFill>
                  <a:srgbClr val="005493"/>
                </a:solidFill>
              </a:rPr>
              <a:t>Nouvelle stratégie pour les compétences en Europe</a:t>
            </a:r>
          </a:p>
          <a:p>
            <a:endParaRPr lang="es-ES" dirty="0">
              <a:solidFill>
                <a:srgbClr val="0070C0"/>
              </a:solidFill>
            </a:endParaRPr>
          </a:p>
          <a:p>
            <a:pPr marL="285750" indent="-285750">
              <a:lnSpc>
                <a:spcPct val="150000"/>
              </a:lnSpc>
              <a:buFont typeface="Arial" panose="020B0604020202020204" pitchFamily="34" charset="0"/>
              <a:buChar char="•"/>
            </a:pPr>
            <a:r>
              <a:rPr lang="fr-FR" dirty="0">
                <a:solidFill>
                  <a:srgbClr val="0070C0"/>
                </a:solidFill>
              </a:rPr>
              <a:t>améliorer la </a:t>
            </a:r>
            <a:r>
              <a:rPr lang="fr-FR" b="1" dirty="0">
                <a:solidFill>
                  <a:srgbClr val="0070C0"/>
                </a:solidFill>
              </a:rPr>
              <a:t>qualité</a:t>
            </a:r>
            <a:r>
              <a:rPr lang="fr-FR" dirty="0">
                <a:solidFill>
                  <a:srgbClr val="0070C0"/>
                </a:solidFill>
              </a:rPr>
              <a:t> et la </a:t>
            </a:r>
            <a:r>
              <a:rPr lang="fr-FR" b="1" dirty="0">
                <a:solidFill>
                  <a:srgbClr val="0070C0"/>
                </a:solidFill>
              </a:rPr>
              <a:t>pertinence</a:t>
            </a:r>
            <a:r>
              <a:rPr lang="fr-FR" dirty="0">
                <a:solidFill>
                  <a:srgbClr val="0070C0"/>
                </a:solidFill>
              </a:rPr>
              <a:t> de la formation;</a:t>
            </a:r>
          </a:p>
          <a:p>
            <a:pPr>
              <a:lnSpc>
                <a:spcPct val="150000"/>
              </a:lnSpc>
            </a:pPr>
            <a:endParaRPr lang="fr-FR" dirty="0">
              <a:solidFill>
                <a:srgbClr val="0070C0"/>
              </a:solidFill>
            </a:endParaRPr>
          </a:p>
          <a:p>
            <a:pPr marL="285750" indent="-285750">
              <a:lnSpc>
                <a:spcPct val="150000"/>
              </a:lnSpc>
              <a:buFont typeface="Arial" panose="020B0604020202020204" pitchFamily="34" charset="0"/>
              <a:buChar char="•"/>
            </a:pPr>
            <a:r>
              <a:rPr lang="fr-FR" dirty="0">
                <a:solidFill>
                  <a:srgbClr val="0070C0"/>
                </a:solidFill>
              </a:rPr>
              <a:t>améliorer la </a:t>
            </a:r>
            <a:r>
              <a:rPr lang="fr-FR" b="1" dirty="0">
                <a:solidFill>
                  <a:srgbClr val="0070C0"/>
                </a:solidFill>
              </a:rPr>
              <a:t>visibilité</a:t>
            </a:r>
            <a:r>
              <a:rPr lang="fr-FR" dirty="0">
                <a:solidFill>
                  <a:srgbClr val="0070C0"/>
                </a:solidFill>
              </a:rPr>
              <a:t> et la </a:t>
            </a:r>
            <a:r>
              <a:rPr lang="fr-FR" b="1" dirty="0">
                <a:solidFill>
                  <a:srgbClr val="0070C0"/>
                </a:solidFill>
              </a:rPr>
              <a:t>comparabilité</a:t>
            </a:r>
            <a:r>
              <a:rPr lang="fr-FR" dirty="0">
                <a:solidFill>
                  <a:srgbClr val="0070C0"/>
                </a:solidFill>
              </a:rPr>
              <a:t> des compétences;</a:t>
            </a:r>
          </a:p>
          <a:p>
            <a:pPr>
              <a:lnSpc>
                <a:spcPct val="150000"/>
              </a:lnSpc>
            </a:pPr>
            <a:endParaRPr lang="fr-FR" dirty="0">
              <a:solidFill>
                <a:srgbClr val="0070C0"/>
              </a:solidFill>
            </a:endParaRPr>
          </a:p>
          <a:p>
            <a:pPr marL="285750" indent="-285750">
              <a:lnSpc>
                <a:spcPct val="150000"/>
              </a:lnSpc>
              <a:buFont typeface="Arial" panose="020B0604020202020204" pitchFamily="34" charset="0"/>
              <a:buChar char="•"/>
            </a:pPr>
            <a:r>
              <a:rPr lang="fr-FR" dirty="0">
                <a:solidFill>
                  <a:srgbClr val="0070C0"/>
                </a:solidFill>
              </a:rPr>
              <a:t>permettre aux citoyens de faire de </a:t>
            </a:r>
            <a:r>
              <a:rPr lang="fr-FR" b="1" dirty="0">
                <a:solidFill>
                  <a:srgbClr val="0070C0"/>
                </a:solidFill>
              </a:rPr>
              <a:t>meilleurs choix</a:t>
            </a:r>
            <a:r>
              <a:rPr lang="fr-FR" dirty="0">
                <a:solidFill>
                  <a:srgbClr val="0070C0"/>
                </a:solidFill>
              </a:rPr>
              <a:t> de carrière, de trouver des </a:t>
            </a:r>
            <a:r>
              <a:rPr lang="fr-FR" b="1" dirty="0">
                <a:solidFill>
                  <a:srgbClr val="0070C0"/>
                </a:solidFill>
              </a:rPr>
              <a:t>emplois de qualité </a:t>
            </a:r>
            <a:r>
              <a:rPr lang="fr-FR" dirty="0">
                <a:solidFill>
                  <a:srgbClr val="0070C0"/>
                </a:solidFill>
              </a:rPr>
              <a:t>et d’améliorer leurs chances de réussite dans la vie.</a:t>
            </a:r>
          </a:p>
        </p:txBody>
      </p:sp>
      <p:pic>
        <p:nvPicPr>
          <p:cNvPr id="10" name="Picture 9">
            <a:extLst>
              <a:ext uri="{FF2B5EF4-FFF2-40B4-BE49-F238E27FC236}">
                <a16:creationId xmlns:a16="http://schemas.microsoft.com/office/drawing/2014/main" id="{A665A58E-83F2-425E-BCFE-52B9F82252A3}"/>
              </a:ext>
            </a:extLst>
          </p:cNvPr>
          <p:cNvPicPr>
            <a:picLocks noChangeAspect="1"/>
          </p:cNvPicPr>
          <p:nvPr/>
        </p:nvPicPr>
        <p:blipFill>
          <a:blip r:embed="rId3"/>
          <a:stretch>
            <a:fillRect/>
          </a:stretch>
        </p:blipFill>
        <p:spPr>
          <a:xfrm>
            <a:off x="5495114" y="1147255"/>
            <a:ext cx="2812308" cy="2132410"/>
          </a:xfrm>
          <a:prstGeom prst="rect">
            <a:avLst/>
          </a:prstGeom>
        </p:spPr>
      </p:pic>
      <p:sp>
        <p:nvSpPr>
          <p:cNvPr id="11" name="TextBox 10">
            <a:extLst>
              <a:ext uri="{FF2B5EF4-FFF2-40B4-BE49-F238E27FC236}">
                <a16:creationId xmlns:a16="http://schemas.microsoft.com/office/drawing/2014/main" id="{7000AEEB-0365-4835-BC3A-076CFC9D8350}"/>
              </a:ext>
            </a:extLst>
          </p:cNvPr>
          <p:cNvSpPr txBox="1"/>
          <p:nvPr/>
        </p:nvSpPr>
        <p:spPr>
          <a:xfrm>
            <a:off x="5495114" y="3793787"/>
            <a:ext cx="2977677" cy="2246769"/>
          </a:xfrm>
          <a:prstGeom prst="rect">
            <a:avLst/>
          </a:prstGeom>
          <a:noFill/>
        </p:spPr>
        <p:txBody>
          <a:bodyPr wrap="square" rtlCol="0">
            <a:spAutoFit/>
          </a:bodyPr>
          <a:lstStyle/>
          <a:p>
            <a:pPr algn="ctr"/>
            <a:r>
              <a:rPr lang="en-GB" sz="2800" b="1" dirty="0">
                <a:solidFill>
                  <a:srgbClr val="005493"/>
                </a:solidFill>
              </a:rPr>
              <a:t>PLAN DE COOPERATION SECTORIELLE EN MATIERE DE COMPETENCES</a:t>
            </a:r>
            <a:endParaRPr lang="en-BE" sz="2800" b="1" dirty="0">
              <a:solidFill>
                <a:srgbClr val="005493"/>
              </a:solidFill>
            </a:endParaRPr>
          </a:p>
        </p:txBody>
      </p:sp>
    </p:spTree>
    <p:extLst>
      <p:ext uri="{BB962C8B-B14F-4D97-AF65-F5344CB8AC3E}">
        <p14:creationId xmlns:p14="http://schemas.microsoft.com/office/powerpoint/2010/main" val="36989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9CAC0BB1-9158-4808-B2FA-88EE76CA13AD}"/>
              </a:ext>
            </a:extLst>
          </p:cNvPr>
          <p:cNvPicPr>
            <a:picLocks noChangeAspect="1"/>
          </p:cNvPicPr>
          <p:nvPr/>
        </p:nvPicPr>
        <p:blipFill>
          <a:blip r:embed="rId2"/>
          <a:stretch>
            <a:fillRect/>
          </a:stretch>
        </p:blipFill>
        <p:spPr>
          <a:xfrm>
            <a:off x="553817" y="1210281"/>
            <a:ext cx="5635324" cy="4713863"/>
          </a:xfrm>
          <a:prstGeom prst="rect">
            <a:avLst/>
          </a:prstGeom>
        </p:spPr>
      </p:pic>
      <p:sp>
        <p:nvSpPr>
          <p:cNvPr id="5" name="TextBox 4">
            <a:extLst>
              <a:ext uri="{FF2B5EF4-FFF2-40B4-BE49-F238E27FC236}">
                <a16:creationId xmlns:a16="http://schemas.microsoft.com/office/drawing/2014/main" id="{A33EFF01-D298-4150-A5FA-6EBB656BF7BE}"/>
              </a:ext>
            </a:extLst>
          </p:cNvPr>
          <p:cNvSpPr txBox="1"/>
          <p:nvPr/>
        </p:nvSpPr>
        <p:spPr>
          <a:xfrm>
            <a:off x="6332706" y="1475206"/>
            <a:ext cx="2412460" cy="41960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b="1" dirty="0">
                <a:solidFill>
                  <a:srgbClr val="005493"/>
                </a:solidFill>
              </a:rPr>
              <a:t>26 </a:t>
            </a:r>
            <a:r>
              <a:rPr lang="en-GB" b="1" dirty="0" err="1">
                <a:solidFill>
                  <a:srgbClr val="005493"/>
                </a:solidFill>
              </a:rPr>
              <a:t>partenaires</a:t>
            </a:r>
            <a:endParaRPr lang="en-GB" b="1" dirty="0">
              <a:solidFill>
                <a:srgbClr val="005493"/>
              </a:solidFill>
            </a:endParaRPr>
          </a:p>
          <a:p>
            <a:pPr marL="285750" indent="-285750">
              <a:lnSpc>
                <a:spcPct val="150000"/>
              </a:lnSpc>
              <a:buFont typeface="Arial" panose="020B0604020202020204" pitchFamily="34" charset="0"/>
              <a:buChar char="•"/>
            </a:pPr>
            <a:endParaRPr lang="en-GB" b="1" dirty="0">
              <a:solidFill>
                <a:srgbClr val="005493"/>
              </a:solidFill>
            </a:endParaRPr>
          </a:p>
          <a:p>
            <a:pPr marL="285750" indent="-285750">
              <a:lnSpc>
                <a:spcPct val="150000"/>
              </a:lnSpc>
              <a:buFont typeface="Arial" panose="020B0604020202020204" pitchFamily="34" charset="0"/>
              <a:buChar char="•"/>
            </a:pPr>
            <a:r>
              <a:rPr lang="en-GB" b="1" dirty="0">
                <a:solidFill>
                  <a:srgbClr val="005493"/>
                </a:solidFill>
              </a:rPr>
              <a:t>13 pays </a:t>
            </a:r>
          </a:p>
          <a:p>
            <a:pPr marL="285750" indent="-285750">
              <a:lnSpc>
                <a:spcPct val="150000"/>
              </a:lnSpc>
              <a:buFont typeface="Arial" panose="020B0604020202020204" pitchFamily="34" charset="0"/>
              <a:buChar char="•"/>
            </a:pPr>
            <a:endParaRPr lang="en-GB" b="1" dirty="0">
              <a:solidFill>
                <a:srgbClr val="005493"/>
              </a:solidFill>
            </a:endParaRPr>
          </a:p>
          <a:p>
            <a:pPr marL="285750" indent="-285750">
              <a:lnSpc>
                <a:spcPct val="150000"/>
              </a:lnSpc>
              <a:buFont typeface="Arial" panose="020B0604020202020204" pitchFamily="34" charset="0"/>
              <a:buChar char="•"/>
            </a:pPr>
            <a:r>
              <a:rPr lang="en-GB" b="1" dirty="0" err="1">
                <a:solidFill>
                  <a:srgbClr val="005493"/>
                </a:solidFill>
              </a:rPr>
              <a:t>Secteur</a:t>
            </a:r>
            <a:r>
              <a:rPr lang="en-GB" b="1" dirty="0">
                <a:solidFill>
                  <a:srgbClr val="005493"/>
                </a:solidFill>
              </a:rPr>
              <a:t> public, </a:t>
            </a:r>
            <a:r>
              <a:rPr lang="en-GB" b="1" dirty="0" err="1">
                <a:solidFill>
                  <a:srgbClr val="005493"/>
                </a:solidFill>
              </a:rPr>
              <a:t>prive</a:t>
            </a:r>
            <a:r>
              <a:rPr lang="en-GB" b="1" dirty="0">
                <a:solidFill>
                  <a:srgbClr val="005493"/>
                </a:solidFill>
              </a:rPr>
              <a:t>, </a:t>
            </a:r>
            <a:r>
              <a:rPr lang="en-GB" b="1" dirty="0" err="1">
                <a:solidFill>
                  <a:srgbClr val="005493"/>
                </a:solidFill>
              </a:rPr>
              <a:t>universite</a:t>
            </a:r>
            <a:r>
              <a:rPr lang="en-GB" b="1" dirty="0">
                <a:solidFill>
                  <a:srgbClr val="005493"/>
                </a:solidFill>
              </a:rPr>
              <a:t> et recherche</a:t>
            </a:r>
          </a:p>
          <a:p>
            <a:pPr marL="285750" indent="-285750">
              <a:lnSpc>
                <a:spcPct val="150000"/>
              </a:lnSpc>
              <a:buFont typeface="Arial" panose="020B0604020202020204" pitchFamily="34" charset="0"/>
              <a:buChar char="•"/>
            </a:pPr>
            <a:endParaRPr lang="en-GB" b="1" dirty="0">
              <a:solidFill>
                <a:srgbClr val="005493"/>
              </a:solidFill>
            </a:endParaRPr>
          </a:p>
          <a:p>
            <a:pPr marL="285750" indent="-285750">
              <a:lnSpc>
                <a:spcPct val="150000"/>
              </a:lnSpc>
              <a:buFont typeface="Arial" panose="020B0604020202020204" pitchFamily="34" charset="0"/>
              <a:buChar char="•"/>
            </a:pPr>
            <a:r>
              <a:rPr lang="en-GB" b="1" dirty="0">
                <a:solidFill>
                  <a:srgbClr val="005493"/>
                </a:solidFill>
              </a:rPr>
              <a:t>NEREUS – reseau de regions</a:t>
            </a:r>
            <a:endParaRPr lang="en-BE" b="1" dirty="0">
              <a:solidFill>
                <a:srgbClr val="005493"/>
              </a:solidFill>
            </a:endParaRPr>
          </a:p>
        </p:txBody>
      </p:sp>
    </p:spTree>
    <p:extLst>
      <p:ext uri="{BB962C8B-B14F-4D97-AF65-F5344CB8AC3E}">
        <p14:creationId xmlns:p14="http://schemas.microsoft.com/office/powerpoint/2010/main" val="186545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4"/>
          <p:cNvSpPr>
            <a:spLocks noGrp="1"/>
          </p:cNvSpPr>
          <p:nvPr>
            <p:ph idx="11"/>
          </p:nvPr>
        </p:nvSpPr>
        <p:spPr bwMode="auto">
          <a:xfrm>
            <a:off x="777834" y="1872041"/>
            <a:ext cx="7588332"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err="1">
                <a:solidFill>
                  <a:srgbClr val="336699"/>
                </a:solidFill>
                <a:latin typeface="+mj-lt"/>
                <a:ea typeface="ＭＳ Ｐゴシック" pitchFamily="34" charset="-128"/>
                <a:cs typeface="Calibri" panose="020F0502020204030204" pitchFamily="34" charset="0"/>
              </a:rPr>
              <a:t>Cartographie</a:t>
            </a:r>
            <a:r>
              <a:rPr lang="en-GB" sz="5400" dirty="0">
                <a:solidFill>
                  <a:srgbClr val="336699"/>
                </a:solidFill>
                <a:latin typeface="+mj-lt"/>
                <a:ea typeface="ＭＳ Ｐゴシック" pitchFamily="34" charset="-128"/>
                <a:cs typeface="Calibri" panose="020F0502020204030204" pitchFamily="34" charset="0"/>
              </a:rPr>
              <a:t> des competences et </a:t>
            </a:r>
            <a:r>
              <a:rPr lang="en-GB" sz="5400" dirty="0" err="1">
                <a:solidFill>
                  <a:srgbClr val="336699"/>
                </a:solidFill>
                <a:latin typeface="+mj-lt"/>
                <a:ea typeface="ＭＳ Ｐゴシック" pitchFamily="34" charset="-128"/>
                <a:cs typeface="Calibri" panose="020F0502020204030204" pitchFamily="34" charset="0"/>
              </a:rPr>
              <a:t>strategie</a:t>
            </a:r>
            <a:r>
              <a:rPr lang="en-GB" sz="5400" dirty="0">
                <a:solidFill>
                  <a:srgbClr val="336699"/>
                </a:solidFill>
                <a:latin typeface="+mj-lt"/>
                <a:ea typeface="ＭＳ Ｐゴシック" pitchFamily="34" charset="-128"/>
                <a:cs typeface="Calibri" panose="020F0502020204030204" pitchFamily="34" charset="0"/>
              </a:rPr>
              <a:t> </a:t>
            </a:r>
            <a:r>
              <a:rPr lang="en-GB" sz="5400" dirty="0" err="1">
                <a:solidFill>
                  <a:srgbClr val="336699"/>
                </a:solidFill>
                <a:latin typeface="+mj-lt"/>
                <a:ea typeface="ＭＳ Ｐゴシック" pitchFamily="34" charset="-128"/>
                <a:cs typeface="Calibri" panose="020F0502020204030204" pitchFamily="34" charset="0"/>
              </a:rPr>
              <a:t>sectorielle</a:t>
            </a:r>
            <a:endParaRPr lang="it-IT" altLang="en-US" sz="5400" dirty="0">
              <a:solidFill>
                <a:srgbClr val="336699"/>
              </a:solidFill>
              <a:latin typeface="+mj-lt"/>
              <a:ea typeface="ＭＳ Ｐゴシック" pitchFamily="34" charset="-128"/>
              <a:cs typeface="Calibri" panose="020F0502020204030204" pitchFamily="34" charset="0"/>
            </a:endParaRPr>
          </a:p>
          <a:p>
            <a:r>
              <a:rPr lang="es-ES" dirty="0">
                <a:solidFill>
                  <a:srgbClr val="336699"/>
                </a:solidFill>
                <a:latin typeface="+mj-lt"/>
                <a:ea typeface="ＭＳ Ｐゴシック" pitchFamily="34" charset="-128"/>
                <a:cs typeface="Calibri" panose="020F0502020204030204" pitchFamily="34" charset="0"/>
              </a:rPr>
              <a:t> </a:t>
            </a:r>
            <a:endParaRPr lang="it-IT" altLang="en-US" dirty="0">
              <a:solidFill>
                <a:srgbClr val="336699"/>
              </a:solidFill>
              <a:latin typeface="+mj-lt"/>
              <a:ea typeface="ＭＳ Ｐゴシック" pitchFamily="34" charset="-128"/>
              <a:cs typeface="Calibri" panose="020F0502020204030204" pitchFamily="34" charset="0"/>
            </a:endParaRPr>
          </a:p>
        </p:txBody>
      </p:sp>
      <p:pic>
        <p:nvPicPr>
          <p:cNvPr id="4" name="Picture 3">
            <a:extLst>
              <a:ext uri="{FF2B5EF4-FFF2-40B4-BE49-F238E27FC236}">
                <a16:creationId xmlns:a16="http://schemas.microsoft.com/office/drawing/2014/main" id="{5EF9C2C5-C937-6140-A06A-643B92A986C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69611" y="4821997"/>
            <a:ext cx="2405314" cy="111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7"/>
          <p:cNvSpPr txBox="1">
            <a:spLocks/>
          </p:cNvSpPr>
          <p:nvPr/>
        </p:nvSpPr>
        <p:spPr bwMode="auto">
          <a:xfrm>
            <a:off x="106363" y="115888"/>
            <a:ext cx="5799137"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3200" b="1" kern="1200">
                <a:solidFill>
                  <a:srgbClr val="0070C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altLang="en-US" sz="2800" dirty="0">
              <a:solidFill>
                <a:schemeClr val="accent2">
                  <a:lumMod val="75000"/>
                </a:schemeClr>
              </a:solidFill>
              <a:ea typeface="ＭＳ Ｐゴシック" pitchFamily="34" charset="-128"/>
            </a:endParaRPr>
          </a:p>
        </p:txBody>
      </p:sp>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Rectangle 1">
            <a:extLst>
              <a:ext uri="{FF2B5EF4-FFF2-40B4-BE49-F238E27FC236}">
                <a16:creationId xmlns:a16="http://schemas.microsoft.com/office/drawing/2014/main" id="{695DBC7B-93D4-4241-90CE-0D6CBD87AAA0}"/>
              </a:ext>
            </a:extLst>
          </p:cNvPr>
          <p:cNvSpPr/>
          <p:nvPr/>
        </p:nvSpPr>
        <p:spPr>
          <a:xfrm>
            <a:off x="540912" y="2439863"/>
            <a:ext cx="8062175" cy="2862322"/>
          </a:xfrm>
          <a:prstGeom prst="rect">
            <a:avLst/>
          </a:prstGeom>
        </p:spPr>
        <p:txBody>
          <a:bodyPr wrap="square">
            <a:spAutoFit/>
          </a:bodyPr>
          <a:lstStyle/>
          <a:p>
            <a:pPr algn="just"/>
            <a:r>
              <a:rPr lang="fr-FR" sz="3600" dirty="0">
                <a:solidFill>
                  <a:srgbClr val="005493"/>
                </a:solidFill>
              </a:rPr>
              <a:t>Favoriser la croissance du secteur européen de l'OT / GEO en assurant le développement de travailleurs dotés des «</a:t>
            </a:r>
            <a:r>
              <a:rPr lang="fr-FR" sz="3600" b="1" dirty="0">
                <a:solidFill>
                  <a:srgbClr val="005493"/>
                </a:solidFill>
              </a:rPr>
              <a:t>bonnes compétences, au bon endroit et au bon moment</a:t>
            </a:r>
            <a:r>
              <a:rPr lang="fr-FR" sz="3600" dirty="0">
                <a:solidFill>
                  <a:srgbClr val="005493"/>
                </a:solidFill>
              </a:rPr>
              <a:t>»</a:t>
            </a:r>
            <a:endParaRPr lang="en-GB" sz="3600" dirty="0">
              <a:solidFill>
                <a:srgbClr val="005493"/>
              </a:solidFill>
            </a:endParaRPr>
          </a:p>
        </p:txBody>
      </p:sp>
      <p:sp>
        <p:nvSpPr>
          <p:cNvPr id="11" name="Rectangle 10">
            <a:extLst>
              <a:ext uri="{FF2B5EF4-FFF2-40B4-BE49-F238E27FC236}">
                <a16:creationId xmlns:a16="http://schemas.microsoft.com/office/drawing/2014/main" id="{2D4BF5EF-BAE1-A647-B520-12D467B6683A}"/>
              </a:ext>
            </a:extLst>
          </p:cNvPr>
          <p:cNvSpPr/>
          <p:nvPr/>
        </p:nvSpPr>
        <p:spPr>
          <a:xfrm>
            <a:off x="1107077" y="1001817"/>
            <a:ext cx="6457217" cy="830997"/>
          </a:xfrm>
          <a:prstGeom prst="rect">
            <a:avLst/>
          </a:prstGeom>
        </p:spPr>
        <p:txBody>
          <a:bodyPr wrap="none">
            <a:spAutoFit/>
          </a:bodyPr>
          <a:lstStyle/>
          <a:p>
            <a:r>
              <a:rPr lang="en-GB" altLang="en-US" sz="4800" b="1" dirty="0">
                <a:solidFill>
                  <a:srgbClr val="336699"/>
                </a:solidFill>
                <a:cs typeface="Calibri" panose="020F0502020204030204" pitchFamily="34" charset="0"/>
              </a:rPr>
              <a:t>De la vision a </a:t>
            </a:r>
            <a:r>
              <a:rPr lang="en-GB" altLang="en-US" sz="4800" b="1" dirty="0" err="1">
                <a:solidFill>
                  <a:srgbClr val="336699"/>
                </a:solidFill>
                <a:cs typeface="Calibri" panose="020F0502020204030204" pitchFamily="34" charset="0"/>
              </a:rPr>
              <a:t>l’action</a:t>
            </a:r>
            <a:endParaRPr lang="es-ES" sz="4800" dirty="0"/>
          </a:p>
        </p:txBody>
      </p:sp>
      <p:cxnSp>
        <p:nvCxnSpPr>
          <p:cNvPr id="4" name="Straight Arrow Connector 3">
            <a:extLst>
              <a:ext uri="{FF2B5EF4-FFF2-40B4-BE49-F238E27FC236}">
                <a16:creationId xmlns:a16="http://schemas.microsoft.com/office/drawing/2014/main" id="{BE968578-F82A-DB4A-8C90-2E395762F7CB}"/>
              </a:ext>
            </a:extLst>
          </p:cNvPr>
          <p:cNvCxnSpPr>
            <a:cxnSpLocks/>
          </p:cNvCxnSpPr>
          <p:nvPr/>
        </p:nvCxnSpPr>
        <p:spPr>
          <a:xfrm>
            <a:off x="1235242" y="1832814"/>
            <a:ext cx="6424976" cy="0"/>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D1C827DD-14A3-B843-A561-EE62E24DD333}"/>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rgbClr val="005493"/>
                </a:solidFill>
              </a:rPr>
              <a:t>Vision strategique</a:t>
            </a:r>
          </a:p>
        </p:txBody>
      </p:sp>
    </p:spTree>
    <p:extLst>
      <p:ext uri="{BB962C8B-B14F-4D97-AF65-F5344CB8AC3E}">
        <p14:creationId xmlns:p14="http://schemas.microsoft.com/office/powerpoint/2010/main" val="270978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4"/>
          <p:cNvSpPr>
            <a:spLocks noGrp="1"/>
          </p:cNvSpPr>
          <p:nvPr>
            <p:ph idx="11"/>
          </p:nvPr>
        </p:nvSpPr>
        <p:spPr bwMode="auto">
          <a:xfrm>
            <a:off x="777834" y="1437095"/>
            <a:ext cx="7588332"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4800" dirty="0">
              <a:solidFill>
                <a:srgbClr val="336699"/>
              </a:solidFill>
              <a:latin typeface="+mj-lt"/>
              <a:ea typeface="ＭＳ Ｐゴシック" pitchFamily="34" charset="-128"/>
              <a:cs typeface="Calibri" panose="020F0502020204030204" pitchFamily="34" charset="0"/>
            </a:endParaRPr>
          </a:p>
          <a:p>
            <a:r>
              <a:rPr lang="es-ES" sz="5400" dirty="0">
                <a:solidFill>
                  <a:srgbClr val="336699"/>
                </a:solidFill>
                <a:latin typeface="+mj-lt"/>
                <a:ea typeface="ＭＳ Ｐゴシック" pitchFamily="34" charset="-128"/>
                <a:cs typeface="Calibri" panose="020F0502020204030204" pitchFamily="34" charset="0"/>
              </a:rPr>
              <a:t>De l’emploi a vie a l’apprentissage longlife </a:t>
            </a:r>
          </a:p>
          <a:p>
            <a:endParaRPr lang="es-ES" sz="3600" dirty="0"/>
          </a:p>
        </p:txBody>
      </p:sp>
      <p:sp>
        <p:nvSpPr>
          <p:cNvPr id="3" name="Rectangle 7">
            <a:extLst>
              <a:ext uri="{FF2B5EF4-FFF2-40B4-BE49-F238E27FC236}">
                <a16:creationId xmlns:a16="http://schemas.microsoft.com/office/drawing/2014/main" id="{6B349B72-01E6-AC48-84E2-CE4126023032}"/>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err="1">
                <a:solidFill>
                  <a:srgbClr val="336699"/>
                </a:solidFill>
                <a:cs typeface="Calibri" panose="020F0502020204030204" pitchFamily="34" charset="0"/>
              </a:rPr>
              <a:t>changement</a:t>
            </a:r>
            <a:r>
              <a:rPr lang="en-GB" altLang="en-US" sz="2400" b="1" dirty="0">
                <a:solidFill>
                  <a:srgbClr val="336699"/>
                </a:solidFill>
                <a:cs typeface="Calibri" panose="020F0502020204030204" pitchFamily="34" charset="0"/>
              </a:rPr>
              <a:t> de </a:t>
            </a:r>
            <a:r>
              <a:rPr lang="en-GB" altLang="en-US" sz="2400" b="1" dirty="0" err="1">
                <a:solidFill>
                  <a:srgbClr val="336699"/>
                </a:solidFill>
                <a:cs typeface="Calibri" panose="020F0502020204030204" pitchFamily="34" charset="0"/>
              </a:rPr>
              <a:t>paradigme</a:t>
            </a:r>
            <a:endParaRPr lang="en-GB" altLang="en-US" sz="2400" b="1" dirty="0">
              <a:solidFill>
                <a:srgbClr val="336699"/>
              </a:solidFill>
              <a:cs typeface="Calibri" panose="020F0502020204030204" pitchFamily="34" charset="0"/>
            </a:endParaRPr>
          </a:p>
        </p:txBody>
      </p:sp>
      <p:sp>
        <p:nvSpPr>
          <p:cNvPr id="5" name="Rounded Rectangle 4">
            <a:extLst>
              <a:ext uri="{FF2B5EF4-FFF2-40B4-BE49-F238E27FC236}">
                <a16:creationId xmlns:a16="http://schemas.microsoft.com/office/drawing/2014/main" id="{BE018ED5-7F20-414A-B8D1-A977788B6CD5}"/>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rgbClr val="005493"/>
                </a:solidFill>
              </a:rPr>
              <a:t>analyse</a:t>
            </a:r>
          </a:p>
        </p:txBody>
      </p:sp>
    </p:spTree>
    <p:extLst>
      <p:ext uri="{BB962C8B-B14F-4D97-AF65-F5344CB8AC3E}">
        <p14:creationId xmlns:p14="http://schemas.microsoft.com/office/powerpoint/2010/main" val="34389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7"/>
          <p:cNvSpPr txBox="1">
            <a:spLocks/>
          </p:cNvSpPr>
          <p:nvPr/>
        </p:nvSpPr>
        <p:spPr bwMode="auto">
          <a:xfrm>
            <a:off x="106363" y="115888"/>
            <a:ext cx="5799137"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3200" b="1" kern="1200">
                <a:solidFill>
                  <a:srgbClr val="0070C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altLang="en-US" sz="2800" dirty="0">
              <a:solidFill>
                <a:schemeClr val="accent2">
                  <a:lumMod val="75000"/>
                </a:schemeClr>
              </a:solidFill>
              <a:ea typeface="ＭＳ Ｐゴシック" pitchFamily="34" charset="-128"/>
            </a:endParaRPr>
          </a:p>
        </p:txBody>
      </p:sp>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7">
            <a:extLst>
              <a:ext uri="{FF2B5EF4-FFF2-40B4-BE49-F238E27FC236}">
                <a16:creationId xmlns:a16="http://schemas.microsoft.com/office/drawing/2014/main" id="{4EADFFEC-D272-2745-B63B-A3815BDDF6D3}"/>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a:solidFill>
                  <a:srgbClr val="336699"/>
                </a:solidFill>
                <a:cs typeface="Calibri" panose="020F0502020204030204" pitchFamily="34" charset="0"/>
              </a:rPr>
              <a:t>VISION AND MISSION</a:t>
            </a:r>
          </a:p>
        </p:txBody>
      </p:sp>
      <p:sp>
        <p:nvSpPr>
          <p:cNvPr id="2" name="Rectangle 1">
            <a:extLst>
              <a:ext uri="{FF2B5EF4-FFF2-40B4-BE49-F238E27FC236}">
                <a16:creationId xmlns:a16="http://schemas.microsoft.com/office/drawing/2014/main" id="{695DBC7B-93D4-4241-90CE-0D6CBD87AAA0}"/>
              </a:ext>
            </a:extLst>
          </p:cNvPr>
          <p:cNvSpPr/>
          <p:nvPr/>
        </p:nvSpPr>
        <p:spPr>
          <a:xfrm>
            <a:off x="723405" y="2490041"/>
            <a:ext cx="7697190" cy="3539430"/>
          </a:xfrm>
          <a:prstGeom prst="rect">
            <a:avLst/>
          </a:prstGeom>
        </p:spPr>
        <p:txBody>
          <a:bodyPr wrap="square">
            <a:spAutoFit/>
          </a:bodyPr>
          <a:lstStyle/>
          <a:p>
            <a:pPr algn="ctr"/>
            <a:r>
              <a:rPr lang="es-ES" sz="2800" b="1" dirty="0">
                <a:solidFill>
                  <a:srgbClr val="005493"/>
                </a:solidFill>
              </a:rPr>
              <a:t>5 PILIERS DE LA STRATEGIE</a:t>
            </a:r>
          </a:p>
          <a:p>
            <a:pPr marL="457200" indent="-457200" algn="just">
              <a:buFont typeface="Arial" panose="020B0604020202020204" pitchFamily="34" charset="0"/>
              <a:buChar char="•"/>
            </a:pPr>
            <a:endParaRPr lang="es-ES" sz="2800" b="1" dirty="0">
              <a:solidFill>
                <a:srgbClr val="005493"/>
              </a:solidFill>
            </a:endParaRPr>
          </a:p>
          <a:p>
            <a:pPr marL="914400" lvl="1" indent="-457200" algn="just">
              <a:buFont typeface="Arial" panose="020B0604020202020204" pitchFamily="34" charset="0"/>
              <a:buChar char="•"/>
            </a:pPr>
            <a:r>
              <a:rPr lang="es-ES" sz="2800" b="1" dirty="0">
                <a:solidFill>
                  <a:srgbClr val="005493"/>
                </a:solidFill>
              </a:rPr>
              <a:t>Bilan</a:t>
            </a:r>
          </a:p>
          <a:p>
            <a:pPr marL="914400" lvl="1" indent="-457200" algn="just">
              <a:buFont typeface="Arial" panose="020B0604020202020204" pitchFamily="34" charset="0"/>
              <a:buChar char="•"/>
            </a:pPr>
            <a:r>
              <a:rPr lang="es-ES" sz="2800" b="1" dirty="0">
                <a:solidFill>
                  <a:srgbClr val="005493"/>
                </a:solidFill>
              </a:rPr>
              <a:t>Reconnaissance et transfert</a:t>
            </a:r>
          </a:p>
          <a:p>
            <a:pPr marL="914400" lvl="1" indent="-457200" algn="just">
              <a:buFont typeface="Arial" panose="020B0604020202020204" pitchFamily="34" charset="0"/>
              <a:buChar char="•"/>
            </a:pPr>
            <a:r>
              <a:rPr lang="es-ES" sz="2800" b="1" dirty="0">
                <a:solidFill>
                  <a:srgbClr val="005493"/>
                </a:solidFill>
              </a:rPr>
              <a:t>Developpement</a:t>
            </a:r>
          </a:p>
          <a:p>
            <a:pPr marL="914400" lvl="1" indent="-457200" algn="just">
              <a:buFont typeface="Arial" panose="020B0604020202020204" pitchFamily="34" charset="0"/>
              <a:buChar char="•"/>
            </a:pPr>
            <a:r>
              <a:rPr lang="es-ES" sz="2800" b="1" dirty="0" err="1">
                <a:solidFill>
                  <a:srgbClr val="005493"/>
                </a:solidFill>
              </a:rPr>
              <a:t>Collaboration</a:t>
            </a:r>
            <a:r>
              <a:rPr lang="es-ES" sz="2800" b="1" dirty="0">
                <a:solidFill>
                  <a:srgbClr val="005493"/>
                </a:solidFill>
              </a:rPr>
              <a:t> </a:t>
            </a:r>
          </a:p>
          <a:p>
            <a:pPr marL="914400" lvl="1" indent="-457200" algn="just">
              <a:buFont typeface="Arial" panose="020B0604020202020204" pitchFamily="34" charset="0"/>
              <a:buChar char="•"/>
            </a:pPr>
            <a:r>
              <a:rPr lang="es-ES" sz="2800" b="1" dirty="0">
                <a:solidFill>
                  <a:srgbClr val="005493"/>
                </a:solidFill>
              </a:rPr>
              <a:t>Sensibilisation</a:t>
            </a:r>
          </a:p>
          <a:p>
            <a:pPr marL="457200" indent="-457200" algn="just">
              <a:buFont typeface="Arial" panose="020B0604020202020204" pitchFamily="34" charset="0"/>
              <a:buChar char="•"/>
            </a:pPr>
            <a:endParaRPr lang="es-ES" sz="2800" dirty="0">
              <a:solidFill>
                <a:srgbClr val="005493"/>
              </a:solidFill>
            </a:endParaRPr>
          </a:p>
        </p:txBody>
      </p:sp>
      <p:sp>
        <p:nvSpPr>
          <p:cNvPr id="11" name="Rectangle 10">
            <a:extLst>
              <a:ext uri="{FF2B5EF4-FFF2-40B4-BE49-F238E27FC236}">
                <a16:creationId xmlns:a16="http://schemas.microsoft.com/office/drawing/2014/main" id="{2D4BF5EF-BAE1-A647-B520-12D467B6683A}"/>
              </a:ext>
            </a:extLst>
          </p:cNvPr>
          <p:cNvSpPr/>
          <p:nvPr/>
        </p:nvSpPr>
        <p:spPr>
          <a:xfrm>
            <a:off x="1107077" y="1001817"/>
            <a:ext cx="6867586" cy="830997"/>
          </a:xfrm>
          <a:prstGeom prst="rect">
            <a:avLst/>
          </a:prstGeom>
        </p:spPr>
        <p:txBody>
          <a:bodyPr wrap="none">
            <a:spAutoFit/>
          </a:bodyPr>
          <a:lstStyle/>
          <a:p>
            <a:r>
              <a:rPr lang="en-GB" altLang="en-US" sz="4800" b="1" dirty="0">
                <a:solidFill>
                  <a:srgbClr val="336699"/>
                </a:solidFill>
                <a:cs typeface="Calibri" panose="020F0502020204030204" pitchFamily="34" charset="0"/>
              </a:rPr>
              <a:t>Des </a:t>
            </a:r>
            <a:r>
              <a:rPr lang="en-GB" altLang="en-US" sz="4800" b="1" dirty="0" err="1">
                <a:solidFill>
                  <a:srgbClr val="336699"/>
                </a:solidFill>
                <a:cs typeface="Calibri" panose="020F0502020204030204" pitchFamily="34" charset="0"/>
              </a:rPr>
              <a:t>objectifs</a:t>
            </a:r>
            <a:r>
              <a:rPr lang="en-GB" altLang="en-US" sz="4800" b="1" dirty="0">
                <a:solidFill>
                  <a:srgbClr val="336699"/>
                </a:solidFill>
                <a:cs typeface="Calibri" panose="020F0502020204030204" pitchFamily="34" charset="0"/>
              </a:rPr>
              <a:t> a </a:t>
            </a:r>
            <a:r>
              <a:rPr lang="en-GB" altLang="en-US" sz="4800" b="1" dirty="0" err="1">
                <a:solidFill>
                  <a:srgbClr val="336699"/>
                </a:solidFill>
                <a:cs typeface="Calibri" panose="020F0502020204030204" pitchFamily="34" charset="0"/>
              </a:rPr>
              <a:t>l’action</a:t>
            </a:r>
            <a:endParaRPr lang="es-ES" sz="4800" dirty="0"/>
          </a:p>
        </p:txBody>
      </p:sp>
      <p:cxnSp>
        <p:nvCxnSpPr>
          <p:cNvPr id="8" name="Straight Arrow Connector 7">
            <a:extLst>
              <a:ext uri="{FF2B5EF4-FFF2-40B4-BE49-F238E27FC236}">
                <a16:creationId xmlns:a16="http://schemas.microsoft.com/office/drawing/2014/main" id="{A590325D-9DC9-E54C-9269-2C2CDD5CA7B1}"/>
              </a:ext>
            </a:extLst>
          </p:cNvPr>
          <p:cNvCxnSpPr>
            <a:cxnSpLocks/>
          </p:cNvCxnSpPr>
          <p:nvPr/>
        </p:nvCxnSpPr>
        <p:spPr>
          <a:xfrm>
            <a:off x="1235242" y="1832814"/>
            <a:ext cx="6424976" cy="0"/>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3624853E-EF66-D14D-AE30-51285D6C9BD7}"/>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a:solidFill>
                  <a:srgbClr val="005493"/>
                </a:solidFill>
              </a:rPr>
              <a:t>strategic</a:t>
            </a:r>
            <a:r>
              <a:rPr lang="es-ES" dirty="0">
                <a:solidFill>
                  <a:srgbClr val="005493"/>
                </a:solidFill>
              </a:rPr>
              <a:t> </a:t>
            </a:r>
            <a:r>
              <a:rPr lang="es-ES" dirty="0" err="1">
                <a:solidFill>
                  <a:srgbClr val="005493"/>
                </a:solidFill>
              </a:rPr>
              <a:t>views</a:t>
            </a:r>
            <a:endParaRPr lang="es-ES" dirty="0">
              <a:solidFill>
                <a:srgbClr val="005493"/>
              </a:solidFill>
            </a:endParaRPr>
          </a:p>
        </p:txBody>
      </p:sp>
    </p:spTree>
    <p:extLst>
      <p:ext uri="{BB962C8B-B14F-4D97-AF65-F5344CB8AC3E}">
        <p14:creationId xmlns:p14="http://schemas.microsoft.com/office/powerpoint/2010/main" val="360461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ounded Rectangle 11">
            <a:extLst>
              <a:ext uri="{FF2B5EF4-FFF2-40B4-BE49-F238E27FC236}">
                <a16:creationId xmlns:a16="http://schemas.microsoft.com/office/drawing/2014/main" id="{25D87F1A-2ED6-F546-92A5-C21161287ABE}"/>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a:solidFill>
                  <a:srgbClr val="005493"/>
                </a:solidFill>
              </a:rPr>
              <a:t>analysis</a:t>
            </a:r>
            <a:endParaRPr lang="es-ES" dirty="0">
              <a:solidFill>
                <a:srgbClr val="005493"/>
              </a:solidFill>
            </a:endParaRPr>
          </a:p>
        </p:txBody>
      </p:sp>
      <p:graphicFrame>
        <p:nvGraphicFramePr>
          <p:cNvPr id="6" name="Content Placeholder 9">
            <a:extLst>
              <a:ext uri="{FF2B5EF4-FFF2-40B4-BE49-F238E27FC236}">
                <a16:creationId xmlns:a16="http://schemas.microsoft.com/office/drawing/2014/main" id="{32C2F57E-183B-0B4B-BC04-19AC79C3BADC}"/>
              </a:ext>
            </a:extLst>
          </p:cNvPr>
          <p:cNvGraphicFramePr>
            <a:graphicFrameLocks noGrp="1"/>
          </p:cNvGraphicFramePr>
          <p:nvPr>
            <p:ph idx="1"/>
            <p:extLst>
              <p:ext uri="{D42A27DB-BD31-4B8C-83A1-F6EECF244321}">
                <p14:modId xmlns:p14="http://schemas.microsoft.com/office/powerpoint/2010/main" val="561472513"/>
              </p:ext>
            </p:extLst>
          </p:nvPr>
        </p:nvGraphicFramePr>
        <p:xfrm>
          <a:off x="457200" y="1093695"/>
          <a:ext cx="8229600" cy="501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9" descr="Z:\Gisig\EO4GEO\WP7_Dissemination_Exploitation\Visual_identity\Logo Definitivo\marchio_eo4geo_def_b-0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37043" y="3023888"/>
            <a:ext cx="1891486" cy="133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Up 1">
            <a:extLst>
              <a:ext uri="{FF2B5EF4-FFF2-40B4-BE49-F238E27FC236}">
                <a16:creationId xmlns:a16="http://schemas.microsoft.com/office/drawing/2014/main" id="{56B62A11-AB69-4AD9-A73D-A51C955D56E5}"/>
              </a:ext>
            </a:extLst>
          </p:cNvPr>
          <p:cNvSpPr/>
          <p:nvPr/>
        </p:nvSpPr>
        <p:spPr>
          <a:xfrm>
            <a:off x="6293594" y="2951305"/>
            <a:ext cx="863951" cy="3549506"/>
          </a:xfrm>
          <a:prstGeom prst="upArrow">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521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7"/>
          <p:cNvSpPr txBox="1">
            <a:spLocks/>
          </p:cNvSpPr>
          <p:nvPr/>
        </p:nvSpPr>
        <p:spPr bwMode="auto">
          <a:xfrm>
            <a:off x="106363" y="115888"/>
            <a:ext cx="5799137"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3200" b="1" kern="1200">
                <a:solidFill>
                  <a:srgbClr val="0070C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altLang="en-US" sz="2800" dirty="0">
              <a:solidFill>
                <a:schemeClr val="accent2">
                  <a:lumMod val="75000"/>
                </a:schemeClr>
              </a:solidFill>
              <a:ea typeface="ＭＳ Ｐゴシック" pitchFamily="34" charset="-128"/>
            </a:endParaRPr>
          </a:p>
        </p:txBody>
      </p:sp>
      <p:sp>
        <p:nvSpPr>
          <p:cNvPr id="10" name="AutoShape 8" descr="Risultati immagini per d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7">
            <a:extLst>
              <a:ext uri="{FF2B5EF4-FFF2-40B4-BE49-F238E27FC236}">
                <a16:creationId xmlns:a16="http://schemas.microsoft.com/office/drawing/2014/main" id="{4EADFFEC-D272-2745-B63B-A3815BDDF6D3}"/>
              </a:ext>
            </a:extLst>
          </p:cNvPr>
          <p:cNvSpPr>
            <a:spLocks noChangeArrowheads="1"/>
          </p:cNvSpPr>
          <p:nvPr/>
        </p:nvSpPr>
        <p:spPr bwMode="auto">
          <a:xfrm>
            <a:off x="0" y="17462"/>
            <a:ext cx="60198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ct val="0"/>
              </a:spcBef>
              <a:buNone/>
            </a:pPr>
            <a:r>
              <a:rPr lang="en-GB" altLang="en-US" sz="2400" b="1" dirty="0" err="1">
                <a:solidFill>
                  <a:srgbClr val="336699"/>
                </a:solidFill>
                <a:cs typeface="Calibri" panose="020F0502020204030204" pitchFamily="34" charset="0"/>
              </a:rPr>
              <a:t>Profils</a:t>
            </a:r>
            <a:r>
              <a:rPr lang="en-GB" altLang="en-US" sz="2400" b="1" dirty="0">
                <a:solidFill>
                  <a:srgbClr val="336699"/>
                </a:solidFill>
                <a:cs typeface="Calibri" panose="020F0502020204030204" pitchFamily="34" charset="0"/>
              </a:rPr>
              <a:t> </a:t>
            </a:r>
            <a:r>
              <a:rPr lang="en-GB" altLang="en-US" sz="2400" b="1" dirty="0" err="1">
                <a:solidFill>
                  <a:srgbClr val="336699"/>
                </a:solidFill>
                <a:cs typeface="Calibri" panose="020F0502020204030204" pitchFamily="34" charset="0"/>
              </a:rPr>
              <a:t>professionnels</a:t>
            </a:r>
            <a:r>
              <a:rPr lang="en-GB" altLang="en-US" sz="2400" b="1" dirty="0">
                <a:solidFill>
                  <a:srgbClr val="336699"/>
                </a:solidFill>
                <a:cs typeface="Calibri" panose="020F0502020204030204" pitchFamily="34" charset="0"/>
              </a:rPr>
              <a:t> – AUJOURD’HUI</a:t>
            </a:r>
          </a:p>
        </p:txBody>
      </p:sp>
      <p:sp>
        <p:nvSpPr>
          <p:cNvPr id="3" name="Rectangle 2">
            <a:extLst>
              <a:ext uri="{FF2B5EF4-FFF2-40B4-BE49-F238E27FC236}">
                <a16:creationId xmlns:a16="http://schemas.microsoft.com/office/drawing/2014/main" id="{E68D5F3D-43E8-CF4E-89E6-A91CABE1377B}"/>
              </a:ext>
            </a:extLst>
          </p:cNvPr>
          <p:cNvSpPr/>
          <p:nvPr/>
        </p:nvSpPr>
        <p:spPr>
          <a:xfrm>
            <a:off x="506819" y="895712"/>
            <a:ext cx="7642477" cy="954107"/>
          </a:xfrm>
          <a:prstGeom prst="rect">
            <a:avLst/>
          </a:prstGeom>
        </p:spPr>
        <p:txBody>
          <a:bodyPr wrap="square">
            <a:spAutoFit/>
          </a:bodyPr>
          <a:lstStyle/>
          <a:p>
            <a:pPr algn="just"/>
            <a:r>
              <a:rPr lang="es-ES" sz="2800" b="1" dirty="0">
                <a:solidFill>
                  <a:srgbClr val="005493"/>
                </a:solidFill>
              </a:rPr>
              <a:t>1. Analyse de la demande courante de competences dans le secteur OT/GEO</a:t>
            </a:r>
          </a:p>
        </p:txBody>
      </p:sp>
      <p:sp>
        <p:nvSpPr>
          <p:cNvPr id="6" name="Rounded Rectangle 5">
            <a:extLst>
              <a:ext uri="{FF2B5EF4-FFF2-40B4-BE49-F238E27FC236}">
                <a16:creationId xmlns:a16="http://schemas.microsoft.com/office/drawing/2014/main" id="{BD1F136F-9756-EA46-ACFB-5A399A0891C2}"/>
              </a:ext>
            </a:extLst>
          </p:cNvPr>
          <p:cNvSpPr/>
          <p:nvPr/>
        </p:nvSpPr>
        <p:spPr>
          <a:xfrm>
            <a:off x="1" y="6500811"/>
            <a:ext cx="1594022" cy="357190"/>
          </a:xfrm>
          <a:prstGeom prst="roundRect">
            <a:avLst/>
          </a:prstGeom>
          <a:noFill/>
          <a:ln w="5080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rgbClr val="005493"/>
                </a:solidFill>
              </a:rPr>
              <a:t>operationnel</a:t>
            </a:r>
          </a:p>
        </p:txBody>
      </p:sp>
      <p:sp>
        <p:nvSpPr>
          <p:cNvPr id="12" name="Rectangle 4">
            <a:extLst>
              <a:ext uri="{FF2B5EF4-FFF2-40B4-BE49-F238E27FC236}">
                <a16:creationId xmlns:a16="http://schemas.microsoft.com/office/drawing/2014/main" id="{7F49F163-73E3-4124-B894-6CDE4A4E4ADC}"/>
              </a:ext>
            </a:extLst>
          </p:cNvPr>
          <p:cNvSpPr>
            <a:spLocks noChangeArrowheads="1"/>
          </p:cNvSpPr>
          <p:nvPr/>
        </p:nvSpPr>
        <p:spPr bwMode="auto">
          <a:xfrm>
            <a:off x="983688" y="2192028"/>
            <a:ext cx="6848540" cy="41389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 rIns="0" bIns="-7935" numCol="1" anchor="ctr" anchorCtr="0" compatLnSpc="1">
            <a:prstTxWarp prst="textNoShape">
              <a:avLst/>
            </a:prstTxWarp>
            <a:spAutoFit/>
          </a:bodyPr>
          <a:lstStyle/>
          <a:p>
            <a:pPr marL="342900" lvl="0" indent="-342900" algn="just" defTabSz="914400" eaLnBrk="0" hangingPunct="0">
              <a:buFont typeface="Arial" panose="020B0604020202020204" pitchFamily="34" charset="0"/>
              <a:buChar char="•"/>
            </a:pPr>
            <a:r>
              <a:rPr kumimoji="0" lang="fr-FR" altLang="en-BE" b="1" i="0" u="none" strike="noStrike" cap="none" normalizeH="0" baseline="0" dirty="0">
                <a:ln>
                  <a:noFill/>
                </a:ln>
                <a:solidFill>
                  <a:srgbClr val="005493"/>
                </a:solidFill>
                <a:effectLst/>
                <a:latin typeface="inherit"/>
              </a:rPr>
              <a:t>Développeur OT/GEO  (niveau master): </a:t>
            </a:r>
            <a:r>
              <a:rPr kumimoji="0" lang="fr-FR" altLang="en-BE" b="0" i="0" u="none" strike="noStrike" cap="none" normalizeH="0" baseline="0" dirty="0">
                <a:ln>
                  <a:noFill/>
                </a:ln>
                <a:solidFill>
                  <a:srgbClr val="005493"/>
                </a:solidFill>
                <a:effectLst/>
                <a:latin typeface="inherit"/>
              </a:rPr>
              <a:t>diplôme avec des compétences liées au traitement technique des données, ayant des </a:t>
            </a:r>
            <a:r>
              <a:rPr lang="fr-FR" altLang="en-BE" dirty="0">
                <a:solidFill>
                  <a:srgbClr val="005493"/>
                </a:solidFill>
                <a:latin typeface="inherit"/>
              </a:rPr>
              <a:t>compétences en </a:t>
            </a:r>
            <a:r>
              <a:rPr kumimoji="0" lang="fr-FR" altLang="en-BE" b="0" i="0" u="none" strike="noStrike" cap="none" normalizeH="0" baseline="0" dirty="0">
                <a:ln>
                  <a:noFill/>
                </a:ln>
                <a:solidFill>
                  <a:srgbClr val="005493"/>
                </a:solidFill>
                <a:effectLst/>
                <a:latin typeface="inherit"/>
              </a:rPr>
              <a:t>programmation et en développement. </a:t>
            </a:r>
            <a:endParaRPr lang="fr-FR" altLang="en-BE" dirty="0">
              <a:solidFill>
                <a:srgbClr val="005493"/>
              </a:solidFill>
              <a:latin typeface="inherit"/>
            </a:endParaRPr>
          </a:p>
          <a:p>
            <a:pPr lvl="0" algn="just" defTabSz="914400" eaLnBrk="0" hangingPunct="0"/>
            <a:endParaRPr kumimoji="0" lang="fr-FR" altLang="en-BE" b="0" i="0" u="none" strike="noStrike" cap="none" normalizeH="0" baseline="0" dirty="0">
              <a:ln>
                <a:noFill/>
              </a:ln>
              <a:solidFill>
                <a:srgbClr val="005493"/>
              </a:solidFill>
              <a:effectLst/>
              <a:latin typeface="inherit"/>
            </a:endParaRPr>
          </a:p>
          <a:p>
            <a:pPr marL="342900" indent="-342900" algn="just" defTabSz="914400" eaLnBrk="0" hangingPunct="0">
              <a:buFont typeface="Arial" panose="020B0604020202020204" pitchFamily="34" charset="0"/>
              <a:buChar char="•"/>
            </a:pPr>
            <a:r>
              <a:rPr kumimoji="0" lang="fr-FR" altLang="en-BE" b="1" i="0" u="none" strike="noStrike" cap="none" normalizeH="0" baseline="0" dirty="0">
                <a:ln>
                  <a:noFill/>
                </a:ln>
                <a:solidFill>
                  <a:srgbClr val="005493"/>
                </a:solidFill>
                <a:effectLst/>
                <a:latin typeface="inherit"/>
              </a:rPr>
              <a:t>Analyste de </a:t>
            </a:r>
            <a:r>
              <a:rPr lang="fr-FR" altLang="en-BE" b="1" dirty="0">
                <a:solidFill>
                  <a:srgbClr val="005493"/>
                </a:solidFill>
                <a:latin typeface="inherit"/>
              </a:rPr>
              <a:t>données OT/GEO (niveau master): </a:t>
            </a:r>
            <a:r>
              <a:rPr lang="fr-FR" altLang="en-BE" dirty="0">
                <a:solidFill>
                  <a:srgbClr val="005493"/>
                </a:solidFill>
                <a:latin typeface="inherit"/>
              </a:rPr>
              <a:t>diplômé  hautement qualifié qui maîtrise le traitement technique des données spatiales / géospatiales et a des compétences analytiques, complétées par des compétences en visualisation, programmation et développement, capture et gestion de données; </a:t>
            </a:r>
          </a:p>
          <a:p>
            <a:pPr algn="just" defTabSz="914400" eaLnBrk="0" hangingPunct="0"/>
            <a:endParaRPr lang="fr-FR" altLang="en-BE" dirty="0">
              <a:solidFill>
                <a:srgbClr val="005493"/>
              </a:solidFill>
              <a:latin typeface="inherit"/>
            </a:endParaRPr>
          </a:p>
          <a:p>
            <a:pPr marL="342900" indent="-342900" algn="just" defTabSz="914400" eaLnBrk="0" hangingPunct="0">
              <a:buFont typeface="Arial" panose="020B0604020202020204" pitchFamily="34" charset="0"/>
              <a:buChar char="•"/>
            </a:pPr>
            <a:r>
              <a:rPr lang="fr-FR" altLang="en-BE" b="1" dirty="0">
                <a:solidFill>
                  <a:srgbClr val="005493"/>
                </a:solidFill>
                <a:latin typeface="inherit"/>
              </a:rPr>
              <a:t>Spécialiste de données OT/GEO (niveau doctorat): </a:t>
            </a:r>
            <a:r>
              <a:rPr lang="fr-FR" altLang="en-BE" dirty="0">
                <a:solidFill>
                  <a:srgbClr val="005493"/>
                </a:solidFill>
                <a:latin typeface="inherit"/>
              </a:rPr>
              <a:t>technique + analyse + compréhension des ressources et plates-formes informatiques, ainsi que des aspects organisationnels et institutionnels.</a:t>
            </a:r>
            <a:r>
              <a:rPr lang="fr-FR" altLang="en-BE" sz="200" dirty="0">
                <a:solidFill>
                  <a:srgbClr val="005493"/>
                </a:solidFill>
              </a:rPr>
              <a:t> </a:t>
            </a:r>
            <a:endParaRPr lang="fr-FR" altLang="en-BE" dirty="0">
              <a:solidFill>
                <a:srgbClr val="005493"/>
              </a:solidFill>
              <a:latin typeface="inherit"/>
            </a:endParaRPr>
          </a:p>
          <a:p>
            <a:pPr marL="342900" lvl="0" indent="-342900" algn="just" defTabSz="914400" eaLnBrk="0" hangingPunct="0">
              <a:buFont typeface="Arial" panose="020B0604020202020204" pitchFamily="34" charset="0"/>
              <a:buChar char="•"/>
            </a:pPr>
            <a:endParaRPr kumimoji="0" lang="fr-FR" altLang="en-BE"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0E0817D2-C357-4A4D-8574-604F42719085}"/>
              </a:ext>
            </a:extLst>
          </p:cNvPr>
          <p:cNvSpPr>
            <a:spLocks noChangeArrowheads="1"/>
          </p:cNvSpPr>
          <p:nvPr/>
        </p:nvSpPr>
        <p:spPr bwMode="auto">
          <a:xfrm>
            <a:off x="1208712" y="2012705"/>
            <a:ext cx="65" cy="26097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1012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54567&quot;&gt;&lt;property id=&quot;20148&quot; value=&quot;5&quot;/&gt;&lt;property id=&quot;20300&quot; value=&quot;Slide 5&quot;/&gt;&lt;property id=&quot;20307&quot; value=&quot;315&quot;/&gt;&lt;/object&gt;&lt;object type=&quot;3&quot; unique_id=&quot;55320&quot;&gt;&lt;property id=&quot;20148&quot; value=&quot;5&quot;/&gt;&lt;property id=&quot;20300&quot; value=&quot;Slide 36&quot;/&gt;&lt;property id=&quot;20307&quot; value=&quot;325&quot;/&gt;&lt;/object&gt;&lt;object type=&quot;3&quot; unique_id=&quot;55433&quot;&gt;&lt;property id=&quot;20148&quot; value=&quot;5&quot;/&gt;&lt;property id=&quot;20300&quot; value=&quot;Slide 2&quot;/&gt;&lt;property id=&quot;20307&quot; value=&quot;328&quot;/&gt;&lt;/object&gt;&lt;object type=&quot;3&quot; unique_id=&quot;55434&quot;&gt;&lt;property id=&quot;20148&quot; value=&quot;5&quot;/&gt;&lt;property id=&quot;20300&quot; value=&quot;Slide 3&quot;/&gt;&lt;property id=&quot;20307&quot; value=&quot;327&quot;/&gt;&lt;/object&gt;&lt;object type=&quot;3&quot; unique_id=&quot;55435&quot;&gt;&lt;property id=&quot;20148&quot; value=&quot;5&quot;/&gt;&lt;property id=&quot;20300&quot; value=&quot;Slide 4&quot;/&gt;&lt;property id=&quot;20307&quot; value=&quot;329&quot;/&gt;&lt;/object&gt;&lt;object type=&quot;3&quot; unique_id=&quot;55436&quot;&gt;&lt;property id=&quot;20148&quot; value=&quot;5&quot;/&gt;&lt;property id=&quot;20300&quot; value=&quot;Slide 6&quot;/&gt;&lt;property id=&quot;20307&quot; value=&quot;340&quot;/&gt;&lt;/object&gt;&lt;object type=&quot;3&quot; unique_id=&quot;55437&quot;&gt;&lt;property id=&quot;20148&quot; value=&quot;5&quot;/&gt;&lt;property id=&quot;20300&quot; value=&quot;Slide 7&quot;/&gt;&lt;property id=&quot;20307&quot; value=&quot;293&quot;/&gt;&lt;/object&gt;&lt;object type=&quot;3&quot; unique_id=&quot;55438&quot;&gt;&lt;property id=&quot;20148&quot; value=&quot;5&quot;/&gt;&lt;property id=&quot;20300&quot; value=&quot;Slide 8&quot;/&gt;&lt;property id=&quot;20307&quot; value=&quot;320&quot;/&gt;&lt;/object&gt;&lt;object type=&quot;3&quot; unique_id=&quot;55439&quot;&gt;&lt;property id=&quot;20148&quot; value=&quot;5&quot;/&gt;&lt;property id=&quot;20300&quot; value=&quot;Slide 9&quot;/&gt;&lt;property id=&quot;20307&quot; value=&quot;307&quot;/&gt;&lt;/object&gt;&lt;object type=&quot;3&quot; unique_id=&quot;55440&quot;&gt;&lt;property id=&quot;20148&quot; value=&quot;5&quot;/&gt;&lt;property id=&quot;20300&quot; value=&quot;Slide 10&quot;/&gt;&lt;property id=&quot;20307&quot; value=&quot;330&quot;/&gt;&lt;/object&gt;&lt;object type=&quot;3&quot; unique_id=&quot;55441&quot;&gt;&lt;property id=&quot;20148&quot; value=&quot;5&quot;/&gt;&lt;property id=&quot;20300&quot; value=&quot;Slide 11&quot;/&gt;&lt;property id=&quot;20307&quot; value=&quot;341&quot;/&gt;&lt;/object&gt;&lt;object type=&quot;3&quot; unique_id=&quot;55442&quot;&gt;&lt;property id=&quot;20148&quot; value=&quot;5&quot;/&gt;&lt;property id=&quot;20300&quot; value=&quot;Slide 12&quot;/&gt;&lt;property id=&quot;20307&quot; value=&quot;342&quot;/&gt;&lt;/object&gt;&lt;object type=&quot;3&quot; unique_id=&quot;55443&quot;&gt;&lt;property id=&quot;20148&quot; value=&quot;5&quot;/&gt;&lt;property id=&quot;20300&quot; value=&quot;Slide 13&quot;/&gt;&lt;property id=&quot;20307&quot; value=&quot;259&quot;/&gt;&lt;/object&gt;&lt;object type=&quot;3&quot; unique_id=&quot;55444&quot;&gt;&lt;property id=&quot;20148&quot; value=&quot;5&quot;/&gt;&lt;property id=&quot;20300&quot; value=&quot;Slide 14&quot;/&gt;&lt;property id=&quot;20307&quot; value=&quot;331&quot;/&gt;&lt;/object&gt;&lt;object type=&quot;3&quot; unique_id=&quot;55445&quot;&gt;&lt;property id=&quot;20148&quot; value=&quot;5&quot;/&gt;&lt;property id=&quot;20300&quot; value=&quot;Slide 15&quot;/&gt;&lt;property id=&quot;20307&quot; value=&quot;729&quot;/&gt;&lt;/object&gt;&lt;object type=&quot;3&quot; unique_id=&quot;55446&quot;&gt;&lt;property id=&quot;20148&quot; value=&quot;5&quot;/&gt;&lt;property id=&quot;20300&quot; value=&quot;Slide 16&quot;/&gt;&lt;property id=&quot;20307&quot; value=&quot;733&quot;/&gt;&lt;/object&gt;&lt;object type=&quot;3&quot; unique_id=&quot;55447&quot;&gt;&lt;property id=&quot;20148&quot; value=&quot;5&quot;/&gt;&lt;property id=&quot;20300&quot; value=&quot;Slide 17&quot;/&gt;&lt;property id=&quot;20307&quot; value=&quot;262&quot;/&gt;&lt;/object&gt;&lt;object type=&quot;3&quot; unique_id=&quot;55448&quot;&gt;&lt;property id=&quot;20148&quot; value=&quot;5&quot;/&gt;&lt;property id=&quot;20300&quot; value=&quot;Slide 18&quot;/&gt;&lt;property id=&quot;20307&quot; value=&quot;263&quot;/&gt;&lt;/object&gt;&lt;object type=&quot;3&quot; unique_id=&quot;55449&quot;&gt;&lt;property id=&quot;20148&quot; value=&quot;5&quot;/&gt;&lt;property id=&quot;20300&quot; value=&quot;Slide 19&quot;/&gt;&lt;property id=&quot;20307&quot; value=&quot;261&quot;/&gt;&lt;/object&gt;&lt;object type=&quot;3&quot; unique_id=&quot;55450&quot;&gt;&lt;property id=&quot;20148&quot; value=&quot;5&quot;/&gt;&lt;property id=&quot;20300&quot; value=&quot;Slide 20&quot;/&gt;&lt;property id=&quot;20307&quot; value=&quot;332&quot;/&gt;&lt;/object&gt;&lt;object type=&quot;3&quot; unique_id=&quot;55451&quot;&gt;&lt;property id=&quot;20148&quot; value=&quot;5&quot;/&gt;&lt;property id=&quot;20300&quot; value=&quot;Slide 21&quot;/&gt;&lt;property id=&quot;20307&quot; value=&quot;273&quot;/&gt;&lt;/object&gt;&lt;object type=&quot;3&quot; unique_id=&quot;55452&quot;&gt;&lt;property id=&quot;20148&quot; value=&quot;5&quot;/&gt;&lt;property id=&quot;20300&quot; value=&quot;Slide 22&quot;/&gt;&lt;property id=&quot;20307&quot; value=&quot;755&quot;/&gt;&lt;/object&gt;&lt;object type=&quot;3&quot; unique_id=&quot;55453&quot;&gt;&lt;property id=&quot;20148&quot; value=&quot;5&quot;/&gt;&lt;property id=&quot;20300&quot; value=&quot;Slide 23&quot;/&gt;&lt;property id=&quot;20307&quot; value=&quot;756&quot;/&gt;&lt;/object&gt;&lt;object type=&quot;3&quot; unique_id=&quot;55454&quot;&gt;&lt;property id=&quot;20148&quot; value=&quot;5&quot;/&gt;&lt;property id=&quot;20300&quot; value=&quot;Slide 24&quot;/&gt;&lt;property id=&quot;20307&quot; value=&quot;333&quot;/&gt;&lt;/object&gt;&lt;object type=&quot;3&quot; unique_id=&quot;55455&quot;&gt;&lt;property id=&quot;20148&quot; value=&quot;5&quot;/&gt;&lt;property id=&quot;20300&quot; value=&quot;Slide 25&quot;/&gt;&lt;property id=&quot;20307&quot; value=&quot;754&quot;/&gt;&lt;/object&gt;&lt;object type=&quot;3&quot; unique_id=&quot;55456&quot;&gt;&lt;property id=&quot;20148&quot; value=&quot;5&quot;/&gt;&lt;property id=&quot;20300&quot; value=&quot;Slide 26&quot;/&gt;&lt;property id=&quot;20307&quot; value=&quot;735&quot;/&gt;&lt;/object&gt;&lt;object type=&quot;3&quot; unique_id=&quot;55457&quot;&gt;&lt;property id=&quot;20148&quot; value=&quot;5&quot;/&gt;&lt;property id=&quot;20300&quot; value=&quot;Slide 27&quot;/&gt;&lt;property id=&quot;20307&quot; value=&quot;736&quot;/&gt;&lt;/object&gt;&lt;object type=&quot;3&quot; unique_id=&quot;55458&quot;&gt;&lt;property id=&quot;20148&quot; value=&quot;5&quot;/&gt;&lt;property id=&quot;20300&quot; value=&quot;Slide 28&quot;/&gt;&lt;property id=&quot;20307&quot; value=&quot;742&quot;/&gt;&lt;/object&gt;&lt;object type=&quot;3&quot; unique_id=&quot;55459&quot;&gt;&lt;property id=&quot;20148&quot; value=&quot;5&quot;/&gt;&lt;property id=&quot;20300&quot; value=&quot;Slide 29&quot;/&gt;&lt;property id=&quot;20307&quot; value=&quot;737&quot;/&gt;&lt;/object&gt;&lt;object type=&quot;3&quot; unique_id=&quot;55460&quot;&gt;&lt;property id=&quot;20148&quot; value=&quot;5&quot;/&gt;&lt;property id=&quot;20300&quot; value=&quot;Slide 30&quot;/&gt;&lt;property id=&quot;20307&quot; value=&quot;743&quot;/&gt;&lt;/object&gt;&lt;object type=&quot;3&quot; unique_id=&quot;55461&quot;&gt;&lt;property id=&quot;20148&quot; value=&quot;5&quot;/&gt;&lt;property id=&quot;20300&quot; value=&quot;Slide 31&quot;/&gt;&lt;property id=&quot;20307&quot; value=&quot;749&quot;/&gt;&lt;/object&gt;&lt;object type=&quot;3&quot; unique_id=&quot;55462&quot;&gt;&lt;property id=&quot;20148&quot; value=&quot;5&quot;/&gt;&lt;property id=&quot;20300&quot; value=&quot;Slide 32&quot;/&gt;&lt;property id=&quot;20307&quot; value=&quot;758&quot;/&gt;&lt;/object&gt;&lt;object type=&quot;3&quot; unique_id=&quot;55463&quot;&gt;&lt;property id=&quot;20148&quot; value=&quot;5&quot;/&gt;&lt;property id=&quot;20300&quot; value=&quot;Slide 33&quot;/&gt;&lt;property id=&quot;20307&quot; value=&quot;757&quot;/&gt;&lt;/object&gt;&lt;object type=&quot;3&quot; unique_id=&quot;55464&quot;&gt;&lt;property id=&quot;20148&quot; value=&quot;5&quot;/&gt;&lt;property id=&quot;20300&quot; value=&quot;Slide 34&quot;/&gt;&lt;property id=&quot;20307&quot; value=&quot;334&quot;/&gt;&lt;/object&gt;&lt;object type=&quot;3&quot; unique_id=&quot;55465&quot;&gt;&lt;property id=&quot;20148&quot; value=&quot;5&quot;/&gt;&lt;property id=&quot;20300&quot; value=&quot;Slide 35&quot;/&gt;&lt;property id=&quot;20307&quot; value=&quot;751&quot;/&gt;&lt;/object&gt;&lt;/object&gt;&lt;object type=&quot;8&quot; unique_id=&quot;10008&quot;&gt;&lt;/object&gt;&lt;/object&gt;&lt;/database&gt;"/>
  <p:tag name="SECTOMILLISECCONVERTED" val="1"/>
</p:tagLst>
</file>

<file path=ppt/theme/theme1.xml><?xml version="1.0" encoding="utf-8"?>
<a:theme xmlns:a="http://schemas.openxmlformats.org/drawingml/2006/main" name="linkvit master">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1074</Words>
  <Application>Microsoft Office PowerPoint</Application>
  <PresentationFormat>On-screen Show (4:3)</PresentationFormat>
  <Paragraphs>145</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inherit</vt:lpstr>
      <vt:lpstr>News Gothic Bold Condensed BT</vt:lpstr>
      <vt:lpstr>linkvit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lacosa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Roderic Molina</dc:creator>
  <cp:lastModifiedBy>Ilaria D'Auria</cp:lastModifiedBy>
  <cp:revision>372</cp:revision>
  <cp:lastPrinted>2019-09-11T00:19:09Z</cp:lastPrinted>
  <dcterms:created xsi:type="dcterms:W3CDTF">2012-05-07T10:38:33Z</dcterms:created>
  <dcterms:modified xsi:type="dcterms:W3CDTF">2019-10-03T08:29:06Z</dcterms:modified>
</cp:coreProperties>
</file>