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 id="2147483826" r:id="rId3"/>
  </p:sldMasterIdLst>
  <p:notesMasterIdLst>
    <p:notesMasterId r:id="rId23"/>
  </p:notesMasterIdLst>
  <p:handoutMasterIdLst>
    <p:handoutMasterId r:id="rId24"/>
  </p:handoutMasterIdLst>
  <p:sldIdLst>
    <p:sldId id="381" r:id="rId4"/>
    <p:sldId id="368" r:id="rId5"/>
    <p:sldId id="284" r:id="rId6"/>
    <p:sldId id="286" r:id="rId7"/>
    <p:sldId id="367" r:id="rId8"/>
    <p:sldId id="325" r:id="rId9"/>
    <p:sldId id="326" r:id="rId10"/>
    <p:sldId id="382" r:id="rId11"/>
    <p:sldId id="383" r:id="rId12"/>
    <p:sldId id="388" r:id="rId13"/>
    <p:sldId id="391" r:id="rId14"/>
    <p:sldId id="392" r:id="rId15"/>
    <p:sldId id="384" r:id="rId16"/>
    <p:sldId id="386" r:id="rId17"/>
    <p:sldId id="389" r:id="rId18"/>
    <p:sldId id="385" r:id="rId19"/>
    <p:sldId id="387" r:id="rId20"/>
    <p:sldId id="390" r:id="rId21"/>
    <p:sldId id="394" r:id="rId22"/>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B4E4"/>
    <a:srgbClr val="57666F"/>
    <a:srgbClr val="88949B"/>
    <a:srgbClr val="B6C0C5"/>
    <a:srgbClr val="FFD300"/>
    <a:srgbClr val="1A26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271" autoAdjust="0"/>
    <p:restoredTop sz="77491" autoAdjust="0"/>
  </p:normalViewPr>
  <p:slideViewPr>
    <p:cSldViewPr>
      <p:cViewPr>
        <p:scale>
          <a:sx n="70" d="100"/>
          <a:sy n="70" d="100"/>
        </p:scale>
        <p:origin x="-115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66" y="2688"/>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9066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Espace réservé de la date 2"/>
          <p:cNvSpPr>
            <a:spLocks noGrp="1"/>
          </p:cNvSpPr>
          <p:nvPr>
            <p:ph type="dt" sz="quarter" idx="1"/>
          </p:nvPr>
        </p:nvSpPr>
        <p:spPr>
          <a:xfrm>
            <a:off x="3776868" y="0"/>
            <a:ext cx="289066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0822F23-DF77-446E-8D6D-50FB8039FF85}" type="datetimeFigureOut">
              <a:rPr lang="fr-FR"/>
              <a:pPr>
                <a:defRPr/>
              </a:pPr>
              <a:t>23/06/2014</a:t>
            </a:fld>
            <a:endParaRPr lang="fr-BE"/>
          </a:p>
        </p:txBody>
      </p:sp>
      <p:sp>
        <p:nvSpPr>
          <p:cNvPr id="4" name="Espace réservé du pied de page 3"/>
          <p:cNvSpPr>
            <a:spLocks noGrp="1"/>
          </p:cNvSpPr>
          <p:nvPr>
            <p:ph type="ftr" sz="quarter" idx="2"/>
          </p:nvPr>
        </p:nvSpPr>
        <p:spPr>
          <a:xfrm>
            <a:off x="0" y="9428168"/>
            <a:ext cx="289066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BE" smtClean="0"/>
              <a:t>Le club des utilisateurs du PICC - 24/06/2014</a:t>
            </a:r>
            <a:endParaRPr lang="fr-BE"/>
          </a:p>
        </p:txBody>
      </p:sp>
      <p:sp>
        <p:nvSpPr>
          <p:cNvPr id="5" name="Espace réservé du numéro de diapositive 4"/>
          <p:cNvSpPr>
            <a:spLocks noGrp="1"/>
          </p:cNvSpPr>
          <p:nvPr>
            <p:ph type="sldNum" sz="quarter" idx="3"/>
          </p:nvPr>
        </p:nvSpPr>
        <p:spPr>
          <a:xfrm>
            <a:off x="3776868" y="9428168"/>
            <a:ext cx="289066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C11A02-3FA6-4B5E-BB12-9966AB90354C}" type="slidenum">
              <a:rPr lang="fr-BE"/>
              <a:pPr>
                <a:defRPr/>
              </a:pPr>
              <a:t>‹N°›</a:t>
            </a:fld>
            <a:endParaRPr lang="fr-BE"/>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9066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Espace réservé de la date 2"/>
          <p:cNvSpPr>
            <a:spLocks noGrp="1"/>
          </p:cNvSpPr>
          <p:nvPr>
            <p:ph type="dt" idx="1"/>
          </p:nvPr>
        </p:nvSpPr>
        <p:spPr>
          <a:xfrm>
            <a:off x="3776868" y="0"/>
            <a:ext cx="289066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3634F10-8F30-4619-9B51-5DE4114718E0}" type="datetimeFigureOut">
              <a:rPr lang="fr-FR"/>
              <a:pPr>
                <a:defRPr/>
              </a:pPr>
              <a:t>23/06/2014</a:t>
            </a:fld>
            <a:endParaRPr lang="fr-BE"/>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66600" y="4714880"/>
            <a:ext cx="5335893"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a:p>
        </p:txBody>
      </p:sp>
      <p:sp>
        <p:nvSpPr>
          <p:cNvPr id="6" name="Espace réservé du pied de page 5"/>
          <p:cNvSpPr>
            <a:spLocks noGrp="1"/>
          </p:cNvSpPr>
          <p:nvPr>
            <p:ph type="ftr" sz="quarter" idx="4"/>
          </p:nvPr>
        </p:nvSpPr>
        <p:spPr>
          <a:xfrm>
            <a:off x="0" y="9428168"/>
            <a:ext cx="289066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fr-BE" smtClean="0"/>
              <a:t>Le club des utilisateurs du PICC - 24/06/2014</a:t>
            </a:r>
            <a:endParaRPr lang="fr-BE"/>
          </a:p>
        </p:txBody>
      </p:sp>
      <p:sp>
        <p:nvSpPr>
          <p:cNvPr id="7" name="Espace réservé du numéro de diapositive 6"/>
          <p:cNvSpPr>
            <a:spLocks noGrp="1"/>
          </p:cNvSpPr>
          <p:nvPr>
            <p:ph type="sldNum" sz="quarter" idx="5"/>
          </p:nvPr>
        </p:nvSpPr>
        <p:spPr>
          <a:xfrm>
            <a:off x="3776868" y="9428168"/>
            <a:ext cx="289066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E991E79-4FA7-4E77-8596-D38288739563}" type="slidenum">
              <a:rPr lang="fr-BE"/>
              <a:pPr>
                <a:defRPr/>
              </a:pPr>
              <a:t>‹N°›</a:t>
            </a:fld>
            <a:endParaRPr lang="fr-BE"/>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e l'en-tête 3"/>
          <p:cNvSpPr>
            <a:spLocks noGrp="1"/>
          </p:cNvSpPr>
          <p:nvPr>
            <p:ph type="hdr" sz="quarter" idx="10"/>
          </p:nvPr>
        </p:nvSpPr>
        <p:spPr/>
        <p:txBody>
          <a:bodyPr/>
          <a:lstStyle/>
          <a:p>
            <a:pPr>
              <a:defRPr/>
            </a:pPr>
            <a:endParaRPr lang="fr-BE"/>
          </a:p>
        </p:txBody>
      </p:sp>
      <p:sp>
        <p:nvSpPr>
          <p:cNvPr id="5" name="Espace réservé du pied de page 4"/>
          <p:cNvSpPr>
            <a:spLocks noGrp="1"/>
          </p:cNvSpPr>
          <p:nvPr>
            <p:ph type="ftr" sz="quarter" idx="11"/>
          </p:nvPr>
        </p:nvSpPr>
        <p:spPr/>
        <p:txBody>
          <a:bodyPr/>
          <a:lstStyle/>
          <a:p>
            <a:pPr>
              <a:defRPr/>
            </a:pPr>
            <a:r>
              <a:rPr lang="fr-BE" smtClean="0"/>
              <a:t>Le club des utilisateurs du PICC - 24/06/2014</a:t>
            </a:r>
            <a:endParaRPr lang="fr-BE"/>
          </a:p>
        </p:txBody>
      </p:sp>
      <p:sp>
        <p:nvSpPr>
          <p:cNvPr id="6" name="Espace réservé du numéro de diapositive 5"/>
          <p:cNvSpPr>
            <a:spLocks noGrp="1"/>
          </p:cNvSpPr>
          <p:nvPr>
            <p:ph type="sldNum" sz="quarter" idx="12"/>
          </p:nvPr>
        </p:nvSpPr>
        <p:spPr/>
        <p:txBody>
          <a:bodyPr/>
          <a:lstStyle/>
          <a:p>
            <a:pPr>
              <a:defRPr/>
            </a:pPr>
            <a:fld id="{DE991E79-4FA7-4E77-8596-D38288739563}" type="slidenum">
              <a:rPr lang="fr-BE" smtClean="0"/>
              <a:pPr>
                <a:defRPr/>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148FC-36D5-4AE6-B3DA-CF23AD2651D1}"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148FC-36D5-4AE6-B3DA-CF23AD2651D1}"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148FC-36D5-4AE6-B3DA-CF23AD2651D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e l'en-tête 3"/>
          <p:cNvSpPr>
            <a:spLocks noGrp="1"/>
          </p:cNvSpPr>
          <p:nvPr>
            <p:ph type="hdr" sz="quarter"/>
          </p:nvPr>
        </p:nvSpPr>
        <p:spPr/>
        <p:txBody>
          <a:bodyPr/>
          <a:lstStyle/>
          <a:p>
            <a:pPr>
              <a:defRPr/>
            </a:pPr>
            <a:endParaRPr lang="fr-BE"/>
          </a:p>
        </p:txBody>
      </p:sp>
      <p:sp>
        <p:nvSpPr>
          <p:cNvPr id="5" name="Espace réservé du pied de page 4"/>
          <p:cNvSpPr>
            <a:spLocks noGrp="1"/>
          </p:cNvSpPr>
          <p:nvPr>
            <p:ph type="ftr" sz="quarter" idx="4"/>
          </p:nvPr>
        </p:nvSpPr>
        <p:spPr/>
        <p:txBody>
          <a:bodyPr/>
          <a:lstStyle/>
          <a:p>
            <a:pPr>
              <a:defRPr/>
            </a:pPr>
            <a:r>
              <a:rPr lang="fr-BE" smtClean="0"/>
              <a:t>Le club des utilisateurs du PICC - 24/06/2014</a:t>
            </a:r>
            <a:endParaRPr lang="fr-BE"/>
          </a:p>
        </p:txBody>
      </p:sp>
      <p:sp>
        <p:nvSpPr>
          <p:cNvPr id="6" name="Espace réservé du numéro de diapositive 5"/>
          <p:cNvSpPr>
            <a:spLocks noGrp="1"/>
          </p:cNvSpPr>
          <p:nvPr>
            <p:ph type="sldNum" sz="quarter" idx="5"/>
          </p:nvPr>
        </p:nvSpPr>
        <p:spPr/>
        <p:txBody>
          <a:bodyPr/>
          <a:lstStyle/>
          <a:p>
            <a:pPr>
              <a:defRPr/>
            </a:pPr>
            <a:fld id="{5E074694-A77E-406B-887E-2E053E4A670A}" type="slidenum">
              <a:rPr lang="fr-BE" smtClean="0"/>
              <a:pPr>
                <a:defRPr/>
              </a:pPr>
              <a:t>3</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7"/>
          <p:cNvSpPr>
            <a:spLocks noGrp="1" noChangeArrowheads="1"/>
          </p:cNvSpPr>
          <p:nvPr>
            <p:ph type="sldNum" sz="quarter" idx="5"/>
          </p:nvPr>
        </p:nvSpPr>
        <p:spPr bwMode="auto">
          <a:xfrm>
            <a:off x="2710001" y="9074150"/>
            <a:ext cx="795868" cy="255588"/>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9961FE0-0C7E-4717-9D40-B8E1447F68BD}" type="slidenum">
              <a:rPr lang="fr-FR" smtClean="0"/>
              <a:pPr fontAlgn="base">
                <a:spcBef>
                  <a:spcPct val="0"/>
                </a:spcBef>
                <a:spcAft>
                  <a:spcPct val="0"/>
                </a:spcAft>
                <a:defRPr/>
              </a:pPr>
              <a:t>4</a:t>
            </a:fld>
            <a:endParaRPr lang="fr-FR"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xfrm>
            <a:off x="485933" y="4703763"/>
            <a:ext cx="5835842" cy="4292600"/>
          </a:xfrm>
          <a:noFill/>
        </p:spPr>
        <p:txBody>
          <a:bodyPr wrap="square" numCol="1" anchor="t" anchorCtr="0" compatLnSpc="1">
            <a:prstTxWarp prst="textNoShape">
              <a:avLst/>
            </a:prstTxWarp>
          </a:bodyPr>
          <a:lstStyle/>
          <a:p>
            <a:pPr algn="just" eaLnBrk="1" hangingPunct="1">
              <a:spcBef>
                <a:spcPct val="0"/>
              </a:spcBef>
            </a:pPr>
            <a:r>
              <a:rPr lang="fr-FR" sz="1000" dirty="0" smtClean="0">
                <a:cs typeface="Arial" pitchFamily="34" charset="0"/>
              </a:rPr>
              <a:t>Les </a:t>
            </a:r>
            <a:r>
              <a:rPr lang="fr-FR" sz="1000" b="1" dirty="0" smtClean="0">
                <a:cs typeface="Arial" pitchFamily="34" charset="0"/>
              </a:rPr>
              <a:t>producteurs</a:t>
            </a:r>
            <a:r>
              <a:rPr lang="fr-FR" sz="1000" dirty="0" smtClean="0">
                <a:cs typeface="Arial" pitchFamily="34" charset="0"/>
              </a:rPr>
              <a:t> d’électricité: ils produisent de l’électricité à partir des centrales avant de l’injecter sur le réseau de transport. </a:t>
            </a:r>
          </a:p>
          <a:p>
            <a:pPr algn="just" eaLnBrk="1" hangingPunct="1">
              <a:spcBef>
                <a:spcPct val="0"/>
              </a:spcBef>
            </a:pPr>
            <a:r>
              <a:rPr lang="fr-FR" sz="1000" dirty="0" smtClean="0">
                <a:cs typeface="Arial" pitchFamily="34" charset="0"/>
              </a:rPr>
              <a:t>Les </a:t>
            </a:r>
            <a:r>
              <a:rPr lang="fr-FR" sz="1000" b="1" dirty="0" smtClean="0">
                <a:cs typeface="Arial" pitchFamily="34" charset="0"/>
              </a:rPr>
              <a:t>importateurs de gaz naturel</a:t>
            </a:r>
            <a:r>
              <a:rPr lang="fr-FR" sz="1000" dirty="0" smtClean="0">
                <a:cs typeface="Arial" pitchFamily="34" charset="0"/>
              </a:rPr>
              <a:t>: la Belgique ne dispose pas de gisement de gaz naturel. Pour transporter le gaz naturel vers les lieux de consommation, les gazoducs sont le moyen le plus courant. Mais une part croissante du gaz consommé est transportée sous forme liquide, à -162°c, sur des « méthaniers » du lieu de production vers les lieux de consommation.</a:t>
            </a:r>
          </a:p>
          <a:p>
            <a:pPr algn="just" eaLnBrk="1" hangingPunct="1">
              <a:spcBef>
                <a:spcPct val="0"/>
              </a:spcBef>
            </a:pPr>
            <a:r>
              <a:rPr lang="fr-FR" sz="1000" dirty="0" smtClean="0">
                <a:cs typeface="Arial" pitchFamily="34" charset="0"/>
              </a:rPr>
              <a:t>Le </a:t>
            </a:r>
            <a:r>
              <a:rPr lang="fr-FR" sz="1000" b="1" dirty="0" smtClean="0">
                <a:cs typeface="Arial" pitchFamily="34" charset="0"/>
              </a:rPr>
              <a:t>transport</a:t>
            </a:r>
            <a:r>
              <a:rPr lang="fr-FR" sz="1000" dirty="0" smtClean="0">
                <a:cs typeface="Arial" pitchFamily="34" charset="0"/>
              </a:rPr>
              <a:t> de l’énergie: deux gestionnaires du réseau de transport (ou GRT) ont été désignés en Belgique.</a:t>
            </a:r>
            <a:endParaRPr lang="en-GB" sz="1000" dirty="0" smtClean="0">
              <a:cs typeface="Times New Roman" pitchFamily="18" charset="0"/>
            </a:endParaRPr>
          </a:p>
          <a:p>
            <a:pPr algn="just" eaLnBrk="1" hangingPunct="1">
              <a:spcBef>
                <a:spcPct val="0"/>
              </a:spcBef>
            </a:pPr>
            <a:r>
              <a:rPr lang="fr-FR" sz="1000" i="1" dirty="0" smtClean="0">
                <a:cs typeface="Arial" pitchFamily="34" charset="0"/>
              </a:rPr>
              <a:t>	Elia</a:t>
            </a:r>
            <a:r>
              <a:rPr lang="fr-FR" sz="1000" dirty="0" smtClean="0">
                <a:cs typeface="Arial" pitchFamily="34" charset="0"/>
              </a:rPr>
              <a:t> est le GRT actif dans le secteur de l’électricité. </a:t>
            </a:r>
          </a:p>
          <a:p>
            <a:pPr algn="just" eaLnBrk="1" hangingPunct="1">
              <a:spcBef>
                <a:spcPct val="0"/>
              </a:spcBef>
            </a:pPr>
            <a:r>
              <a:rPr lang="fr-FR" sz="1000" i="1" dirty="0" smtClean="0">
                <a:cs typeface="Arial" pitchFamily="34" charset="0"/>
              </a:rPr>
              <a:t>	Fluxys</a:t>
            </a:r>
            <a:r>
              <a:rPr lang="fr-FR" sz="1000" dirty="0" smtClean="0">
                <a:cs typeface="Arial" pitchFamily="34" charset="0"/>
              </a:rPr>
              <a:t> est le GRT actif pour le secteur du gaz. </a:t>
            </a:r>
          </a:p>
          <a:p>
            <a:pPr eaLnBrk="1" hangingPunct="1">
              <a:spcBef>
                <a:spcPct val="0"/>
              </a:spcBef>
            </a:pPr>
            <a:r>
              <a:rPr lang="fr-FR" sz="1000" dirty="0" smtClean="0"/>
              <a:t>La </a:t>
            </a:r>
            <a:r>
              <a:rPr lang="fr-FR" sz="1000" b="1" dirty="0" smtClean="0"/>
              <a:t>distribution</a:t>
            </a:r>
            <a:r>
              <a:rPr lang="fr-FR" sz="1000" dirty="0" smtClean="0"/>
              <a:t> de l’électricité et du gaz naturel revient dans notre pays aux Gestionnaires de Réseaux de Distribution. En Wallonie,</a:t>
            </a:r>
            <a:r>
              <a:rPr lang="fr-FR" sz="1000" baseline="0" dirty="0" smtClean="0"/>
              <a:t> </a:t>
            </a:r>
            <a:r>
              <a:rPr lang="fr-FR" sz="1000" b="1" dirty="0" smtClean="0"/>
              <a:t>ORES </a:t>
            </a:r>
            <a:r>
              <a:rPr lang="fr-FR" sz="1000" dirty="0" smtClean="0"/>
              <a:t>assume</a:t>
            </a:r>
            <a:r>
              <a:rPr lang="fr-FR" sz="1000" baseline="0" dirty="0" smtClean="0"/>
              <a:t> </a:t>
            </a:r>
            <a:r>
              <a:rPr lang="fr-FR" sz="1000" dirty="0" smtClean="0"/>
              <a:t>les activités liées à la gestion et à l’exploitation des réseaux</a:t>
            </a:r>
            <a:r>
              <a:rPr lang="fr-FR" sz="1000" baseline="0" dirty="0" smtClean="0"/>
              <a:t> </a:t>
            </a:r>
            <a:r>
              <a:rPr lang="fr-FR" sz="1000" dirty="0" smtClean="0"/>
              <a:t>de distribution dans</a:t>
            </a:r>
            <a:r>
              <a:rPr lang="fr-FR" sz="1000" baseline="0" dirty="0" smtClean="0"/>
              <a:t> 197 communes (y compris les Fourons en Flandre).</a:t>
            </a:r>
            <a:r>
              <a:rPr lang="fr-FR" sz="1000" dirty="0" smtClean="0"/>
              <a:t> ORES </a:t>
            </a:r>
            <a:r>
              <a:rPr lang="fr-BE" sz="1000" dirty="0" smtClean="0"/>
              <a:t>gère aussi avec impartialité et confidentialité les données de comptage de plus de 1. 500.000</a:t>
            </a:r>
            <a:r>
              <a:rPr lang="fr-BE" sz="1000" baseline="0" dirty="0" smtClean="0"/>
              <a:t> clients.</a:t>
            </a:r>
            <a:r>
              <a:rPr lang="fr-BE" sz="1000" dirty="0" smtClean="0"/>
              <a:t> </a:t>
            </a:r>
          </a:p>
          <a:p>
            <a:pPr eaLnBrk="1" hangingPunct="1">
              <a:spcBef>
                <a:spcPct val="0"/>
              </a:spcBef>
            </a:pPr>
            <a:r>
              <a:rPr lang="fr-FR" sz="1000" dirty="0" smtClean="0">
                <a:cs typeface="Arial" pitchFamily="34" charset="0"/>
              </a:rPr>
              <a:t>La </a:t>
            </a:r>
            <a:r>
              <a:rPr lang="fr-FR" sz="1000" b="1" dirty="0" smtClean="0">
                <a:cs typeface="Arial" pitchFamily="34" charset="0"/>
              </a:rPr>
              <a:t>fourniture</a:t>
            </a:r>
            <a:r>
              <a:rPr lang="fr-FR" sz="1000" dirty="0" smtClean="0">
                <a:cs typeface="Arial" pitchFamily="34" charset="0"/>
              </a:rPr>
              <a:t> d’énergie est assurée par les fournisseurs. Ces derniers sont chargés de l’approvisionnement et vendent de l’électricité et/ou du gaz naturel qu’ils achètent à d’autres producteurs ou qu’ils produisent eux-mêmes.</a:t>
            </a:r>
          </a:p>
          <a:p>
            <a:pPr algn="just" eaLnBrk="1" hangingPunct="1">
              <a:spcBef>
                <a:spcPct val="0"/>
              </a:spcBef>
            </a:pPr>
            <a:r>
              <a:rPr lang="fr-FR" sz="1000" dirty="0" smtClean="0">
                <a:cs typeface="Arial" pitchFamily="34" charset="0"/>
              </a:rPr>
              <a:t>Des </a:t>
            </a:r>
            <a:r>
              <a:rPr lang="fr-FR" sz="1000" b="1" dirty="0" smtClean="0">
                <a:cs typeface="Arial" pitchFamily="34" charset="0"/>
              </a:rPr>
              <a:t>régulateurs</a:t>
            </a:r>
            <a:r>
              <a:rPr lang="fr-FR" sz="1000" dirty="0" smtClean="0">
                <a:cs typeface="Arial" pitchFamily="34" charset="0"/>
              </a:rPr>
              <a:t> ont été désignés afin de contrôler le marché de l’énergie: la CREG (Commission de Régulation de l’Électricité et du Gaz) est le régulateur fédéral, la VREG est le régulateur de la Région Flamande, BRUGEL celui de la Région Bruxelloise et la CWaPE (Commission Wallonne pour l’Énergie) celui de la Région wallonne. </a:t>
            </a:r>
            <a:endParaRPr lang="fr-BE" sz="1000" dirty="0"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5222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18986-8AC1-41BC-8F14-F8CECAE3A770}"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368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81A7E5-34B7-4956-9A7F-2F44D3DED5C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45FD3-5746-4A36-AAE1-1C2FE06EE564}"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148FC-36D5-4AE6-B3DA-CF23AD2651D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148FC-36D5-4AE6-B3DA-CF23AD2651D1}"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592000" y="1980000"/>
            <a:ext cx="5716800" cy="1447200"/>
          </a:xfrm>
          <a:prstGeom prst="rect">
            <a:avLst/>
          </a:prstGeom>
        </p:spPr>
        <p:txBody>
          <a:bodyPr anchor="b" anchorCtr="0"/>
          <a:lstStyle>
            <a:lvl1pPr>
              <a:buNone/>
              <a:defRPr lang="fr-FR" sz="4000" kern="1200" dirty="0" smtClean="0">
                <a:solidFill>
                  <a:srgbClr val="05AADA"/>
                </a:solidFill>
                <a:latin typeface="Arial" charset="0"/>
                <a:ea typeface="ＭＳ Ｐゴシック" pitchFamily="84" charset="-128"/>
                <a:cs typeface="+mn-cs"/>
              </a:defRPr>
            </a:lvl1pPr>
            <a:lvl2pPr>
              <a:buNone/>
              <a:defRPr lang="fr-FR" sz="3200" kern="1200" dirty="0" smtClean="0">
                <a:solidFill>
                  <a:srgbClr val="B6C0C5"/>
                </a:solidFill>
                <a:latin typeface="Arial" charset="0"/>
                <a:ea typeface="ＭＳ Ｐゴシック" pitchFamily="84" charset="-128"/>
                <a:cs typeface="+mn-cs"/>
              </a:defRPr>
            </a:lvl2pPr>
          </a:lstStyle>
          <a:p>
            <a:pPr lvl="0"/>
            <a:r>
              <a:rPr lang="fr-FR" smtClean="0"/>
              <a:t>Cliquez pour modifier les styles du texte du masque</a:t>
            </a:r>
          </a:p>
        </p:txBody>
      </p:sp>
      <p:sp>
        <p:nvSpPr>
          <p:cNvPr id="5" name="Espace réservé du texte 4"/>
          <p:cNvSpPr>
            <a:spLocks noGrp="1"/>
          </p:cNvSpPr>
          <p:nvPr>
            <p:ph type="body" sz="quarter" idx="11"/>
          </p:nvPr>
        </p:nvSpPr>
        <p:spPr>
          <a:xfrm>
            <a:off x="2592000" y="3708000"/>
            <a:ext cx="5716800" cy="162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3200" kern="1200" dirty="0" smtClean="0">
                <a:solidFill>
                  <a:srgbClr val="B6C0C5"/>
                </a:solidFill>
                <a:latin typeface="Arial" charset="0"/>
                <a:ea typeface="ＭＳ Ｐゴシック" pitchFamily="84" charset="-128"/>
                <a:cs typeface="+mn-cs"/>
              </a:defRPr>
            </a:lvl1pPr>
          </a:lstStyle>
          <a:p>
            <a:pPr lvl="0"/>
            <a:r>
              <a:rPr lang="fr-FR" smtClean="0"/>
              <a:t>Cliquez pour modifier les styles du texte du masque</a:t>
            </a:r>
          </a:p>
          <a:p>
            <a:pPr lvl="1"/>
            <a:r>
              <a:rPr lang="fr-FR" smtClean="0"/>
              <a:t>Deuxième niveau</a:t>
            </a:r>
          </a:p>
        </p:txBody>
      </p:sp>
      <p:sp>
        <p:nvSpPr>
          <p:cNvPr id="4" name="Espace réservé du pied de page 16"/>
          <p:cNvSpPr>
            <a:spLocks noGrp="1"/>
          </p:cNvSpPr>
          <p:nvPr>
            <p:ph type="ftr" sz="quarter" idx="12"/>
          </p:nvPr>
        </p:nvSpPr>
        <p:spPr/>
        <p:txBody>
          <a:bodyPr/>
          <a:lstStyle>
            <a:lvl1pPr>
              <a:defRPr/>
            </a:lvl1pPr>
          </a:lstStyle>
          <a:p>
            <a:pPr>
              <a:defRPr/>
            </a:pPr>
            <a:endParaRPr lang="fr-BE" sz="6600" b="0">
              <a:solidFill>
                <a:schemeClr val="tx1"/>
              </a:solidFill>
            </a:endParaRPr>
          </a:p>
        </p:txBody>
      </p:sp>
      <p:sp>
        <p:nvSpPr>
          <p:cNvPr id="6" name="Espace réservé de la date 13"/>
          <p:cNvSpPr>
            <a:spLocks noGrp="1"/>
          </p:cNvSpPr>
          <p:nvPr>
            <p:ph type="dt" sz="half" idx="13"/>
          </p:nvPr>
        </p:nvSpPr>
        <p:spPr/>
        <p:txBody>
          <a:bodyPr/>
          <a:lstStyle>
            <a:lvl1pPr>
              <a:defRPr/>
            </a:lvl1pPr>
          </a:lstStyle>
          <a:p>
            <a:pPr>
              <a:defRPr/>
            </a:pPr>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que avec légende">
    <p:spTree>
      <p:nvGrpSpPr>
        <p:cNvPr id="1" name=""/>
        <p:cNvGrpSpPr/>
        <p:nvPr/>
      </p:nvGrpSpPr>
      <p:grpSpPr>
        <a:xfrm>
          <a:off x="0" y="0"/>
          <a:ext cx="0" cy="0"/>
          <a:chOff x="0" y="0"/>
          <a:chExt cx="0" cy="0"/>
        </a:xfrm>
      </p:grpSpPr>
      <p:sp>
        <p:nvSpPr>
          <p:cNvPr id="5" name="Espace réservé du graphique 4"/>
          <p:cNvSpPr>
            <a:spLocks noGrp="1"/>
          </p:cNvSpPr>
          <p:nvPr>
            <p:ph type="chart" sz="quarter" idx="11"/>
          </p:nvPr>
        </p:nvSpPr>
        <p:spPr>
          <a:xfrm>
            <a:off x="3049200" y="1691999"/>
            <a:ext cx="5688000" cy="4464000"/>
          </a:xfrm>
          <a:prstGeom prst="rect">
            <a:avLst/>
          </a:prstGeom>
        </p:spPr>
        <p:txBody>
          <a:bodyPr/>
          <a:lstStyle/>
          <a:p>
            <a:pPr lvl="0"/>
            <a:endParaRPr lang="fr-BE" noProof="0" dirty="0"/>
          </a:p>
        </p:txBody>
      </p:sp>
      <p:sp>
        <p:nvSpPr>
          <p:cNvPr id="11" name="Espace réservé du texte 2"/>
          <p:cNvSpPr>
            <a:spLocks noGrp="1"/>
          </p:cNvSpPr>
          <p:nvPr>
            <p:ph type="body" sz="quarter" idx="13"/>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12" name="Espace réservé du texte 4"/>
          <p:cNvSpPr>
            <a:spLocks noGrp="1"/>
          </p:cNvSpPr>
          <p:nvPr>
            <p:ph type="body" sz="quarter" idx="14"/>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18" name="Espace réservé du texte 17"/>
          <p:cNvSpPr>
            <a:spLocks noGrp="1"/>
          </p:cNvSpPr>
          <p:nvPr>
            <p:ph type="body" sz="quarter" idx="15"/>
          </p:nvPr>
        </p:nvSpPr>
        <p:spPr>
          <a:xfrm>
            <a:off x="532800" y="3960000"/>
            <a:ext cx="2059200" cy="2196000"/>
          </a:xfrm>
          <a:prstGeom prst="rect">
            <a:avLst/>
          </a:prstGeom>
        </p:spPr>
        <p:txBody>
          <a:bodyPr/>
          <a:lstStyle>
            <a:lvl1pPr algn="r">
              <a:buNone/>
              <a:defRPr sz="1600">
                <a:solidFill>
                  <a:srgbClr val="57666F"/>
                </a:solidFill>
                <a:latin typeface="Arial" pitchFamily="34" charset="0"/>
                <a:cs typeface="Arial" pitchFamily="34" charset="0"/>
              </a:defRPr>
            </a:lvl1pPr>
          </a:lstStyle>
          <a:p>
            <a:pPr lvl="0"/>
            <a:endParaRPr lang="fr-BE" dirty="0"/>
          </a:p>
        </p:txBody>
      </p:sp>
      <p:sp>
        <p:nvSpPr>
          <p:cNvPr id="20" name="Espace réservé du texte 19"/>
          <p:cNvSpPr>
            <a:spLocks noGrp="1"/>
          </p:cNvSpPr>
          <p:nvPr>
            <p:ph type="body" sz="quarter" idx="16"/>
          </p:nvPr>
        </p:nvSpPr>
        <p:spPr>
          <a:xfrm>
            <a:off x="532800" y="1692000"/>
            <a:ext cx="2059200" cy="2019600"/>
          </a:xfrm>
          <a:prstGeom prst="rect">
            <a:avLst/>
          </a:prstGeom>
        </p:spPr>
        <p:txBody>
          <a:bodyPr anchor="b" anchorCtr="0"/>
          <a:lstStyle>
            <a:lvl1pPr algn="r">
              <a:buNone/>
              <a:defRPr sz="2000" b="1">
                <a:solidFill>
                  <a:srgbClr val="34B4E4"/>
                </a:solidFill>
                <a:latin typeface="Arial" pitchFamily="34" charset="0"/>
                <a:cs typeface="Arial" pitchFamily="34" charset="0"/>
              </a:defRPr>
            </a:lvl1pPr>
          </a:lstStyle>
          <a:p>
            <a:pPr lvl="0"/>
            <a:r>
              <a:rPr lang="fr-FR" smtClean="0"/>
              <a:t>Cliquez pour modifier les styles du texte du masque</a:t>
            </a:r>
          </a:p>
        </p:txBody>
      </p:sp>
      <p:sp>
        <p:nvSpPr>
          <p:cNvPr id="7" name="Espace réservé du pied de page 16"/>
          <p:cNvSpPr>
            <a:spLocks noGrp="1"/>
          </p:cNvSpPr>
          <p:nvPr>
            <p:ph type="ftr" sz="quarter" idx="17"/>
          </p:nvPr>
        </p:nvSpPr>
        <p:spPr/>
        <p:txBody>
          <a:bodyPr/>
          <a:lstStyle>
            <a:lvl1pPr>
              <a:defRPr/>
            </a:lvl1pPr>
          </a:lstStyle>
          <a:p>
            <a:pPr>
              <a:defRPr/>
            </a:pPr>
            <a:endParaRPr lang="fr-BE" sz="6600" dirty="0">
              <a:solidFill>
                <a:prstClr val="black"/>
              </a:solidFill>
            </a:endParaRPr>
          </a:p>
        </p:txBody>
      </p:sp>
      <p:sp>
        <p:nvSpPr>
          <p:cNvPr id="8" name="Espace réservé de la date 13"/>
          <p:cNvSpPr>
            <a:spLocks noGrp="1"/>
          </p:cNvSpPr>
          <p:nvPr>
            <p:ph type="dt" sz="half" idx="18"/>
          </p:nvPr>
        </p:nvSpPr>
        <p:spPr/>
        <p:txBody>
          <a:bodyPr/>
          <a:lstStyle>
            <a:lvl1pPr>
              <a:defRPr/>
            </a:lvl1pPr>
          </a:lstStyle>
          <a:p>
            <a:pPr>
              <a:defRPr/>
            </a:pP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contenu + texte type">
    <p:spTree>
      <p:nvGrpSpPr>
        <p:cNvPr id="1" name=""/>
        <p:cNvGrpSpPr/>
        <p:nvPr/>
      </p:nvGrpSpPr>
      <p:grpSpPr>
        <a:xfrm>
          <a:off x="0" y="0"/>
          <a:ext cx="0" cy="0"/>
          <a:chOff x="0" y="0"/>
          <a:chExt cx="0" cy="0"/>
        </a:xfrm>
      </p:grpSpPr>
      <p:pic>
        <p:nvPicPr>
          <p:cNvPr id="4" name="Picture 18" descr="ppt_deg_haut"/>
          <p:cNvPicPr>
            <a:picLocks noChangeAspect="1" noChangeArrowheads="1"/>
          </p:cNvPicPr>
          <p:nvPr userDrawn="1"/>
        </p:nvPicPr>
        <p:blipFill>
          <a:blip r:embed="rId2" cstate="print"/>
          <a:srcRect/>
          <a:stretch>
            <a:fillRect/>
          </a:stretch>
        </p:blipFill>
        <p:spPr bwMode="auto">
          <a:xfrm>
            <a:off x="0" y="0"/>
            <a:ext cx="9144000" cy="1143000"/>
          </a:xfrm>
          <a:prstGeom prst="rect">
            <a:avLst/>
          </a:prstGeom>
          <a:noFill/>
          <a:ln w="9525">
            <a:noFill/>
            <a:miter lim="800000"/>
            <a:headEnd/>
            <a:tailEnd/>
          </a:ln>
        </p:spPr>
      </p:pic>
      <p:pic>
        <p:nvPicPr>
          <p:cNvPr id="5" name="Picture 16" descr="ppt_spots3"/>
          <p:cNvPicPr>
            <a:picLocks noChangeAspect="1" noChangeArrowheads="1"/>
          </p:cNvPicPr>
          <p:nvPr userDrawn="1"/>
        </p:nvPicPr>
        <p:blipFill>
          <a:blip r:embed="rId3" cstate="print"/>
          <a:srcRect/>
          <a:stretch>
            <a:fillRect/>
          </a:stretch>
        </p:blipFill>
        <p:spPr bwMode="auto">
          <a:xfrm>
            <a:off x="6956425" y="0"/>
            <a:ext cx="2187575" cy="428625"/>
          </a:xfrm>
          <a:prstGeom prst="rect">
            <a:avLst/>
          </a:prstGeom>
          <a:noFill/>
          <a:ln w="9525">
            <a:noFill/>
            <a:miter lim="800000"/>
            <a:headEnd/>
            <a:tailEnd/>
          </a:ln>
        </p:spPr>
      </p:pic>
      <p:pic>
        <p:nvPicPr>
          <p:cNvPr id="6" name="Picture 17" descr="ppt_deg_bas"/>
          <p:cNvPicPr>
            <a:picLocks noChangeAspect="1" noChangeArrowheads="1"/>
          </p:cNvPicPr>
          <p:nvPr userDrawn="1"/>
        </p:nvPicPr>
        <p:blipFill>
          <a:blip r:embed="rId4" cstate="print"/>
          <a:srcRect/>
          <a:stretch>
            <a:fillRect/>
          </a:stretch>
        </p:blipFill>
        <p:spPr bwMode="auto">
          <a:xfrm>
            <a:off x="0" y="6429375"/>
            <a:ext cx="9144000" cy="428625"/>
          </a:xfrm>
          <a:prstGeom prst="rect">
            <a:avLst/>
          </a:prstGeom>
          <a:noFill/>
          <a:ln w="9525">
            <a:noFill/>
            <a:miter lim="800000"/>
            <a:headEnd/>
            <a:tailEnd/>
          </a:ln>
        </p:spPr>
      </p:pic>
      <p:pic>
        <p:nvPicPr>
          <p:cNvPr id="7" name="Picture 13" descr="ppt_logo2"/>
          <p:cNvPicPr>
            <a:picLocks noChangeAspect="1" noChangeArrowheads="1"/>
          </p:cNvPicPr>
          <p:nvPr userDrawn="1"/>
        </p:nvPicPr>
        <p:blipFill>
          <a:blip r:embed="rId5" cstate="print"/>
          <a:srcRect/>
          <a:stretch>
            <a:fillRect/>
          </a:stretch>
        </p:blipFill>
        <p:spPr bwMode="auto">
          <a:xfrm>
            <a:off x="0" y="0"/>
            <a:ext cx="1785938" cy="889000"/>
          </a:xfrm>
          <a:prstGeom prst="rect">
            <a:avLst/>
          </a:prstGeom>
          <a:noFill/>
          <a:ln w="9525">
            <a:noFill/>
            <a:miter lim="800000"/>
            <a:headEnd/>
            <a:tailEnd/>
          </a:ln>
        </p:spPr>
      </p:pic>
      <p:sp>
        <p:nvSpPr>
          <p:cNvPr id="8" name="Rectangle 7"/>
          <p:cNvSpPr>
            <a:spLocks noChangeArrowheads="1"/>
          </p:cNvSpPr>
          <p:nvPr userDrawn="1"/>
        </p:nvSpPr>
        <p:spPr bwMode="auto">
          <a:xfrm>
            <a:off x="8610600" y="6478588"/>
            <a:ext cx="533400" cy="379412"/>
          </a:xfrm>
          <a:prstGeom prst="rect">
            <a:avLst/>
          </a:prstGeom>
          <a:noFill/>
          <a:ln w="9525">
            <a:noFill/>
            <a:miter lim="800000"/>
            <a:headEnd/>
            <a:tailEnd/>
          </a:ln>
        </p:spPr>
        <p:txBody>
          <a:bodyPr lIns="0" tIns="0" rIns="0" bIns="0" anchor="ctr"/>
          <a:lstStyle/>
          <a:p>
            <a:pPr fontAlgn="auto">
              <a:spcBef>
                <a:spcPts val="0"/>
              </a:spcBef>
              <a:spcAft>
                <a:spcPts val="0"/>
              </a:spcAft>
              <a:defRPr/>
            </a:pPr>
            <a:fld id="{28460EE0-00F6-443B-9B44-3BF4903EC5F1}" type="slidenum">
              <a:rPr lang="en-US" sz="1000">
                <a:solidFill>
                  <a:srgbClr val="57666F"/>
                </a:solidFill>
                <a:latin typeface="+mn-lt"/>
              </a:rPr>
              <a:pPr fontAlgn="auto">
                <a:spcBef>
                  <a:spcPts val="0"/>
                </a:spcBef>
                <a:spcAft>
                  <a:spcPts val="0"/>
                </a:spcAft>
                <a:defRPr/>
              </a:pPr>
              <a:t>‹N°›</a:t>
            </a:fld>
            <a:endParaRPr lang="en-US" sz="1000" dirty="0">
              <a:solidFill>
                <a:srgbClr val="57666F"/>
              </a:solidFill>
              <a:latin typeface="+mn-lt"/>
            </a:endParaRPr>
          </a:p>
        </p:txBody>
      </p:sp>
      <p:sp>
        <p:nvSpPr>
          <p:cNvPr id="9" name="Line 13"/>
          <p:cNvSpPr>
            <a:spLocks noChangeShapeType="1"/>
          </p:cNvSpPr>
          <p:nvPr userDrawn="1"/>
        </p:nvSpPr>
        <p:spPr bwMode="auto">
          <a:xfrm>
            <a:off x="8305800" y="6478588"/>
            <a:ext cx="0" cy="381000"/>
          </a:xfrm>
          <a:prstGeom prst="line">
            <a:avLst/>
          </a:prstGeom>
          <a:noFill/>
          <a:ln w="9525">
            <a:solidFill>
              <a:srgbClr val="B6C0C5"/>
            </a:solidFill>
            <a:round/>
            <a:headEnd/>
            <a:tailEnd/>
          </a:ln>
        </p:spPr>
        <p:txBody>
          <a:bodyPr wrap="none" anchor="ctr"/>
          <a:lstStyle/>
          <a:p>
            <a:pPr fontAlgn="auto">
              <a:spcBef>
                <a:spcPts val="0"/>
              </a:spcBef>
              <a:spcAft>
                <a:spcPts val="0"/>
              </a:spcAft>
              <a:defRPr/>
            </a:pPr>
            <a:endParaRPr lang="en-US">
              <a:latin typeface="+mn-lt"/>
            </a:endParaRPr>
          </a:p>
        </p:txBody>
      </p:sp>
      <p:sp>
        <p:nvSpPr>
          <p:cNvPr id="10" name="Rectangle 5"/>
          <p:cNvSpPr>
            <a:spLocks noChangeArrowheads="1"/>
          </p:cNvSpPr>
          <p:nvPr userDrawn="1"/>
        </p:nvSpPr>
        <p:spPr bwMode="auto">
          <a:xfrm>
            <a:off x="2895600" y="6475413"/>
            <a:ext cx="5248275" cy="381000"/>
          </a:xfrm>
          <a:prstGeom prst="rect">
            <a:avLst/>
          </a:prstGeom>
          <a:noFill/>
          <a:ln w="9525">
            <a:noFill/>
            <a:miter lim="800000"/>
            <a:headEnd/>
            <a:tailEnd/>
          </a:ln>
        </p:spPr>
        <p:txBody>
          <a:bodyPr lIns="0" tIns="0" rIns="0" bIns="0" anchor="ctr"/>
          <a:lstStyle/>
          <a:p>
            <a:pPr fontAlgn="auto">
              <a:spcBef>
                <a:spcPts val="0"/>
              </a:spcBef>
              <a:spcAft>
                <a:spcPts val="0"/>
              </a:spcAft>
              <a:defRPr/>
            </a:pPr>
            <a:r>
              <a:rPr lang="fr-FR" sz="1000" b="1" dirty="0">
                <a:solidFill>
                  <a:srgbClr val="34B4E4"/>
                </a:solidFill>
                <a:cs typeface="Arial" pitchFamily="34" charset="0"/>
              </a:rPr>
              <a:t>Présentation d’ORES</a:t>
            </a:r>
            <a:endParaRPr lang="fr-FR" sz="1400" b="1" dirty="0">
              <a:solidFill>
                <a:srgbClr val="34B4E4"/>
              </a:solidFill>
              <a:cs typeface="Arial" pitchFamily="34" charset="0"/>
            </a:endParaRPr>
          </a:p>
        </p:txBody>
      </p:sp>
      <p:sp>
        <p:nvSpPr>
          <p:cNvPr id="3" name="Espace réservé du contenu 2"/>
          <p:cNvSpPr>
            <a:spLocks noGrp="1"/>
          </p:cNvSpPr>
          <p:nvPr>
            <p:ph idx="1"/>
          </p:nvPr>
        </p:nvSpPr>
        <p:spPr>
          <a:xfrm>
            <a:off x="838800" y="1814400"/>
            <a:ext cx="7466400" cy="4525963"/>
          </a:xfrm>
          <a:prstGeom prst="rect">
            <a:avLst/>
          </a:prstGeom>
        </p:spPr>
        <p:txBody>
          <a:bodyPr/>
          <a:lstStyle>
            <a:lvl1pPr marL="0" indent="0">
              <a:spcBef>
                <a:spcPts val="600"/>
              </a:spcBef>
              <a:spcAft>
                <a:spcPts val="1200"/>
              </a:spcAft>
              <a:buNone/>
              <a:defRPr sz="2400">
                <a:solidFill>
                  <a:srgbClr val="57666F"/>
                </a:solidFill>
                <a:latin typeface="Arial" pitchFamily="34" charset="0"/>
                <a:cs typeface="Arial" pitchFamily="34" charset="0"/>
              </a:defRPr>
            </a:lvl1pPr>
            <a:lvl2pPr>
              <a:spcBef>
                <a:spcPts val="600"/>
              </a:spcBef>
              <a:spcAft>
                <a:spcPts val="1200"/>
              </a:spcAft>
              <a:buSzPct val="100000"/>
              <a:buFont typeface="Arial" pitchFamily="34" charset="0"/>
              <a:buChar char="•"/>
              <a:defRPr sz="2000" b="0">
                <a:latin typeface="Arial" pitchFamily="34" charset="0"/>
                <a:cs typeface="Arial" pitchFamily="34" charset="0"/>
              </a:defRPr>
            </a:lvl2pPr>
            <a:lvl3pPr marL="1655763" indent="0">
              <a:buNone/>
              <a:tabLst/>
              <a:defRPr sz="1200"/>
            </a:lvl3pPr>
            <a:lvl4pPr>
              <a:defRPr sz="800"/>
            </a:lvl4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2" name="Titre 1"/>
          <p:cNvSpPr>
            <a:spLocks noGrp="1"/>
          </p:cNvSpPr>
          <p:nvPr>
            <p:ph type="title"/>
          </p:nvPr>
        </p:nvSpPr>
        <p:spPr>
          <a:xfrm>
            <a:off x="2894400" y="306000"/>
            <a:ext cx="5868000" cy="763200"/>
          </a:xfrm>
          <a:prstGeom prst="rect">
            <a:avLst/>
          </a:prstGeom>
        </p:spPr>
        <p:txBody>
          <a:bodyPr>
            <a:normAutofit/>
          </a:bodyPr>
          <a:lstStyle>
            <a:lvl1pPr algn="l">
              <a:defRPr sz="3800">
                <a:solidFill>
                  <a:srgbClr val="34B4E4"/>
                </a:solidFill>
                <a:latin typeface="Arial" pitchFamily="34" charset="0"/>
                <a:cs typeface="Arial" pitchFamily="34" charset="0"/>
              </a:defRPr>
            </a:lvl1pPr>
          </a:lstStyle>
          <a:p>
            <a:r>
              <a:rPr lang="fr-FR" smtClean="0"/>
              <a:t>Cliquez pour modifier le style du titre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5" name="Espace réservé du texte 4"/>
          <p:cNvSpPr>
            <a:spLocks noGrp="1"/>
          </p:cNvSpPr>
          <p:nvPr>
            <p:ph type="body" sz="quarter" idx="11"/>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4" name="Espace réservé du pied de page 8"/>
          <p:cNvSpPr>
            <a:spLocks noGrp="1"/>
          </p:cNvSpPr>
          <p:nvPr>
            <p:ph type="ftr" sz="quarter" idx="12"/>
          </p:nvPr>
        </p:nvSpPr>
        <p:spPr/>
        <p:txBody>
          <a:bodyPr/>
          <a:lstStyle>
            <a:lvl1pPr>
              <a:defRPr/>
            </a:lvl1pPr>
          </a:lstStyle>
          <a:p>
            <a:pPr>
              <a:defRPr/>
            </a:pPr>
            <a:endParaRPr lang="fr-BE" b="0" dirty="0">
              <a:solidFill>
                <a:schemeClr val="tx1">
                  <a:tint val="75000"/>
                </a:schemeClr>
              </a:solidFill>
            </a:endParaRPr>
          </a:p>
        </p:txBody>
      </p:sp>
      <p:sp>
        <p:nvSpPr>
          <p:cNvPr id="6" name="Espace réservé de la date 5"/>
          <p:cNvSpPr>
            <a:spLocks noGrp="1"/>
          </p:cNvSpPr>
          <p:nvPr>
            <p:ph type="dt" sz="half" idx="13"/>
          </p:nvPr>
        </p:nvSpPr>
        <p:spPr/>
        <p:txBody>
          <a:bodyPr/>
          <a:lstStyle>
            <a:lvl1pPr>
              <a:defRPr/>
            </a:lvl1pPr>
          </a:lstStyle>
          <a:p>
            <a:pPr>
              <a:defRPr/>
            </a:pPr>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9" name="Espace réservé du texte 18"/>
          <p:cNvSpPr>
            <a:spLocks noGrp="1"/>
          </p:cNvSpPr>
          <p:nvPr>
            <p:ph type="body" sz="quarter" idx="10"/>
          </p:nvPr>
        </p:nvSpPr>
        <p:spPr>
          <a:xfrm>
            <a:off x="838800" y="1692000"/>
            <a:ext cx="7466400" cy="4464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baseline="0" dirty="0" smtClean="0">
                <a:solidFill>
                  <a:srgbClr val="88949B"/>
                </a:solidFill>
                <a:latin typeface="Arial" charset="0"/>
                <a:ea typeface="ＭＳ Ｐゴシック" pitchFamily="84" charset="-128"/>
                <a:cs typeface="+mn-cs"/>
              </a:defRPr>
            </a:lvl4pPr>
            <a:lvl5pPr>
              <a:defRPr lang="fr-FR" sz="1600" kern="1200" baseline="0" dirty="0" smtClean="0">
                <a:solidFill>
                  <a:srgbClr val="88949B"/>
                </a:solidFill>
                <a:latin typeface="Arial" charset="0"/>
                <a:ea typeface="ＭＳ Ｐゴシック" pitchFamily="84" charset="-128"/>
                <a:cs typeface="+mn-cs"/>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3" name="Espace réservé du texte 2"/>
          <p:cNvSpPr>
            <a:spLocks noGrp="1"/>
          </p:cNvSpPr>
          <p:nvPr>
            <p:ph type="body" sz="quarter" idx="11"/>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4" name="Espace réservé du texte 4"/>
          <p:cNvSpPr>
            <a:spLocks noGrp="1"/>
          </p:cNvSpPr>
          <p:nvPr>
            <p:ph type="body" sz="quarter" idx="12"/>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5" name="Espace réservé du pied de page 6"/>
          <p:cNvSpPr>
            <a:spLocks noGrp="1"/>
          </p:cNvSpPr>
          <p:nvPr>
            <p:ph type="ftr" sz="quarter" idx="13"/>
          </p:nvPr>
        </p:nvSpPr>
        <p:spPr/>
        <p:txBody>
          <a:bodyPr/>
          <a:lstStyle>
            <a:lvl1pPr>
              <a:defRPr/>
            </a:lvl1pPr>
          </a:lstStyle>
          <a:p>
            <a:pPr>
              <a:defRPr/>
            </a:pPr>
            <a:endParaRPr lang="fr-BE" b="0" dirty="0">
              <a:solidFill>
                <a:schemeClr val="tx1">
                  <a:tint val="75000"/>
                </a:schemeClr>
              </a:solidFill>
            </a:endParaRPr>
          </a:p>
        </p:txBody>
      </p:sp>
      <p:sp>
        <p:nvSpPr>
          <p:cNvPr id="6" name="Espace réservé de la date 5"/>
          <p:cNvSpPr>
            <a:spLocks noGrp="1"/>
          </p:cNvSpPr>
          <p:nvPr>
            <p:ph type="dt" sz="half" idx="14"/>
          </p:nvPr>
        </p:nvSpPr>
        <p:spPr/>
        <p:txBody>
          <a:bodyPr/>
          <a:lstStyle>
            <a:lvl1pPr>
              <a:defRPr/>
            </a:lvl1pPr>
          </a:lstStyle>
          <a:p>
            <a:pPr>
              <a:defRPr/>
            </a:pPr>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contenu 3"/>
          <p:cNvSpPr>
            <a:spLocks noGrp="1"/>
          </p:cNvSpPr>
          <p:nvPr>
            <p:ph sz="quarter" idx="10"/>
          </p:nvPr>
        </p:nvSpPr>
        <p:spPr>
          <a:xfrm>
            <a:off x="4176000" y="1692000"/>
            <a:ext cx="4536000" cy="4464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dirty="0" smtClean="0">
                <a:solidFill>
                  <a:srgbClr val="88949B"/>
                </a:solidFill>
                <a:latin typeface="Arial" charset="0"/>
                <a:ea typeface="ＭＳ Ｐゴシック" pitchFamily="84" charset="-128"/>
                <a:cs typeface="+mn-cs"/>
              </a:defRPr>
            </a:lvl4pPr>
            <a:lvl5pPr>
              <a:defRPr lang="fr-FR" sz="1600" kern="1200" dirty="0" smtClean="0">
                <a:solidFill>
                  <a:srgbClr val="88949B"/>
                </a:solidFill>
                <a:latin typeface="Arial" charset="0"/>
                <a:ea typeface="ＭＳ Ｐゴシック" pitchFamily="84" charset="-128"/>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texte 5"/>
          <p:cNvSpPr>
            <a:spLocks noGrp="1"/>
          </p:cNvSpPr>
          <p:nvPr>
            <p:ph type="body" sz="quarter" idx="11"/>
          </p:nvPr>
        </p:nvSpPr>
        <p:spPr>
          <a:xfrm>
            <a:off x="532800" y="1692000"/>
            <a:ext cx="3429000" cy="4464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buFont typeface="Arial" pitchFamily="34" charset="0"/>
              <a:buChar char="-"/>
              <a:defRPr lang="fr-FR" sz="1600" kern="1200" dirty="0" smtClean="0">
                <a:solidFill>
                  <a:srgbClr val="88949B"/>
                </a:solidFill>
                <a:latin typeface="Arial" charset="0"/>
                <a:ea typeface="ＭＳ Ｐゴシック" pitchFamily="84" charset="-128"/>
                <a:cs typeface="+mn-cs"/>
              </a:defRPr>
            </a:lvl3pPr>
            <a:lvl4pPr>
              <a:buFont typeface="Arial" pitchFamily="34" charset="0"/>
              <a:buNone/>
              <a:defRPr lang="fr-FR" sz="1600" kern="1200" dirty="0" smtClean="0">
                <a:solidFill>
                  <a:srgbClr val="88949B"/>
                </a:solidFill>
                <a:latin typeface="Arial" charset="0"/>
                <a:ea typeface="ＭＳ Ｐゴシック" pitchFamily="84" charset="-128"/>
                <a:cs typeface="+mn-cs"/>
              </a:defRPr>
            </a:lvl4pPr>
            <a:lvl5pPr>
              <a:buFont typeface="Arial" pitchFamily="34" charset="0"/>
              <a:buChar char="»"/>
              <a:defRPr lang="fr-FR" sz="1600" kern="1200" dirty="0" smtClean="0">
                <a:solidFill>
                  <a:srgbClr val="88949B"/>
                </a:solidFill>
                <a:latin typeface="Arial" charset="0"/>
                <a:ea typeface="ＭＳ Ｐゴシック" pitchFamily="84" charset="-128"/>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3"/>
            <a:endParaRPr lang="fr-FR" dirty="0" smtClean="0"/>
          </a:p>
        </p:txBody>
      </p:sp>
      <p:sp>
        <p:nvSpPr>
          <p:cNvPr id="5" name="Espace réservé du texte 2"/>
          <p:cNvSpPr>
            <a:spLocks noGrp="1"/>
          </p:cNvSpPr>
          <p:nvPr>
            <p:ph type="body" sz="quarter" idx="12"/>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7" name="Espace réservé du texte 4"/>
          <p:cNvSpPr>
            <a:spLocks noGrp="1"/>
          </p:cNvSpPr>
          <p:nvPr>
            <p:ph type="body" sz="quarter" idx="13"/>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8" name="Espace réservé du pied de page 8"/>
          <p:cNvSpPr>
            <a:spLocks noGrp="1"/>
          </p:cNvSpPr>
          <p:nvPr>
            <p:ph type="ftr" sz="quarter" idx="14"/>
          </p:nvPr>
        </p:nvSpPr>
        <p:spPr/>
        <p:txBody>
          <a:bodyPr/>
          <a:lstStyle>
            <a:lvl1pPr>
              <a:defRPr/>
            </a:lvl1pPr>
          </a:lstStyle>
          <a:p>
            <a:pPr>
              <a:defRPr/>
            </a:pPr>
            <a:endParaRPr lang="fr-BE" b="0" dirty="0">
              <a:solidFill>
                <a:schemeClr val="tx1">
                  <a:tint val="75000"/>
                </a:schemeClr>
              </a:solidFill>
            </a:endParaRPr>
          </a:p>
        </p:txBody>
      </p:sp>
      <p:sp>
        <p:nvSpPr>
          <p:cNvPr id="9" name="Espace réservé de la date 7"/>
          <p:cNvSpPr>
            <a:spLocks noGrp="1"/>
          </p:cNvSpPr>
          <p:nvPr>
            <p:ph type="dt" sz="half" idx="15"/>
          </p:nvPr>
        </p:nvSpPr>
        <p:spPr/>
        <p:txBody>
          <a:bodyPr/>
          <a:lstStyle>
            <a:lvl1pPr>
              <a:defRPr/>
            </a:lvl1pPr>
          </a:lstStyle>
          <a:p>
            <a:pPr>
              <a:defRPr/>
            </a:pPr>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 avec légende">
    <p:spTree>
      <p:nvGrpSpPr>
        <p:cNvPr id="1" name=""/>
        <p:cNvGrpSpPr/>
        <p:nvPr/>
      </p:nvGrpSpPr>
      <p:grpSpPr>
        <a:xfrm>
          <a:off x="0" y="0"/>
          <a:ext cx="0" cy="0"/>
          <a:chOff x="0" y="0"/>
          <a:chExt cx="0" cy="0"/>
        </a:xfrm>
      </p:grpSpPr>
      <p:sp>
        <p:nvSpPr>
          <p:cNvPr id="5" name="Espace réservé du graphique 4"/>
          <p:cNvSpPr>
            <a:spLocks noGrp="1"/>
          </p:cNvSpPr>
          <p:nvPr>
            <p:ph type="chart" sz="quarter" idx="11"/>
          </p:nvPr>
        </p:nvSpPr>
        <p:spPr>
          <a:xfrm>
            <a:off x="3049200" y="1691999"/>
            <a:ext cx="5688000" cy="4464000"/>
          </a:xfrm>
          <a:prstGeom prst="rect">
            <a:avLst/>
          </a:prstGeom>
        </p:spPr>
        <p:txBody>
          <a:bodyPr/>
          <a:lstStyle/>
          <a:p>
            <a:pPr lvl="0"/>
            <a:endParaRPr lang="fr-BE" noProof="0" dirty="0"/>
          </a:p>
        </p:txBody>
      </p:sp>
      <p:sp>
        <p:nvSpPr>
          <p:cNvPr id="11" name="Espace réservé du texte 2"/>
          <p:cNvSpPr>
            <a:spLocks noGrp="1"/>
          </p:cNvSpPr>
          <p:nvPr>
            <p:ph type="body" sz="quarter" idx="13"/>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12" name="Espace réservé du texte 4"/>
          <p:cNvSpPr>
            <a:spLocks noGrp="1"/>
          </p:cNvSpPr>
          <p:nvPr>
            <p:ph type="body" sz="quarter" idx="14"/>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18" name="Espace réservé du texte 17"/>
          <p:cNvSpPr>
            <a:spLocks noGrp="1"/>
          </p:cNvSpPr>
          <p:nvPr>
            <p:ph type="body" sz="quarter" idx="15"/>
          </p:nvPr>
        </p:nvSpPr>
        <p:spPr>
          <a:xfrm>
            <a:off x="532800" y="3960000"/>
            <a:ext cx="2059200" cy="2196000"/>
          </a:xfrm>
          <a:prstGeom prst="rect">
            <a:avLst/>
          </a:prstGeom>
        </p:spPr>
        <p:txBody>
          <a:bodyPr/>
          <a:lstStyle>
            <a:lvl1pPr algn="r">
              <a:buNone/>
              <a:defRPr sz="1600">
                <a:solidFill>
                  <a:srgbClr val="57666F"/>
                </a:solidFill>
                <a:latin typeface="Arial" pitchFamily="34" charset="0"/>
                <a:cs typeface="Arial" pitchFamily="34" charset="0"/>
              </a:defRPr>
            </a:lvl1pPr>
          </a:lstStyle>
          <a:p>
            <a:pPr lvl="0"/>
            <a:endParaRPr lang="fr-BE" dirty="0"/>
          </a:p>
        </p:txBody>
      </p:sp>
      <p:sp>
        <p:nvSpPr>
          <p:cNvPr id="20" name="Espace réservé du texte 19"/>
          <p:cNvSpPr>
            <a:spLocks noGrp="1"/>
          </p:cNvSpPr>
          <p:nvPr>
            <p:ph type="body" sz="quarter" idx="16"/>
          </p:nvPr>
        </p:nvSpPr>
        <p:spPr>
          <a:xfrm>
            <a:off x="532800" y="1692000"/>
            <a:ext cx="2059200" cy="2019600"/>
          </a:xfrm>
          <a:prstGeom prst="rect">
            <a:avLst/>
          </a:prstGeom>
        </p:spPr>
        <p:txBody>
          <a:bodyPr anchor="b" anchorCtr="0"/>
          <a:lstStyle>
            <a:lvl1pPr algn="r">
              <a:buNone/>
              <a:defRPr sz="2000" b="1">
                <a:solidFill>
                  <a:srgbClr val="34B4E4"/>
                </a:solidFill>
                <a:latin typeface="Arial" pitchFamily="34" charset="0"/>
                <a:cs typeface="Arial" pitchFamily="34" charset="0"/>
              </a:defRPr>
            </a:lvl1pPr>
          </a:lstStyle>
          <a:p>
            <a:pPr lvl="0"/>
            <a:r>
              <a:rPr lang="fr-FR" smtClean="0"/>
              <a:t>Cliquez pour modifier les styles du texte du masque</a:t>
            </a:r>
          </a:p>
        </p:txBody>
      </p:sp>
      <p:sp>
        <p:nvSpPr>
          <p:cNvPr id="7" name="Espace réservé du pied de page 16"/>
          <p:cNvSpPr>
            <a:spLocks noGrp="1"/>
          </p:cNvSpPr>
          <p:nvPr>
            <p:ph type="ftr" sz="quarter" idx="17"/>
          </p:nvPr>
        </p:nvSpPr>
        <p:spPr/>
        <p:txBody>
          <a:bodyPr/>
          <a:lstStyle>
            <a:lvl1pPr>
              <a:defRPr/>
            </a:lvl1pPr>
          </a:lstStyle>
          <a:p>
            <a:pPr>
              <a:defRPr/>
            </a:pPr>
            <a:endParaRPr lang="fr-BE" sz="6600" b="0" dirty="0">
              <a:solidFill>
                <a:schemeClr val="tx1"/>
              </a:solidFill>
            </a:endParaRPr>
          </a:p>
        </p:txBody>
      </p:sp>
      <p:sp>
        <p:nvSpPr>
          <p:cNvPr id="8" name="Espace réservé de la date 13"/>
          <p:cNvSpPr>
            <a:spLocks noGrp="1"/>
          </p:cNvSpPr>
          <p:nvPr>
            <p:ph type="dt" sz="half" idx="18"/>
          </p:nvPr>
        </p:nvSpPr>
        <p:spPr/>
        <p:txBody>
          <a:bodyPr/>
          <a:lstStyle>
            <a:lvl1pPr>
              <a:defRPr/>
            </a:lvl1pPr>
          </a:lstStyle>
          <a:p>
            <a:pPr>
              <a:defRPr/>
            </a:pPr>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5" name="Espace réservé du texte 4"/>
          <p:cNvSpPr>
            <a:spLocks noGrp="1"/>
          </p:cNvSpPr>
          <p:nvPr>
            <p:ph type="body" sz="quarter" idx="11"/>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4" name="Espace réservé du pied de page 8"/>
          <p:cNvSpPr>
            <a:spLocks noGrp="1"/>
          </p:cNvSpPr>
          <p:nvPr>
            <p:ph type="ftr" sz="quarter" idx="12"/>
          </p:nvPr>
        </p:nvSpPr>
        <p:spPr/>
        <p:txBody>
          <a:bodyPr/>
          <a:lstStyle>
            <a:lvl1pPr>
              <a:defRPr/>
            </a:lvl1pPr>
          </a:lstStyle>
          <a:p>
            <a:pPr>
              <a:defRPr/>
            </a:pPr>
            <a:endParaRPr lang="fr-BE" dirty="0">
              <a:solidFill>
                <a:prstClr val="black">
                  <a:tint val="75000"/>
                </a:prstClr>
              </a:solidFill>
            </a:endParaRPr>
          </a:p>
        </p:txBody>
      </p:sp>
      <p:sp>
        <p:nvSpPr>
          <p:cNvPr id="6" name="Espace réservé de la date 5"/>
          <p:cNvSpPr>
            <a:spLocks noGrp="1"/>
          </p:cNvSpPr>
          <p:nvPr>
            <p:ph type="dt" sz="half" idx="13"/>
          </p:nvPr>
        </p:nvSpPr>
        <p:spPr/>
        <p:txBody>
          <a:bodyPr/>
          <a:lstStyle>
            <a:lvl1pPr>
              <a:defRPr/>
            </a:lvl1pPr>
          </a:lstStyle>
          <a:p>
            <a:pPr>
              <a:defRPr/>
            </a:pPr>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9" name="Espace réservé du texte 18"/>
          <p:cNvSpPr>
            <a:spLocks noGrp="1"/>
          </p:cNvSpPr>
          <p:nvPr>
            <p:ph type="body" sz="quarter" idx="10"/>
          </p:nvPr>
        </p:nvSpPr>
        <p:spPr>
          <a:xfrm>
            <a:off x="838800" y="1692000"/>
            <a:ext cx="7466400" cy="4464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baseline="0" dirty="0" smtClean="0">
                <a:solidFill>
                  <a:srgbClr val="88949B"/>
                </a:solidFill>
                <a:latin typeface="Arial" charset="0"/>
                <a:ea typeface="ＭＳ Ｐゴシック" pitchFamily="84" charset="-128"/>
                <a:cs typeface="+mn-cs"/>
              </a:defRPr>
            </a:lvl4pPr>
            <a:lvl5pPr>
              <a:defRPr lang="fr-FR" sz="1600" kern="1200" baseline="0" dirty="0" smtClean="0">
                <a:solidFill>
                  <a:srgbClr val="88949B"/>
                </a:solidFill>
                <a:latin typeface="Arial" charset="0"/>
                <a:ea typeface="ＭＳ Ｐゴシック" pitchFamily="84" charset="-128"/>
                <a:cs typeface="+mn-cs"/>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3" name="Espace réservé du texte 2"/>
          <p:cNvSpPr>
            <a:spLocks noGrp="1"/>
          </p:cNvSpPr>
          <p:nvPr>
            <p:ph type="body" sz="quarter" idx="11"/>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4" name="Espace réservé du texte 4"/>
          <p:cNvSpPr>
            <a:spLocks noGrp="1"/>
          </p:cNvSpPr>
          <p:nvPr>
            <p:ph type="body" sz="quarter" idx="12"/>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5" name="Espace réservé du pied de page 6"/>
          <p:cNvSpPr>
            <a:spLocks noGrp="1"/>
          </p:cNvSpPr>
          <p:nvPr>
            <p:ph type="ftr" sz="quarter" idx="13"/>
          </p:nvPr>
        </p:nvSpPr>
        <p:spPr/>
        <p:txBody>
          <a:bodyPr/>
          <a:lstStyle>
            <a:lvl1pPr>
              <a:defRPr/>
            </a:lvl1pPr>
          </a:lstStyle>
          <a:p>
            <a:pPr>
              <a:defRPr/>
            </a:pPr>
            <a:endParaRPr lang="fr-BE" dirty="0">
              <a:solidFill>
                <a:prstClr val="black">
                  <a:tint val="75000"/>
                </a:prstClr>
              </a:solidFill>
            </a:endParaRPr>
          </a:p>
        </p:txBody>
      </p:sp>
      <p:sp>
        <p:nvSpPr>
          <p:cNvPr id="6" name="Espace réservé de la date 5"/>
          <p:cNvSpPr>
            <a:spLocks noGrp="1"/>
          </p:cNvSpPr>
          <p:nvPr>
            <p:ph type="dt" sz="half" idx="14"/>
          </p:nvPr>
        </p:nvSpPr>
        <p:spPr/>
        <p:txBody>
          <a:bodyPr/>
          <a:lstStyle>
            <a:lvl1pPr>
              <a:defRPr/>
            </a:lvl1pPr>
          </a:lstStyle>
          <a:p>
            <a:pPr>
              <a:defRPr/>
            </a:pPr>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contenu 3"/>
          <p:cNvSpPr>
            <a:spLocks noGrp="1"/>
          </p:cNvSpPr>
          <p:nvPr>
            <p:ph sz="quarter" idx="10"/>
          </p:nvPr>
        </p:nvSpPr>
        <p:spPr>
          <a:xfrm>
            <a:off x="4176000" y="1692000"/>
            <a:ext cx="4536000" cy="4464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dirty="0" smtClean="0">
                <a:solidFill>
                  <a:srgbClr val="88949B"/>
                </a:solidFill>
                <a:latin typeface="Arial" charset="0"/>
                <a:ea typeface="ＭＳ Ｐゴシック" pitchFamily="84" charset="-128"/>
                <a:cs typeface="+mn-cs"/>
              </a:defRPr>
            </a:lvl4pPr>
            <a:lvl5pPr>
              <a:defRPr lang="fr-FR" sz="1600" kern="1200" dirty="0" smtClean="0">
                <a:solidFill>
                  <a:srgbClr val="88949B"/>
                </a:solidFill>
                <a:latin typeface="Arial" charset="0"/>
                <a:ea typeface="ＭＳ Ｐゴシック" pitchFamily="84" charset="-128"/>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texte 5"/>
          <p:cNvSpPr>
            <a:spLocks noGrp="1"/>
          </p:cNvSpPr>
          <p:nvPr>
            <p:ph type="body" sz="quarter" idx="11"/>
          </p:nvPr>
        </p:nvSpPr>
        <p:spPr>
          <a:xfrm>
            <a:off x="532800" y="1692000"/>
            <a:ext cx="3429000" cy="4464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buFont typeface="Arial" pitchFamily="34" charset="0"/>
              <a:buChar char="-"/>
              <a:defRPr lang="fr-FR" sz="1600" kern="1200" dirty="0" smtClean="0">
                <a:solidFill>
                  <a:srgbClr val="88949B"/>
                </a:solidFill>
                <a:latin typeface="Arial" charset="0"/>
                <a:ea typeface="ＭＳ Ｐゴシック" pitchFamily="84" charset="-128"/>
                <a:cs typeface="+mn-cs"/>
              </a:defRPr>
            </a:lvl3pPr>
            <a:lvl4pPr>
              <a:buFont typeface="Arial" pitchFamily="34" charset="0"/>
              <a:buNone/>
              <a:defRPr lang="fr-FR" sz="1600" kern="1200" dirty="0" smtClean="0">
                <a:solidFill>
                  <a:srgbClr val="88949B"/>
                </a:solidFill>
                <a:latin typeface="Arial" charset="0"/>
                <a:ea typeface="ＭＳ Ｐゴシック" pitchFamily="84" charset="-128"/>
                <a:cs typeface="+mn-cs"/>
              </a:defRPr>
            </a:lvl4pPr>
            <a:lvl5pPr>
              <a:buFont typeface="Arial" pitchFamily="34" charset="0"/>
              <a:buChar char="»"/>
              <a:defRPr lang="fr-FR" sz="1600" kern="1200" dirty="0" smtClean="0">
                <a:solidFill>
                  <a:srgbClr val="88949B"/>
                </a:solidFill>
                <a:latin typeface="Arial" charset="0"/>
                <a:ea typeface="ＭＳ Ｐゴシック" pitchFamily="84" charset="-128"/>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3"/>
            <a:endParaRPr lang="fr-FR" dirty="0" smtClean="0"/>
          </a:p>
        </p:txBody>
      </p:sp>
      <p:sp>
        <p:nvSpPr>
          <p:cNvPr id="5" name="Espace réservé du texte 2"/>
          <p:cNvSpPr>
            <a:spLocks noGrp="1"/>
          </p:cNvSpPr>
          <p:nvPr>
            <p:ph type="body" sz="quarter" idx="12"/>
          </p:nvPr>
        </p:nvSpPr>
        <p:spPr>
          <a:xfrm>
            <a:off x="2894400" y="306000"/>
            <a:ext cx="5868000" cy="7632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smtClean="0"/>
              <a:t>Cliquez pour modifier les styles du texte du masque</a:t>
            </a:r>
          </a:p>
        </p:txBody>
      </p:sp>
      <p:sp>
        <p:nvSpPr>
          <p:cNvPr id="7" name="Espace réservé du texte 4"/>
          <p:cNvSpPr>
            <a:spLocks noGrp="1"/>
          </p:cNvSpPr>
          <p:nvPr>
            <p:ph type="body" sz="quarter" idx="13"/>
          </p:nvPr>
        </p:nvSpPr>
        <p:spPr>
          <a:xfrm>
            <a:off x="2894400" y="914400"/>
            <a:ext cx="5868000" cy="4572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000" dirty="0" smtClean="0">
                <a:solidFill>
                  <a:srgbClr val="B6C0C5"/>
                </a:solidFill>
                <a:latin typeface="+mj-lt"/>
                <a:ea typeface="+mj-ea"/>
                <a:cs typeface="+mj-cs"/>
              </a:defRPr>
            </a:lvl1pPr>
          </a:lstStyle>
          <a:p>
            <a:pPr lvl="0"/>
            <a:r>
              <a:rPr lang="fr-FR" smtClean="0"/>
              <a:t>Cliquez pour modifier les styles du texte du masque</a:t>
            </a:r>
          </a:p>
          <a:p>
            <a:pPr lvl="1"/>
            <a:r>
              <a:rPr lang="fr-FR" smtClean="0"/>
              <a:t>Deuxième niveau</a:t>
            </a:r>
          </a:p>
        </p:txBody>
      </p:sp>
      <p:sp>
        <p:nvSpPr>
          <p:cNvPr id="8" name="Espace réservé du pied de page 8"/>
          <p:cNvSpPr>
            <a:spLocks noGrp="1"/>
          </p:cNvSpPr>
          <p:nvPr>
            <p:ph type="ftr" sz="quarter" idx="14"/>
          </p:nvPr>
        </p:nvSpPr>
        <p:spPr/>
        <p:txBody>
          <a:bodyPr/>
          <a:lstStyle>
            <a:lvl1pPr>
              <a:defRPr/>
            </a:lvl1pPr>
          </a:lstStyle>
          <a:p>
            <a:pPr>
              <a:defRPr/>
            </a:pPr>
            <a:endParaRPr lang="fr-BE" dirty="0">
              <a:solidFill>
                <a:prstClr val="black">
                  <a:tint val="75000"/>
                </a:prstClr>
              </a:solidFill>
            </a:endParaRPr>
          </a:p>
        </p:txBody>
      </p:sp>
      <p:sp>
        <p:nvSpPr>
          <p:cNvPr id="9" name="Espace réservé de la date 7"/>
          <p:cNvSpPr>
            <a:spLocks noGrp="1"/>
          </p:cNvSpPr>
          <p:nvPr>
            <p:ph type="dt" sz="half" idx="15"/>
          </p:nvPr>
        </p:nvSpPr>
        <p:spPr/>
        <p:txBody>
          <a:bodyPr/>
          <a:lstStyle>
            <a:lvl1pPr>
              <a:defRPr/>
            </a:lvl1pPr>
          </a:lstStyle>
          <a:p>
            <a:pPr>
              <a:defRPr/>
            </a:pPr>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ppt_spots2"/>
          <p:cNvPicPr>
            <a:picLocks noChangeAspect="1" noChangeArrowheads="1"/>
          </p:cNvPicPr>
          <p:nvPr/>
        </p:nvPicPr>
        <p:blipFill>
          <a:blip r:embed="rId4" cstate="print"/>
          <a:srcRect/>
          <a:stretch>
            <a:fillRect/>
          </a:stretch>
        </p:blipFill>
        <p:spPr bwMode="auto">
          <a:xfrm>
            <a:off x="5638800" y="0"/>
            <a:ext cx="3487738" cy="792163"/>
          </a:xfrm>
          <a:prstGeom prst="rect">
            <a:avLst/>
          </a:prstGeom>
          <a:noFill/>
          <a:ln w="9525">
            <a:noFill/>
            <a:miter lim="800000"/>
            <a:headEnd/>
            <a:tailEnd/>
          </a:ln>
        </p:spPr>
      </p:pic>
      <p:pic>
        <p:nvPicPr>
          <p:cNvPr id="3075" name="Picture 13" descr="ppt_logo2"/>
          <p:cNvPicPr>
            <a:picLocks noChangeAspect="1" noChangeArrowheads="1"/>
          </p:cNvPicPr>
          <p:nvPr/>
        </p:nvPicPr>
        <p:blipFill>
          <a:blip r:embed="rId5" cstate="print"/>
          <a:srcRect/>
          <a:stretch>
            <a:fillRect/>
          </a:stretch>
        </p:blipFill>
        <p:spPr bwMode="auto">
          <a:xfrm>
            <a:off x="0" y="0"/>
            <a:ext cx="2425700" cy="1206500"/>
          </a:xfrm>
          <a:prstGeom prst="rect">
            <a:avLst/>
          </a:prstGeom>
          <a:noFill/>
          <a:ln w="9525">
            <a:noFill/>
            <a:miter lim="800000"/>
            <a:headEnd/>
            <a:tailEnd/>
          </a:ln>
        </p:spPr>
      </p:pic>
      <p:pic>
        <p:nvPicPr>
          <p:cNvPr id="3076" name="Picture 14" descr="ppt_deg_bas"/>
          <p:cNvPicPr>
            <a:picLocks noChangeAspect="1" noChangeArrowheads="1"/>
          </p:cNvPicPr>
          <p:nvPr/>
        </p:nvPicPr>
        <p:blipFill>
          <a:blip r:embed="rId6" cstate="print"/>
          <a:srcRect/>
          <a:stretch>
            <a:fillRect/>
          </a:stretch>
        </p:blipFill>
        <p:spPr bwMode="auto">
          <a:xfrm>
            <a:off x="0" y="6237288"/>
            <a:ext cx="9144000" cy="620712"/>
          </a:xfrm>
          <a:prstGeom prst="rect">
            <a:avLst/>
          </a:prstGeom>
          <a:noFill/>
          <a:ln w="9525">
            <a:noFill/>
            <a:miter lim="800000"/>
            <a:headEnd/>
            <a:tailEnd/>
          </a:ln>
        </p:spPr>
      </p:pic>
      <p:sp>
        <p:nvSpPr>
          <p:cNvPr id="10" name="Line 7"/>
          <p:cNvSpPr>
            <a:spLocks noChangeShapeType="1"/>
          </p:cNvSpPr>
          <p:nvPr/>
        </p:nvSpPr>
        <p:spPr bwMode="auto">
          <a:xfrm>
            <a:off x="2590800" y="6488113"/>
            <a:ext cx="0" cy="381000"/>
          </a:xfrm>
          <a:prstGeom prst="line">
            <a:avLst/>
          </a:prstGeom>
          <a:noFill/>
          <a:ln w="9525">
            <a:solidFill>
              <a:srgbClr val="B6C0C5"/>
            </a:solidFill>
            <a:round/>
            <a:headEnd/>
            <a:tailEnd/>
          </a:ln>
        </p:spPr>
        <p:txBody>
          <a:bodyPr wrap="none" anchor="ctr"/>
          <a:lstStyle/>
          <a:p>
            <a:pPr fontAlgn="auto">
              <a:spcBef>
                <a:spcPts val="0"/>
              </a:spcBef>
              <a:spcAft>
                <a:spcPts val="0"/>
              </a:spcAft>
              <a:defRPr/>
            </a:pPr>
            <a:endParaRPr lang="fr-BE">
              <a:latin typeface="+mn-lt"/>
            </a:endParaRPr>
          </a:p>
        </p:txBody>
      </p:sp>
      <p:sp>
        <p:nvSpPr>
          <p:cNvPr id="11" name="Rectangle 10"/>
          <p:cNvSpPr>
            <a:spLocks noChangeArrowheads="1"/>
          </p:cNvSpPr>
          <p:nvPr/>
        </p:nvSpPr>
        <p:spPr bwMode="auto">
          <a:xfrm>
            <a:off x="8610600" y="6478588"/>
            <a:ext cx="533400" cy="379412"/>
          </a:xfrm>
          <a:prstGeom prst="rect">
            <a:avLst/>
          </a:prstGeom>
          <a:noFill/>
          <a:ln w="9525">
            <a:noFill/>
            <a:miter lim="800000"/>
            <a:headEnd/>
            <a:tailEnd/>
          </a:ln>
        </p:spPr>
        <p:txBody>
          <a:bodyPr lIns="0" tIns="0" rIns="0" bIns="0" anchor="ctr"/>
          <a:lstStyle/>
          <a:p>
            <a:pPr fontAlgn="auto">
              <a:spcBef>
                <a:spcPts val="0"/>
              </a:spcBef>
              <a:spcAft>
                <a:spcPts val="0"/>
              </a:spcAft>
              <a:defRPr/>
            </a:pPr>
            <a:fld id="{715D27B1-05EE-4F86-9E28-D7BB548C7FFD}" type="slidenum">
              <a:rPr lang="fr-FR" sz="1000">
                <a:solidFill>
                  <a:srgbClr val="88949B"/>
                </a:solidFill>
                <a:latin typeface="+mn-lt"/>
              </a:rPr>
              <a:pPr fontAlgn="auto">
                <a:spcBef>
                  <a:spcPts val="0"/>
                </a:spcBef>
                <a:spcAft>
                  <a:spcPts val="0"/>
                </a:spcAft>
                <a:defRPr/>
              </a:pPr>
              <a:t>‹N°›</a:t>
            </a:fld>
            <a:endParaRPr lang="fr-FR" sz="1000" dirty="0">
              <a:solidFill>
                <a:schemeClr val="bg1"/>
              </a:solidFill>
              <a:latin typeface="+mn-lt"/>
            </a:endParaRPr>
          </a:p>
        </p:txBody>
      </p:sp>
      <p:sp>
        <p:nvSpPr>
          <p:cNvPr id="12" name="Line 11"/>
          <p:cNvSpPr>
            <a:spLocks noChangeShapeType="1"/>
          </p:cNvSpPr>
          <p:nvPr/>
        </p:nvSpPr>
        <p:spPr bwMode="auto">
          <a:xfrm>
            <a:off x="8305800" y="6478588"/>
            <a:ext cx="0" cy="381000"/>
          </a:xfrm>
          <a:prstGeom prst="line">
            <a:avLst/>
          </a:prstGeom>
          <a:noFill/>
          <a:ln w="9525">
            <a:solidFill>
              <a:srgbClr val="B6C0C5"/>
            </a:solidFill>
            <a:round/>
            <a:headEnd/>
            <a:tailEnd/>
          </a:ln>
        </p:spPr>
        <p:txBody>
          <a:bodyPr wrap="none" anchor="ctr"/>
          <a:lstStyle/>
          <a:p>
            <a:pPr fontAlgn="auto">
              <a:spcBef>
                <a:spcPts val="0"/>
              </a:spcBef>
              <a:spcAft>
                <a:spcPts val="0"/>
              </a:spcAft>
              <a:defRPr/>
            </a:pPr>
            <a:endParaRPr lang="fr-BE">
              <a:latin typeface="+mn-lt"/>
            </a:endParaRPr>
          </a:p>
        </p:txBody>
      </p:sp>
      <p:sp>
        <p:nvSpPr>
          <p:cNvPr id="15" name="Espace réservé du texte 16"/>
          <p:cNvSpPr txBox="1">
            <a:spLocks/>
          </p:cNvSpPr>
          <p:nvPr/>
        </p:nvSpPr>
        <p:spPr>
          <a:xfrm>
            <a:off x="1785938" y="2571750"/>
            <a:ext cx="6643687" cy="1571625"/>
          </a:xfrm>
          <a:prstGeom prst="rect">
            <a:avLst/>
          </a:prstGeom>
        </p:spPr>
        <p:txBody>
          <a:bodyPr/>
          <a:lstStyle>
            <a:lvl1pPr algn="l" rtl="0" eaLnBrk="1" fontAlgn="base" hangingPunct="1">
              <a:spcBef>
                <a:spcPct val="0"/>
              </a:spcBef>
              <a:spcAft>
                <a:spcPct val="0"/>
              </a:spcAft>
              <a:buFont typeface="Arial" pitchFamily="34" charset="0"/>
              <a:buNone/>
              <a:defRPr lang="fr-FR" sz="4000" kern="1200" dirty="0" smtClean="0">
                <a:solidFill>
                  <a:srgbClr val="05AADA"/>
                </a:solidFill>
                <a:latin typeface="Arial" charset="0"/>
                <a:ea typeface="ＭＳ Ｐゴシック" pitchFamily="84" charset="-128"/>
                <a:cs typeface="+mn-cs"/>
              </a:defRPr>
            </a:lvl1pPr>
            <a:lvl2pPr algn="l" rtl="0" eaLnBrk="1" fontAlgn="base" hangingPunct="1">
              <a:spcBef>
                <a:spcPct val="0"/>
              </a:spcBef>
              <a:spcAft>
                <a:spcPct val="0"/>
              </a:spcAft>
              <a:buFont typeface="Arial" pitchFamily="34" charset="0"/>
              <a:buNone/>
              <a:defRPr lang="fr-FR" sz="3200" kern="1200" dirty="0" smtClean="0">
                <a:solidFill>
                  <a:srgbClr val="B6C0C5"/>
                </a:solidFill>
                <a:latin typeface="Arial" charset="0"/>
                <a:ea typeface="ＭＳ Ｐゴシック" pitchFamily="84" charset="-128"/>
                <a:cs typeface="+mn-cs"/>
              </a:defRPr>
            </a:lvl2pPr>
          </a:lstStyle>
          <a:p>
            <a:pPr marL="342900" indent="-342900">
              <a:defRPr/>
            </a:pPr>
            <a:endParaRPr sz="3200">
              <a:solidFill>
                <a:srgbClr val="B6C0C5"/>
              </a:solidFill>
            </a:endParaRPr>
          </a:p>
        </p:txBody>
      </p:sp>
      <p:sp>
        <p:nvSpPr>
          <p:cNvPr id="17" name="Espace réservé du pied de page 16"/>
          <p:cNvSpPr>
            <a:spLocks noGrp="1"/>
          </p:cNvSpPr>
          <p:nvPr>
            <p:ph type="ftr" sz="quarter" idx="3"/>
          </p:nvPr>
        </p:nvSpPr>
        <p:spPr>
          <a:xfrm>
            <a:off x="2894013" y="6477000"/>
            <a:ext cx="5249862" cy="381000"/>
          </a:xfrm>
          <a:prstGeom prst="rect">
            <a:avLst/>
          </a:prstGeom>
        </p:spPr>
        <p:txBody>
          <a:bodyPr vert="horz" wrap="square" lIns="0" tIns="0" rIns="0" bIns="0" numCol="1" anchor="ctr" anchorCtr="0" compatLnSpc="1">
            <a:prstTxWarp prst="textNoShape">
              <a:avLst/>
            </a:prstTxWarp>
          </a:bodyPr>
          <a:lstStyle>
            <a:lvl1pPr>
              <a:spcBef>
                <a:spcPct val="20000"/>
              </a:spcBef>
              <a:buFont typeface="Arial" pitchFamily="34" charset="0"/>
              <a:buNone/>
              <a:defRPr sz="1200" b="1">
                <a:solidFill>
                  <a:srgbClr val="05AADA"/>
                </a:solidFill>
                <a:latin typeface="Calibri" pitchFamily="34" charset="0"/>
              </a:defRPr>
            </a:lvl1pPr>
          </a:lstStyle>
          <a:p>
            <a:pPr>
              <a:defRPr/>
            </a:pPr>
            <a:endParaRPr lang="fr-BE" sz="6600"/>
          </a:p>
        </p:txBody>
      </p:sp>
      <p:sp>
        <p:nvSpPr>
          <p:cNvPr id="14" name="Espace réservé de la date 13"/>
          <p:cNvSpPr>
            <a:spLocks noGrp="1"/>
          </p:cNvSpPr>
          <p:nvPr>
            <p:ph type="dt" sz="half" idx="2"/>
          </p:nvPr>
        </p:nvSpPr>
        <p:spPr>
          <a:xfrm>
            <a:off x="533400" y="6477000"/>
            <a:ext cx="1752600" cy="3778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endParaRPr lang="fr-BE" dirty="0"/>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1" descr="ppt_deg_haut"/>
          <p:cNvPicPr>
            <a:picLocks noChangeAspect="1" noChangeArrowheads="1"/>
          </p:cNvPicPr>
          <p:nvPr/>
        </p:nvPicPr>
        <p:blipFill>
          <a:blip r:embed="rId6" cstate="print"/>
          <a:srcRect/>
          <a:stretch>
            <a:fillRect/>
          </a:stretch>
        </p:blipFill>
        <p:spPr bwMode="auto">
          <a:xfrm>
            <a:off x="0" y="0"/>
            <a:ext cx="9144000" cy="1511300"/>
          </a:xfrm>
          <a:prstGeom prst="rect">
            <a:avLst/>
          </a:prstGeom>
          <a:noFill/>
          <a:ln w="9525">
            <a:noFill/>
            <a:miter lim="800000"/>
            <a:headEnd/>
            <a:tailEnd/>
          </a:ln>
        </p:spPr>
      </p:pic>
      <p:pic>
        <p:nvPicPr>
          <p:cNvPr id="4099" name="Picture 20" descr="ppt_deg_bas"/>
          <p:cNvPicPr>
            <a:picLocks noChangeAspect="1" noChangeArrowheads="1"/>
          </p:cNvPicPr>
          <p:nvPr/>
        </p:nvPicPr>
        <p:blipFill>
          <a:blip r:embed="rId7" cstate="print"/>
          <a:srcRect/>
          <a:stretch>
            <a:fillRect/>
          </a:stretch>
        </p:blipFill>
        <p:spPr bwMode="auto">
          <a:xfrm>
            <a:off x="0" y="6237288"/>
            <a:ext cx="9144000" cy="620712"/>
          </a:xfrm>
          <a:prstGeom prst="rect">
            <a:avLst/>
          </a:prstGeom>
          <a:noFill/>
          <a:ln w="9525">
            <a:noFill/>
            <a:miter lim="800000"/>
            <a:headEnd/>
            <a:tailEnd/>
          </a:ln>
        </p:spPr>
      </p:pic>
      <p:sp>
        <p:nvSpPr>
          <p:cNvPr id="9" name="Line 4"/>
          <p:cNvSpPr>
            <a:spLocks noChangeShapeType="1"/>
          </p:cNvSpPr>
          <p:nvPr/>
        </p:nvSpPr>
        <p:spPr bwMode="auto">
          <a:xfrm>
            <a:off x="2590800" y="6477000"/>
            <a:ext cx="0" cy="381000"/>
          </a:xfrm>
          <a:prstGeom prst="line">
            <a:avLst/>
          </a:prstGeom>
          <a:noFill/>
          <a:ln w="9525">
            <a:solidFill>
              <a:srgbClr val="B6C0C5"/>
            </a:solidFill>
            <a:round/>
            <a:headEnd/>
            <a:tailEnd/>
          </a:ln>
        </p:spPr>
        <p:txBody>
          <a:bodyPr wrap="none" anchor="ctr"/>
          <a:lstStyle/>
          <a:p>
            <a:pPr fontAlgn="auto">
              <a:spcBef>
                <a:spcPts val="0"/>
              </a:spcBef>
              <a:spcAft>
                <a:spcPts val="0"/>
              </a:spcAft>
              <a:defRPr/>
            </a:pPr>
            <a:endParaRPr lang="fr-BE">
              <a:latin typeface="+mn-lt"/>
            </a:endParaRPr>
          </a:p>
        </p:txBody>
      </p:sp>
      <p:sp>
        <p:nvSpPr>
          <p:cNvPr id="11" name="Line 9"/>
          <p:cNvSpPr>
            <a:spLocks noChangeShapeType="1"/>
          </p:cNvSpPr>
          <p:nvPr/>
        </p:nvSpPr>
        <p:spPr bwMode="auto">
          <a:xfrm>
            <a:off x="2590800" y="152400"/>
            <a:ext cx="0" cy="1219200"/>
          </a:xfrm>
          <a:prstGeom prst="line">
            <a:avLst/>
          </a:prstGeom>
          <a:noFill/>
          <a:ln w="9525">
            <a:solidFill>
              <a:srgbClr val="B6C0C5"/>
            </a:solidFill>
            <a:round/>
            <a:headEnd/>
            <a:tailEnd/>
          </a:ln>
        </p:spPr>
        <p:txBody>
          <a:bodyPr wrap="none" anchor="ctr"/>
          <a:lstStyle/>
          <a:p>
            <a:pPr fontAlgn="auto">
              <a:spcBef>
                <a:spcPts val="0"/>
              </a:spcBef>
              <a:spcAft>
                <a:spcPts val="0"/>
              </a:spcAft>
              <a:defRPr/>
            </a:pPr>
            <a:endParaRPr lang="fr-BE">
              <a:latin typeface="+mn-lt"/>
            </a:endParaRPr>
          </a:p>
        </p:txBody>
      </p:sp>
      <p:sp>
        <p:nvSpPr>
          <p:cNvPr id="12" name="Rectangle 15"/>
          <p:cNvSpPr>
            <a:spLocks noChangeArrowheads="1"/>
          </p:cNvSpPr>
          <p:nvPr/>
        </p:nvSpPr>
        <p:spPr bwMode="auto">
          <a:xfrm>
            <a:off x="8610600" y="6478588"/>
            <a:ext cx="533400" cy="379412"/>
          </a:xfrm>
          <a:prstGeom prst="rect">
            <a:avLst/>
          </a:prstGeom>
          <a:noFill/>
          <a:ln w="9525">
            <a:noFill/>
            <a:miter lim="800000"/>
            <a:headEnd/>
            <a:tailEnd/>
          </a:ln>
        </p:spPr>
        <p:txBody>
          <a:bodyPr lIns="0" tIns="0" rIns="0" bIns="0" anchor="ctr"/>
          <a:lstStyle/>
          <a:p>
            <a:pPr fontAlgn="auto">
              <a:spcBef>
                <a:spcPts val="0"/>
              </a:spcBef>
              <a:spcAft>
                <a:spcPts val="0"/>
              </a:spcAft>
              <a:defRPr/>
            </a:pPr>
            <a:fld id="{9AFA283A-2BC2-422C-A2A9-1E322E14EE1C}" type="slidenum">
              <a:rPr lang="fr-FR" sz="1000">
                <a:solidFill>
                  <a:srgbClr val="88949B"/>
                </a:solidFill>
                <a:latin typeface="+mn-lt"/>
              </a:rPr>
              <a:pPr fontAlgn="auto">
                <a:spcBef>
                  <a:spcPts val="0"/>
                </a:spcBef>
                <a:spcAft>
                  <a:spcPts val="0"/>
                </a:spcAft>
                <a:defRPr/>
              </a:pPr>
              <a:t>‹N°›</a:t>
            </a:fld>
            <a:endParaRPr lang="fr-FR" sz="1000" dirty="0">
              <a:solidFill>
                <a:schemeClr val="bg1"/>
              </a:solidFill>
              <a:latin typeface="+mn-lt"/>
            </a:endParaRPr>
          </a:p>
        </p:txBody>
      </p:sp>
      <p:sp>
        <p:nvSpPr>
          <p:cNvPr id="13" name="Line 16"/>
          <p:cNvSpPr>
            <a:spLocks noChangeShapeType="1"/>
          </p:cNvSpPr>
          <p:nvPr/>
        </p:nvSpPr>
        <p:spPr bwMode="auto">
          <a:xfrm>
            <a:off x="8305800" y="6478588"/>
            <a:ext cx="0" cy="381000"/>
          </a:xfrm>
          <a:prstGeom prst="line">
            <a:avLst/>
          </a:prstGeom>
          <a:noFill/>
          <a:ln w="9525">
            <a:solidFill>
              <a:srgbClr val="B6C0C5"/>
            </a:solidFill>
            <a:round/>
            <a:headEnd/>
            <a:tailEnd/>
          </a:ln>
        </p:spPr>
        <p:txBody>
          <a:bodyPr wrap="none" anchor="ctr"/>
          <a:lstStyle/>
          <a:p>
            <a:pPr fontAlgn="auto">
              <a:spcBef>
                <a:spcPts val="0"/>
              </a:spcBef>
              <a:spcAft>
                <a:spcPts val="0"/>
              </a:spcAft>
              <a:defRPr/>
            </a:pPr>
            <a:endParaRPr lang="fr-BE">
              <a:latin typeface="+mn-lt"/>
            </a:endParaRPr>
          </a:p>
        </p:txBody>
      </p:sp>
      <p:pic>
        <p:nvPicPr>
          <p:cNvPr id="4104" name="Picture 18" descr="ppt_logo2"/>
          <p:cNvPicPr>
            <a:picLocks noChangeAspect="1" noChangeArrowheads="1"/>
          </p:cNvPicPr>
          <p:nvPr/>
        </p:nvPicPr>
        <p:blipFill>
          <a:blip r:embed="rId8" cstate="print"/>
          <a:srcRect/>
          <a:stretch>
            <a:fillRect/>
          </a:stretch>
        </p:blipFill>
        <p:spPr bwMode="auto">
          <a:xfrm>
            <a:off x="0" y="0"/>
            <a:ext cx="2425700" cy="1206500"/>
          </a:xfrm>
          <a:prstGeom prst="rect">
            <a:avLst/>
          </a:prstGeom>
          <a:noFill/>
          <a:ln w="9525">
            <a:noFill/>
            <a:miter lim="800000"/>
            <a:headEnd/>
            <a:tailEnd/>
          </a:ln>
        </p:spPr>
      </p:pic>
      <p:pic>
        <p:nvPicPr>
          <p:cNvPr id="4105" name="Picture 19" descr="ppt_spots3"/>
          <p:cNvPicPr>
            <a:picLocks noChangeAspect="1" noChangeArrowheads="1"/>
          </p:cNvPicPr>
          <p:nvPr/>
        </p:nvPicPr>
        <p:blipFill>
          <a:blip r:embed="rId9" cstate="print"/>
          <a:srcRect/>
          <a:stretch>
            <a:fillRect/>
          </a:stretch>
        </p:blipFill>
        <p:spPr bwMode="auto">
          <a:xfrm>
            <a:off x="6534150" y="0"/>
            <a:ext cx="2609850" cy="511175"/>
          </a:xfrm>
          <a:prstGeom prst="rect">
            <a:avLst/>
          </a:prstGeom>
          <a:noFill/>
          <a:ln w="9525">
            <a:noFill/>
            <a:miter lim="800000"/>
            <a:headEnd/>
            <a:tailEnd/>
          </a:ln>
        </p:spPr>
      </p:pic>
      <p:sp>
        <p:nvSpPr>
          <p:cNvPr id="17" name="Espace réservé du pied de page 16"/>
          <p:cNvSpPr>
            <a:spLocks noGrp="1"/>
          </p:cNvSpPr>
          <p:nvPr>
            <p:ph type="ftr" sz="quarter" idx="3"/>
          </p:nvPr>
        </p:nvSpPr>
        <p:spPr>
          <a:xfrm>
            <a:off x="2894013" y="6477000"/>
            <a:ext cx="5249862" cy="381000"/>
          </a:xfrm>
          <a:prstGeom prst="rect">
            <a:avLst/>
          </a:prstGeom>
        </p:spPr>
        <p:txBody>
          <a:bodyPr vert="horz" lIns="0" tIns="0" rIns="0" bIns="0" rtlCol="0" anchor="ctr" anchorCtr="0"/>
          <a:lstStyle>
            <a:lvl1pPr algn="l" fontAlgn="auto">
              <a:spcBef>
                <a:spcPts val="0"/>
              </a:spcBef>
              <a:spcAft>
                <a:spcPts val="0"/>
              </a:spcAft>
              <a:defRPr sz="1200" b="1">
                <a:solidFill>
                  <a:srgbClr val="05AADA"/>
                </a:solidFill>
                <a:latin typeface="+mn-lt"/>
              </a:defRPr>
            </a:lvl1pPr>
          </a:lstStyle>
          <a:p>
            <a:pPr>
              <a:defRPr/>
            </a:pPr>
            <a:endParaRPr lang="fr-BE" sz="6600" dirty="0">
              <a:solidFill>
                <a:schemeClr val="tx1"/>
              </a:solidFill>
            </a:endParaRPr>
          </a:p>
        </p:txBody>
      </p:sp>
      <p:sp>
        <p:nvSpPr>
          <p:cNvPr id="16" name="Espace réservé de la date 13"/>
          <p:cNvSpPr>
            <a:spLocks noGrp="1"/>
          </p:cNvSpPr>
          <p:nvPr>
            <p:ph type="dt" sz="half" idx="2"/>
          </p:nvPr>
        </p:nvSpPr>
        <p:spPr>
          <a:xfrm>
            <a:off x="533400" y="6477000"/>
            <a:ext cx="1752600" cy="3778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endParaRPr lang="fr-BE" dirty="0"/>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1" descr="ppt_deg_haut"/>
          <p:cNvPicPr>
            <a:picLocks noChangeAspect="1" noChangeArrowheads="1"/>
          </p:cNvPicPr>
          <p:nvPr/>
        </p:nvPicPr>
        <p:blipFill>
          <a:blip r:embed="rId6" cstate="print"/>
          <a:srcRect/>
          <a:stretch>
            <a:fillRect/>
          </a:stretch>
        </p:blipFill>
        <p:spPr bwMode="auto">
          <a:xfrm>
            <a:off x="0" y="0"/>
            <a:ext cx="9144000" cy="1511300"/>
          </a:xfrm>
          <a:prstGeom prst="rect">
            <a:avLst/>
          </a:prstGeom>
          <a:noFill/>
          <a:ln w="9525">
            <a:noFill/>
            <a:miter lim="800000"/>
            <a:headEnd/>
            <a:tailEnd/>
          </a:ln>
        </p:spPr>
      </p:pic>
      <p:pic>
        <p:nvPicPr>
          <p:cNvPr id="5123" name="Picture 20" descr="ppt_deg_bas"/>
          <p:cNvPicPr>
            <a:picLocks noChangeAspect="1" noChangeArrowheads="1"/>
          </p:cNvPicPr>
          <p:nvPr/>
        </p:nvPicPr>
        <p:blipFill>
          <a:blip r:embed="rId7" cstate="print"/>
          <a:srcRect/>
          <a:stretch>
            <a:fillRect/>
          </a:stretch>
        </p:blipFill>
        <p:spPr bwMode="auto">
          <a:xfrm>
            <a:off x="0" y="6237288"/>
            <a:ext cx="9144000" cy="620712"/>
          </a:xfrm>
          <a:prstGeom prst="rect">
            <a:avLst/>
          </a:prstGeom>
          <a:noFill/>
          <a:ln w="9525">
            <a:noFill/>
            <a:miter lim="800000"/>
            <a:headEnd/>
            <a:tailEnd/>
          </a:ln>
        </p:spPr>
      </p:pic>
      <p:sp>
        <p:nvSpPr>
          <p:cNvPr id="9" name="Line 4"/>
          <p:cNvSpPr>
            <a:spLocks noChangeShapeType="1"/>
          </p:cNvSpPr>
          <p:nvPr/>
        </p:nvSpPr>
        <p:spPr bwMode="auto">
          <a:xfrm>
            <a:off x="2590800" y="6477000"/>
            <a:ext cx="0" cy="381000"/>
          </a:xfrm>
          <a:prstGeom prst="line">
            <a:avLst/>
          </a:prstGeom>
          <a:noFill/>
          <a:ln w="9525">
            <a:solidFill>
              <a:srgbClr val="B6C0C5"/>
            </a:solidFill>
            <a:round/>
            <a:headEnd/>
            <a:tailEnd/>
          </a:ln>
        </p:spPr>
        <p:txBody>
          <a:bodyPr wrap="none" anchor="ctr"/>
          <a:lstStyle/>
          <a:p>
            <a:pPr>
              <a:defRPr/>
            </a:pPr>
            <a:endParaRPr lang="fr-BE">
              <a:solidFill>
                <a:prstClr val="black"/>
              </a:solidFill>
              <a:latin typeface="Calibri"/>
            </a:endParaRPr>
          </a:p>
        </p:txBody>
      </p:sp>
      <p:sp>
        <p:nvSpPr>
          <p:cNvPr id="11" name="Line 9"/>
          <p:cNvSpPr>
            <a:spLocks noChangeShapeType="1"/>
          </p:cNvSpPr>
          <p:nvPr/>
        </p:nvSpPr>
        <p:spPr bwMode="auto">
          <a:xfrm>
            <a:off x="2590800" y="152400"/>
            <a:ext cx="0" cy="1219200"/>
          </a:xfrm>
          <a:prstGeom prst="line">
            <a:avLst/>
          </a:prstGeom>
          <a:noFill/>
          <a:ln w="9525">
            <a:solidFill>
              <a:srgbClr val="B6C0C5"/>
            </a:solidFill>
            <a:round/>
            <a:headEnd/>
            <a:tailEnd/>
          </a:ln>
        </p:spPr>
        <p:txBody>
          <a:bodyPr wrap="none" anchor="ctr"/>
          <a:lstStyle/>
          <a:p>
            <a:pPr>
              <a:defRPr/>
            </a:pPr>
            <a:endParaRPr lang="fr-BE">
              <a:solidFill>
                <a:prstClr val="black"/>
              </a:solidFill>
              <a:latin typeface="Calibri"/>
            </a:endParaRPr>
          </a:p>
        </p:txBody>
      </p:sp>
      <p:sp>
        <p:nvSpPr>
          <p:cNvPr id="12" name="Rectangle 15"/>
          <p:cNvSpPr>
            <a:spLocks noChangeArrowheads="1"/>
          </p:cNvSpPr>
          <p:nvPr/>
        </p:nvSpPr>
        <p:spPr bwMode="auto">
          <a:xfrm>
            <a:off x="8610600" y="6478588"/>
            <a:ext cx="533400" cy="379412"/>
          </a:xfrm>
          <a:prstGeom prst="rect">
            <a:avLst/>
          </a:prstGeom>
          <a:noFill/>
          <a:ln w="9525">
            <a:noFill/>
            <a:miter lim="800000"/>
            <a:headEnd/>
            <a:tailEnd/>
          </a:ln>
        </p:spPr>
        <p:txBody>
          <a:bodyPr lIns="0" tIns="0" rIns="0" bIns="0" anchor="ctr"/>
          <a:lstStyle/>
          <a:p>
            <a:pPr>
              <a:defRPr/>
            </a:pPr>
            <a:fld id="{DAC6211D-E820-47A5-A1EF-F15D15094C25}" type="slidenum">
              <a:rPr lang="fr-FR" sz="1000">
                <a:solidFill>
                  <a:srgbClr val="88949B"/>
                </a:solidFill>
                <a:latin typeface="Calibri"/>
              </a:rPr>
              <a:pPr>
                <a:defRPr/>
              </a:pPr>
              <a:t>‹N°›</a:t>
            </a:fld>
            <a:endParaRPr lang="fr-FR" sz="1000" dirty="0">
              <a:solidFill>
                <a:prstClr val="white"/>
              </a:solidFill>
              <a:latin typeface="Calibri"/>
            </a:endParaRPr>
          </a:p>
        </p:txBody>
      </p:sp>
      <p:sp>
        <p:nvSpPr>
          <p:cNvPr id="13" name="Line 16"/>
          <p:cNvSpPr>
            <a:spLocks noChangeShapeType="1"/>
          </p:cNvSpPr>
          <p:nvPr/>
        </p:nvSpPr>
        <p:spPr bwMode="auto">
          <a:xfrm>
            <a:off x="8305800" y="6478588"/>
            <a:ext cx="0" cy="381000"/>
          </a:xfrm>
          <a:prstGeom prst="line">
            <a:avLst/>
          </a:prstGeom>
          <a:noFill/>
          <a:ln w="9525">
            <a:solidFill>
              <a:srgbClr val="B6C0C5"/>
            </a:solidFill>
            <a:round/>
            <a:headEnd/>
            <a:tailEnd/>
          </a:ln>
        </p:spPr>
        <p:txBody>
          <a:bodyPr wrap="none" anchor="ctr"/>
          <a:lstStyle/>
          <a:p>
            <a:pPr>
              <a:defRPr/>
            </a:pPr>
            <a:endParaRPr lang="fr-BE">
              <a:solidFill>
                <a:prstClr val="black"/>
              </a:solidFill>
              <a:latin typeface="Calibri"/>
            </a:endParaRPr>
          </a:p>
        </p:txBody>
      </p:sp>
      <p:pic>
        <p:nvPicPr>
          <p:cNvPr id="5128" name="Picture 18" descr="ppt_logo2"/>
          <p:cNvPicPr>
            <a:picLocks noChangeAspect="1" noChangeArrowheads="1"/>
          </p:cNvPicPr>
          <p:nvPr/>
        </p:nvPicPr>
        <p:blipFill>
          <a:blip r:embed="rId8" cstate="print"/>
          <a:srcRect/>
          <a:stretch>
            <a:fillRect/>
          </a:stretch>
        </p:blipFill>
        <p:spPr bwMode="auto">
          <a:xfrm>
            <a:off x="0" y="0"/>
            <a:ext cx="2425700" cy="1206500"/>
          </a:xfrm>
          <a:prstGeom prst="rect">
            <a:avLst/>
          </a:prstGeom>
          <a:noFill/>
          <a:ln w="9525">
            <a:noFill/>
            <a:miter lim="800000"/>
            <a:headEnd/>
            <a:tailEnd/>
          </a:ln>
        </p:spPr>
      </p:pic>
      <p:pic>
        <p:nvPicPr>
          <p:cNvPr id="5129" name="Picture 19" descr="ppt_spots3"/>
          <p:cNvPicPr>
            <a:picLocks noChangeAspect="1" noChangeArrowheads="1"/>
          </p:cNvPicPr>
          <p:nvPr/>
        </p:nvPicPr>
        <p:blipFill>
          <a:blip r:embed="rId9" cstate="print"/>
          <a:srcRect/>
          <a:stretch>
            <a:fillRect/>
          </a:stretch>
        </p:blipFill>
        <p:spPr bwMode="auto">
          <a:xfrm>
            <a:off x="6534150" y="0"/>
            <a:ext cx="2609850" cy="511175"/>
          </a:xfrm>
          <a:prstGeom prst="rect">
            <a:avLst/>
          </a:prstGeom>
          <a:noFill/>
          <a:ln w="9525">
            <a:noFill/>
            <a:miter lim="800000"/>
            <a:headEnd/>
            <a:tailEnd/>
          </a:ln>
        </p:spPr>
      </p:pic>
      <p:sp>
        <p:nvSpPr>
          <p:cNvPr id="17" name="Espace réservé du pied de page 16"/>
          <p:cNvSpPr>
            <a:spLocks noGrp="1"/>
          </p:cNvSpPr>
          <p:nvPr>
            <p:ph type="ftr" sz="quarter" idx="3"/>
          </p:nvPr>
        </p:nvSpPr>
        <p:spPr>
          <a:xfrm>
            <a:off x="2894013" y="6477000"/>
            <a:ext cx="5249862" cy="381000"/>
          </a:xfrm>
          <a:prstGeom prst="rect">
            <a:avLst/>
          </a:prstGeom>
        </p:spPr>
        <p:txBody>
          <a:bodyPr vert="horz" lIns="0" tIns="0" rIns="0" bIns="0" rtlCol="0" anchor="ctr" anchorCtr="0"/>
          <a:lstStyle>
            <a:lvl1pPr algn="l" fontAlgn="auto">
              <a:spcBef>
                <a:spcPts val="0"/>
              </a:spcBef>
              <a:spcAft>
                <a:spcPts val="0"/>
              </a:spcAft>
              <a:defRPr sz="1200" b="1">
                <a:solidFill>
                  <a:srgbClr val="05AADA"/>
                </a:solidFill>
                <a:latin typeface="+mn-lt"/>
              </a:defRPr>
            </a:lvl1pPr>
          </a:lstStyle>
          <a:p>
            <a:pPr>
              <a:defRPr/>
            </a:pPr>
            <a:endParaRPr lang="fr-BE" sz="6600" dirty="0">
              <a:solidFill>
                <a:prstClr val="black"/>
              </a:solidFill>
            </a:endParaRPr>
          </a:p>
        </p:txBody>
      </p:sp>
      <p:sp>
        <p:nvSpPr>
          <p:cNvPr id="16" name="Espace réservé de la date 13"/>
          <p:cNvSpPr>
            <a:spLocks noGrp="1"/>
          </p:cNvSpPr>
          <p:nvPr>
            <p:ph type="dt" sz="half" idx="2"/>
          </p:nvPr>
        </p:nvSpPr>
        <p:spPr>
          <a:xfrm>
            <a:off x="533400" y="6477000"/>
            <a:ext cx="1752600" cy="377825"/>
          </a:xfrm>
          <a:prstGeom prst="rect">
            <a:avLst/>
          </a:prstGeom>
        </p:spPr>
        <p:txBody>
          <a:bodyPr vert="horz" lIns="91440" tIns="45720" rIns="91440" bIns="45720" rtlCol="0" anchor="ctr"/>
          <a:lstStyle>
            <a:lvl1pPr algn="r" fontAlgn="auto">
              <a:spcBef>
                <a:spcPts val="0"/>
              </a:spcBef>
              <a:spcAft>
                <a:spcPts val="0"/>
              </a:spcAft>
              <a:defRPr sz="1000">
                <a:solidFill>
                  <a:prstClr val="black">
                    <a:tint val="75000"/>
                  </a:prstClr>
                </a:solidFill>
                <a:latin typeface="+mn-lt"/>
              </a:defRPr>
            </a:lvl1pPr>
          </a:lstStyle>
          <a:p>
            <a:pPr>
              <a:defRPr/>
            </a:pPr>
            <a:endParaRPr lang="fr-BE" dirty="0"/>
          </a:p>
        </p:txBody>
      </p:sp>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20"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1844824"/>
            <a:ext cx="7466400" cy="4525963"/>
          </a:xfrm>
        </p:spPr>
        <p:txBody>
          <a:bodyPr/>
          <a:lstStyle/>
          <a:p>
            <a:pPr eaLnBrk="1" hangingPunct="1">
              <a:spcBef>
                <a:spcPct val="20000"/>
              </a:spcBef>
              <a:spcAft>
                <a:spcPct val="0"/>
              </a:spcAft>
            </a:pPr>
            <a:endParaRPr lang="fr-BE" sz="3600" dirty="0" smtClean="0">
              <a:solidFill>
                <a:srgbClr val="05AADA"/>
              </a:solidFill>
              <a:ea typeface="ＭＳ Ｐゴシック"/>
              <a:cs typeface="ＭＳ Ｐゴシック"/>
            </a:endParaRPr>
          </a:p>
          <a:p>
            <a:pPr eaLnBrk="1" hangingPunct="1">
              <a:spcBef>
                <a:spcPct val="20000"/>
              </a:spcBef>
              <a:spcAft>
                <a:spcPct val="0"/>
              </a:spcAft>
            </a:pPr>
            <a:endParaRPr lang="fr-BE" sz="3600" dirty="0" smtClean="0">
              <a:solidFill>
                <a:srgbClr val="05AADA"/>
              </a:solidFill>
              <a:ea typeface="ＭＳ Ｐゴシック"/>
              <a:cs typeface="ＭＳ Ｐゴシック"/>
            </a:endParaRPr>
          </a:p>
          <a:p>
            <a:pPr eaLnBrk="1" hangingPunct="1">
              <a:spcBef>
                <a:spcPct val="20000"/>
              </a:spcBef>
              <a:spcAft>
                <a:spcPct val="0"/>
              </a:spcAft>
            </a:pPr>
            <a:endParaRPr lang="fr-BE" sz="3600" dirty="0" smtClean="0">
              <a:solidFill>
                <a:srgbClr val="05AADA"/>
              </a:solidFill>
              <a:ea typeface="ＭＳ Ｐゴシック"/>
              <a:cs typeface="ＭＳ Ｐゴシック"/>
            </a:endParaRPr>
          </a:p>
          <a:p>
            <a:pPr algn="ctr" eaLnBrk="1" hangingPunct="1">
              <a:spcBef>
                <a:spcPct val="20000"/>
              </a:spcBef>
              <a:spcAft>
                <a:spcPct val="0"/>
              </a:spcAft>
            </a:pPr>
            <a:r>
              <a:rPr lang="fr-BE" sz="3600" dirty="0" smtClean="0">
                <a:solidFill>
                  <a:srgbClr val="05AADA"/>
                </a:solidFill>
                <a:ea typeface="ＭＳ Ｐゴシック"/>
                <a:cs typeface="ＭＳ Ｐゴシック"/>
              </a:rPr>
              <a:t>&amp;</a:t>
            </a:r>
          </a:p>
          <a:p>
            <a:pPr eaLnBrk="1" hangingPunct="1">
              <a:spcBef>
                <a:spcPct val="20000"/>
              </a:spcBef>
              <a:spcAft>
                <a:spcPct val="0"/>
              </a:spcAft>
            </a:pPr>
            <a:r>
              <a:rPr lang="fr-BE" sz="4000" dirty="0" smtClean="0">
                <a:solidFill>
                  <a:srgbClr val="05AADA"/>
                </a:solidFill>
                <a:ea typeface="ＭＳ Ｐゴシック"/>
                <a:cs typeface="ＭＳ Ｐゴシック"/>
              </a:rPr>
              <a:t>Le club des utilisateurs du PICC</a:t>
            </a:r>
          </a:p>
          <a:p>
            <a:endParaRPr lang="fr-BE" dirty="0" smtClean="0"/>
          </a:p>
          <a:p>
            <a:endParaRPr lang="fr-FR" dirty="0"/>
          </a:p>
        </p:txBody>
      </p:sp>
      <p:pic>
        <p:nvPicPr>
          <p:cNvPr id="4" name="Image 3" descr="logo_ORES-h_Q_3P_300dpi_39mm.jpg"/>
          <p:cNvPicPr>
            <a:picLocks noChangeAspect="1"/>
          </p:cNvPicPr>
          <p:nvPr/>
        </p:nvPicPr>
        <p:blipFill>
          <a:blip r:embed="rId3" cstate="print"/>
          <a:stretch>
            <a:fillRect/>
          </a:stretch>
        </p:blipFill>
        <p:spPr>
          <a:xfrm>
            <a:off x="2195736" y="1556792"/>
            <a:ext cx="5610536" cy="17281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38800" y="1692000"/>
            <a:ext cx="7693640" cy="4464000"/>
          </a:xfrm>
        </p:spPr>
        <p:txBody>
          <a:bodyPr/>
          <a:lstStyle/>
          <a:p>
            <a:pPr eaLnBrk="1" hangingPunct="1"/>
            <a:r>
              <a:rPr lang="fr-BE" sz="1800" b="1" dirty="0" smtClean="0">
                <a:latin typeface="Arial" pitchFamily="34" charset="0"/>
                <a:ea typeface="ＭＳ Ｐゴシック"/>
                <a:cs typeface="Arial" pitchFamily="34" charset="0"/>
                <a:sym typeface="Wingdings" pitchFamily="2" charset="2"/>
              </a:rPr>
              <a:t>2011</a:t>
            </a:r>
          </a:p>
          <a:p>
            <a:pPr eaLnBrk="1" hangingPunct="1">
              <a:lnSpc>
                <a:spcPts val="1200"/>
              </a:lnSpc>
            </a:pPr>
            <a:endParaRPr lang="fr-BE" sz="1400" b="1" dirty="0">
              <a:solidFill>
                <a:srgbClr val="05AADA"/>
              </a:solidFill>
              <a:latin typeface="Arial" pitchFamily="34" charset="0"/>
              <a:ea typeface="ＭＳ Ｐゴシック"/>
              <a:cs typeface="Arial" pitchFamily="34" charset="0"/>
              <a:sym typeface="Wingdings" pitchFamily="2" charset="2"/>
            </a:endParaRPr>
          </a:p>
          <a:p>
            <a:pPr lvl="1" eaLnBrk="1" hangingPunct="1"/>
            <a:r>
              <a:rPr lang="fr-BE" sz="1400" dirty="0" smtClean="0">
                <a:latin typeface="Arial" pitchFamily="34" charset="0"/>
                <a:ea typeface="ＭＳ Ｐゴシック"/>
                <a:cs typeface="Arial" pitchFamily="34" charset="0"/>
                <a:sym typeface="Wingdings" pitchFamily="2" charset="2"/>
              </a:rPr>
              <a:t>Signature de la charte impétrants avec 21 exploitants wallons</a:t>
            </a:r>
          </a:p>
          <a:p>
            <a:pPr lvl="1" eaLnBrk="1" hangingPunct="1"/>
            <a:endParaRPr lang="fr-BE" sz="1400" dirty="0">
              <a:latin typeface="Arial" pitchFamily="34" charset="0"/>
              <a:ea typeface="ＭＳ Ｐゴシック"/>
              <a:cs typeface="Arial" pitchFamily="34" charset="0"/>
              <a:sym typeface="Wingdings" pitchFamily="2" charset="2"/>
            </a:endParaRPr>
          </a:p>
          <a:p>
            <a:pPr lvl="1" eaLnBrk="1" hangingPunct="1"/>
            <a:r>
              <a:rPr lang="fr-BE" sz="1400" dirty="0" smtClean="0">
                <a:latin typeface="Arial" pitchFamily="34" charset="0"/>
                <a:ea typeface="ＭＳ Ｐゴシック"/>
                <a:cs typeface="Arial" pitchFamily="34" charset="0"/>
                <a:sym typeface="Wingdings" pitchFamily="2" charset="2"/>
              </a:rPr>
              <a:t>Finalisation des dernières adaptations du Waltopo</a:t>
            </a:r>
          </a:p>
          <a:p>
            <a:pPr lvl="1" eaLnBrk="1" hangingPunct="1">
              <a:buNone/>
            </a:pPr>
            <a:endParaRPr lang="fr-BE" sz="1400" dirty="0">
              <a:latin typeface="Arial" pitchFamily="34" charset="0"/>
              <a:ea typeface="ＭＳ Ｐゴシック"/>
              <a:cs typeface="Arial" pitchFamily="34" charset="0"/>
              <a:sym typeface="Wingdings" pitchFamily="2" charset="2"/>
            </a:endParaRPr>
          </a:p>
          <a:p>
            <a:pPr eaLnBrk="1" hangingPunct="1"/>
            <a:r>
              <a:rPr lang="fr-BE" sz="1800" b="1" dirty="0" smtClean="0">
                <a:latin typeface="Arial" pitchFamily="34" charset="0"/>
                <a:ea typeface="ＭＳ Ｐゴシック"/>
                <a:cs typeface="Arial" pitchFamily="34" charset="0"/>
                <a:sym typeface="Wingdings" pitchFamily="2" charset="2"/>
              </a:rPr>
              <a:t>2012 – 2013</a:t>
            </a:r>
          </a:p>
          <a:p>
            <a:pPr eaLnBrk="1" hangingPunct="1">
              <a:lnSpc>
                <a:spcPts val="1400"/>
              </a:lnSpc>
            </a:pPr>
            <a:endParaRPr lang="fr-BE" sz="1800" b="1" dirty="0">
              <a:latin typeface="Arial" pitchFamily="34" charset="0"/>
              <a:ea typeface="ＭＳ Ｐゴシック"/>
              <a:cs typeface="Arial" pitchFamily="34" charset="0"/>
              <a:sym typeface="Wingdings" pitchFamily="2" charset="2"/>
            </a:endParaRPr>
          </a:p>
          <a:p>
            <a:pPr lvl="1" eaLnBrk="1" hangingPunct="1"/>
            <a:r>
              <a:rPr lang="fr-BE" sz="1400" dirty="0" smtClean="0">
                <a:latin typeface="Arial" pitchFamily="34" charset="0"/>
                <a:ea typeface="ＭＳ Ｐゴシック"/>
                <a:cs typeface="Arial" pitchFamily="34" charset="0"/>
                <a:sym typeface="Wingdings" pitchFamily="2" charset="2"/>
              </a:rPr>
              <a:t>La contribution d’Ores à l’enrichissement du PICC est en vitesse de croisière, Ores à fourni plus </a:t>
            </a:r>
            <a:r>
              <a:rPr lang="fr-BE" sz="1400" dirty="0">
                <a:latin typeface="Arial" pitchFamily="34" charset="0"/>
                <a:ea typeface="ＭＳ Ｐゴシック"/>
                <a:cs typeface="Arial" pitchFamily="34" charset="0"/>
                <a:sym typeface="Wingdings" pitchFamily="2" charset="2"/>
              </a:rPr>
              <a:t>de </a:t>
            </a:r>
            <a:r>
              <a:rPr lang="fr-BE" sz="1400" dirty="0" smtClean="0">
                <a:latin typeface="Arial" pitchFamily="34" charset="0"/>
                <a:ea typeface="ＭＳ Ｐゴシック"/>
                <a:cs typeface="Arial" pitchFamily="34" charset="0"/>
                <a:sym typeface="Wingdings" pitchFamily="2" charset="2"/>
              </a:rPr>
              <a:t>970 </a:t>
            </a:r>
            <a:r>
              <a:rPr lang="fr-BE" sz="1400" dirty="0">
                <a:latin typeface="Arial" pitchFamily="34" charset="0"/>
                <a:ea typeface="ＭＳ Ｐゴシック"/>
                <a:cs typeface="Arial" pitchFamily="34" charset="0"/>
                <a:sym typeface="Wingdings" pitchFamily="2" charset="2"/>
              </a:rPr>
              <a:t>km (axe route) de levés </a:t>
            </a:r>
            <a:r>
              <a:rPr lang="fr-BE" sz="1400" dirty="0" smtClean="0">
                <a:latin typeface="Arial" pitchFamily="34" charset="0"/>
                <a:ea typeface="ＭＳ Ｐゴシック"/>
                <a:cs typeface="Arial" pitchFamily="34" charset="0"/>
                <a:sym typeface="Wingdings" pitchFamily="2" charset="2"/>
              </a:rPr>
              <a:t>au SPW.</a:t>
            </a:r>
          </a:p>
          <a:p>
            <a:pPr lvl="2" eaLnBrk="1" hangingPunct="1"/>
            <a:endParaRPr lang="fr-BE" sz="1000" dirty="0">
              <a:latin typeface="Arial" pitchFamily="34" charset="0"/>
              <a:ea typeface="ＭＳ Ｐゴシック"/>
              <a:cs typeface="Arial" pitchFamily="34" charset="0"/>
              <a:sym typeface="Wingdings" pitchFamily="2" charset="2"/>
            </a:endParaRPr>
          </a:p>
          <a:p>
            <a:pPr lvl="1" eaLnBrk="1" hangingPunct="1"/>
            <a:r>
              <a:rPr lang="fr-BE" sz="1400" dirty="0" smtClean="0">
                <a:latin typeface="Arial" pitchFamily="34" charset="0"/>
                <a:ea typeface="ＭＳ Ｐゴシック"/>
                <a:cs typeface="Arial" pitchFamily="34" charset="0"/>
                <a:sym typeface="Wingdings" pitchFamily="2" charset="2"/>
              </a:rPr>
              <a:t>La qualité des relevés et la « confiance » développée, permettent de mieux répartir les tâches de contrôle et de vérification des données échangées</a:t>
            </a:r>
          </a:p>
          <a:p>
            <a:pPr lvl="1" eaLnBrk="1" hangingPunct="1">
              <a:lnSpc>
                <a:spcPts val="1400"/>
              </a:lnSpc>
            </a:pPr>
            <a:endParaRPr lang="fr-BE" sz="1800" dirty="0">
              <a:solidFill>
                <a:srgbClr val="57666F"/>
              </a:solidFill>
              <a:latin typeface="Arial" pitchFamily="34" charset="0"/>
              <a:ea typeface="ＭＳ Ｐゴシック"/>
              <a:cs typeface="Arial" pitchFamily="34" charset="0"/>
              <a:sym typeface="Wingdings" pitchFamily="2" charset="2"/>
            </a:endParaRPr>
          </a:p>
          <a:p>
            <a:pPr marL="342900" lvl="1" indent="-342900" eaLnBrk="1" hangingPunct="1">
              <a:buFont typeface="Arial" pitchFamily="34" charset="0"/>
              <a:buChar char="•"/>
            </a:pPr>
            <a:r>
              <a:rPr lang="fr-BE" sz="1800" dirty="0" smtClean="0">
                <a:solidFill>
                  <a:srgbClr val="57666F"/>
                </a:solidFill>
                <a:latin typeface="Arial" pitchFamily="34" charset="0"/>
                <a:ea typeface="ＭＳ Ｐゴシック"/>
                <a:cs typeface="Arial" pitchFamily="34" charset="0"/>
                <a:sym typeface="Wingdings" pitchFamily="2" charset="2"/>
              </a:rPr>
              <a:t>2014</a:t>
            </a:r>
          </a:p>
          <a:p>
            <a:pPr marL="342900" lvl="1" indent="-342900" eaLnBrk="1" hangingPunct="1">
              <a:lnSpc>
                <a:spcPts val="1400"/>
              </a:lnSpc>
              <a:buFont typeface="Arial" pitchFamily="34" charset="0"/>
              <a:buChar char="•"/>
            </a:pPr>
            <a:endParaRPr lang="fr-BE" sz="1800" dirty="0">
              <a:solidFill>
                <a:srgbClr val="57666F"/>
              </a:solidFill>
              <a:latin typeface="Arial" pitchFamily="34" charset="0"/>
              <a:ea typeface="ＭＳ Ｐゴシック"/>
              <a:cs typeface="Arial" pitchFamily="34" charset="0"/>
              <a:sym typeface="Wingdings" pitchFamily="2" charset="2"/>
            </a:endParaRPr>
          </a:p>
          <a:p>
            <a:pPr lvl="1" eaLnBrk="1" hangingPunct="1"/>
            <a:r>
              <a:rPr lang="fr-BE" sz="1400" b="1" dirty="0" smtClean="0">
                <a:latin typeface="Arial" pitchFamily="34" charset="0"/>
                <a:ea typeface="ＭＳ Ｐゴシック"/>
                <a:cs typeface="Arial" pitchFamily="34" charset="0"/>
                <a:sym typeface="Wingdings" pitchFamily="2" charset="2"/>
              </a:rPr>
              <a:t>« Finalisation » de la couverture complète de la Wallonie…</a:t>
            </a:r>
          </a:p>
          <a:p>
            <a:pPr lvl="1" eaLnBrk="1" hangingPunct="1"/>
            <a:endParaRPr lang="fr-BE" sz="1400" b="1" dirty="0">
              <a:latin typeface="Arial" pitchFamily="34" charset="0"/>
              <a:ea typeface="ＭＳ Ｐゴシック"/>
              <a:cs typeface="Arial" pitchFamily="34" charset="0"/>
              <a:sym typeface="Wingdings" pitchFamily="2" charset="2"/>
            </a:endParaRPr>
          </a:p>
        </p:txBody>
      </p:sp>
      <p:sp>
        <p:nvSpPr>
          <p:cNvPr id="3" name="Espace réservé du texte 2"/>
          <p:cNvSpPr>
            <a:spLocks noGrp="1"/>
          </p:cNvSpPr>
          <p:nvPr>
            <p:ph type="body" sz="quarter" idx="11"/>
          </p:nvPr>
        </p:nvSpPr>
        <p:spPr/>
        <p:txBody>
          <a:bodyPr/>
          <a:lstStyle/>
          <a:p>
            <a:r>
              <a:rPr lang="fr-BE" sz="2800" dirty="0" smtClean="0">
                <a:latin typeface="Arial" pitchFamily="34" charset="0"/>
                <a:ea typeface="ＭＳ Ｐゴシック"/>
                <a:cs typeface="ＭＳ Ｐゴシック"/>
              </a:rPr>
              <a:t>Historique du PICC en Ores…</a:t>
            </a:r>
          </a:p>
          <a:p>
            <a:endParaRPr lang="fr-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7584" y="1700808"/>
            <a:ext cx="7920880" cy="4464000"/>
          </a:xfrm>
        </p:spPr>
        <p:txBody>
          <a:bodyPr/>
          <a:lstStyle/>
          <a:p>
            <a:r>
              <a:rPr lang="fr-BE" dirty="0" smtClean="0"/>
              <a:t>Ores Utilisateur du PICC</a:t>
            </a:r>
          </a:p>
          <a:p>
            <a:endParaRPr lang="fr-BE" dirty="0" smtClean="0"/>
          </a:p>
          <a:p>
            <a:endParaRPr lang="fr-BE" dirty="0" smtClean="0"/>
          </a:p>
          <a:p>
            <a:endParaRPr lang="fr-BE" dirty="0" smtClean="0"/>
          </a:p>
          <a:p>
            <a:endParaRPr lang="fr-BE" dirty="0"/>
          </a:p>
          <a:p>
            <a:endParaRPr lang="fr-BE" dirty="0"/>
          </a:p>
        </p:txBody>
      </p:sp>
      <p:sp>
        <p:nvSpPr>
          <p:cNvPr id="3" name="Espace réservé du texte 2"/>
          <p:cNvSpPr>
            <a:spLocks noGrp="1"/>
          </p:cNvSpPr>
          <p:nvPr>
            <p:ph type="body" sz="quarter" idx="11"/>
          </p:nvPr>
        </p:nvSpPr>
        <p:spPr>
          <a:xfrm>
            <a:off x="2699792" y="306000"/>
            <a:ext cx="6336704" cy="763200"/>
          </a:xfrm>
        </p:spPr>
        <p:txBody>
          <a:bodyPr/>
          <a:lstStyle/>
          <a:p>
            <a:r>
              <a:rPr lang="fr-BE" sz="2400" dirty="0" smtClean="0"/>
              <a:t>Ores: Utilisateur &amp; Fournisseur de données</a:t>
            </a:r>
            <a:endParaRPr lang="fr-BE" sz="2400" dirty="0"/>
          </a:p>
        </p:txBody>
      </p:sp>
      <p:sp>
        <p:nvSpPr>
          <p:cNvPr id="6" name="Rectangle à coins arrondis 5"/>
          <p:cNvSpPr/>
          <p:nvPr/>
        </p:nvSpPr>
        <p:spPr>
          <a:xfrm>
            <a:off x="971600" y="2492896"/>
            <a:ext cx="1512168" cy="4043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ZoneTexte 6"/>
          <p:cNvSpPr txBox="1"/>
          <p:nvPr/>
        </p:nvSpPr>
        <p:spPr>
          <a:xfrm>
            <a:off x="1043608" y="2564904"/>
            <a:ext cx="1440160" cy="276999"/>
          </a:xfrm>
          <a:prstGeom prst="rect">
            <a:avLst/>
          </a:prstGeom>
          <a:noFill/>
        </p:spPr>
        <p:txBody>
          <a:bodyPr wrap="square" rtlCol="0">
            <a:spAutoFit/>
          </a:bodyPr>
          <a:lstStyle/>
          <a:p>
            <a:r>
              <a:rPr lang="fr-BE" sz="1200" dirty="0" smtClean="0"/>
              <a:t>Données du PICC</a:t>
            </a:r>
            <a:endParaRPr lang="fr-BE" sz="1200" dirty="0"/>
          </a:p>
        </p:txBody>
      </p:sp>
      <p:sp>
        <p:nvSpPr>
          <p:cNvPr id="8" name="Rectangle à coins arrondis 7"/>
          <p:cNvSpPr/>
          <p:nvPr/>
        </p:nvSpPr>
        <p:spPr>
          <a:xfrm>
            <a:off x="3419872" y="2492896"/>
            <a:ext cx="223224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9" name="ZoneTexte 8"/>
          <p:cNvSpPr txBox="1"/>
          <p:nvPr/>
        </p:nvSpPr>
        <p:spPr>
          <a:xfrm>
            <a:off x="3419872" y="2564905"/>
            <a:ext cx="2160240" cy="646331"/>
          </a:xfrm>
          <a:prstGeom prst="rect">
            <a:avLst/>
          </a:prstGeom>
          <a:noFill/>
        </p:spPr>
        <p:txBody>
          <a:bodyPr wrap="square" rtlCol="0">
            <a:spAutoFit/>
          </a:bodyPr>
          <a:lstStyle/>
          <a:p>
            <a:r>
              <a:rPr lang="fr-BE" sz="1200" dirty="0" smtClean="0"/>
              <a:t>Réception des données et validation par notre cellule Topo</a:t>
            </a:r>
            <a:endParaRPr lang="fr-BE" sz="1200" dirty="0"/>
          </a:p>
        </p:txBody>
      </p:sp>
      <p:sp>
        <p:nvSpPr>
          <p:cNvPr id="12" name="Rectangle à coins arrondis 11"/>
          <p:cNvSpPr/>
          <p:nvPr/>
        </p:nvSpPr>
        <p:spPr>
          <a:xfrm>
            <a:off x="3419872" y="3573016"/>
            <a:ext cx="2304256" cy="7412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13" name="ZoneTexte 12"/>
          <p:cNvSpPr txBox="1"/>
          <p:nvPr/>
        </p:nvSpPr>
        <p:spPr>
          <a:xfrm>
            <a:off x="3572272" y="3640634"/>
            <a:ext cx="1719808" cy="461665"/>
          </a:xfrm>
          <a:prstGeom prst="rect">
            <a:avLst/>
          </a:prstGeom>
          <a:noFill/>
        </p:spPr>
        <p:txBody>
          <a:bodyPr wrap="square" rtlCol="0">
            <a:spAutoFit/>
          </a:bodyPr>
          <a:lstStyle/>
          <a:p>
            <a:r>
              <a:rPr lang="fr-BE" sz="1200" dirty="0" smtClean="0"/>
              <a:t>Conversion (routine) au format   WALORES</a:t>
            </a:r>
            <a:endParaRPr lang="fr-BE" sz="1200" dirty="0"/>
          </a:p>
        </p:txBody>
      </p:sp>
      <p:sp>
        <p:nvSpPr>
          <p:cNvPr id="14" name="Rectangle à coins arrondis 13"/>
          <p:cNvSpPr/>
          <p:nvPr/>
        </p:nvSpPr>
        <p:spPr>
          <a:xfrm>
            <a:off x="3419872" y="4941168"/>
            <a:ext cx="2456656" cy="5391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15" name="ZoneTexte 14"/>
          <p:cNvSpPr txBox="1"/>
          <p:nvPr/>
        </p:nvSpPr>
        <p:spPr>
          <a:xfrm>
            <a:off x="3707904" y="4941169"/>
            <a:ext cx="2088232" cy="461665"/>
          </a:xfrm>
          <a:prstGeom prst="rect">
            <a:avLst/>
          </a:prstGeom>
          <a:noFill/>
        </p:spPr>
        <p:txBody>
          <a:bodyPr wrap="square" rtlCol="0">
            <a:spAutoFit/>
          </a:bodyPr>
          <a:lstStyle/>
          <a:p>
            <a:r>
              <a:rPr lang="fr-BE" sz="1200" dirty="0" smtClean="0"/>
              <a:t>Intégration dans notre </a:t>
            </a:r>
            <a:r>
              <a:rPr lang="fr-BE" sz="1200" b="1" dirty="0" smtClean="0"/>
              <a:t>couche </a:t>
            </a:r>
            <a:r>
              <a:rPr lang="fr-BE" sz="1200" b="1" dirty="0" err="1" smtClean="0"/>
              <a:t>Mapping</a:t>
            </a:r>
            <a:endParaRPr lang="fr-BE" sz="1200" b="1" dirty="0"/>
          </a:p>
        </p:txBody>
      </p:sp>
      <p:sp>
        <p:nvSpPr>
          <p:cNvPr id="16" name="Flèche droite 15"/>
          <p:cNvSpPr/>
          <p:nvPr/>
        </p:nvSpPr>
        <p:spPr>
          <a:xfrm>
            <a:off x="2483768" y="2564904"/>
            <a:ext cx="936104" cy="336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courbée vers la gauche 16"/>
          <p:cNvSpPr/>
          <p:nvPr/>
        </p:nvSpPr>
        <p:spPr>
          <a:xfrm>
            <a:off x="5724128" y="2780928"/>
            <a:ext cx="648072"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Flèche courbée vers la droite 17"/>
          <p:cNvSpPr/>
          <p:nvPr/>
        </p:nvSpPr>
        <p:spPr>
          <a:xfrm>
            <a:off x="2483768" y="3933056"/>
            <a:ext cx="864096" cy="13477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9" name="ZoneTexte 18"/>
          <p:cNvSpPr txBox="1"/>
          <p:nvPr/>
        </p:nvSpPr>
        <p:spPr>
          <a:xfrm>
            <a:off x="6300192" y="4005064"/>
            <a:ext cx="2520280" cy="646331"/>
          </a:xfrm>
          <a:prstGeom prst="rect">
            <a:avLst/>
          </a:prstGeom>
          <a:noFill/>
        </p:spPr>
        <p:txBody>
          <a:bodyPr wrap="square" rtlCol="0">
            <a:spAutoFit/>
          </a:bodyPr>
          <a:lstStyle/>
          <a:p>
            <a:r>
              <a:rPr lang="fr-BE" sz="1200" i="1" dirty="0" smtClean="0"/>
              <a:t>Le format </a:t>
            </a:r>
            <a:r>
              <a:rPr lang="fr-BE" sz="1200" i="1" dirty="0" err="1" smtClean="0"/>
              <a:t>Walores</a:t>
            </a:r>
            <a:r>
              <a:rPr lang="fr-BE" sz="1200" i="1" dirty="0" smtClean="0"/>
              <a:t> = WALTOPO</a:t>
            </a:r>
          </a:p>
          <a:p>
            <a:r>
              <a:rPr lang="fr-BE" sz="1200" i="1" dirty="0" smtClean="0"/>
              <a:t>+ codification harmonisée « Ores »</a:t>
            </a:r>
            <a:endParaRPr lang="fr-BE" sz="12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99592" y="1700808"/>
            <a:ext cx="7466400" cy="4464000"/>
          </a:xfrm>
        </p:spPr>
        <p:txBody>
          <a:bodyPr/>
          <a:lstStyle/>
          <a:p>
            <a:r>
              <a:rPr lang="fr-BE" dirty="0"/>
              <a:t>Ores </a:t>
            </a:r>
            <a:r>
              <a:rPr lang="fr-BE" dirty="0" smtClean="0"/>
              <a:t>Fournisseur </a:t>
            </a:r>
            <a:r>
              <a:rPr lang="fr-BE" dirty="0"/>
              <a:t>du PICC</a:t>
            </a:r>
          </a:p>
        </p:txBody>
      </p:sp>
      <p:sp>
        <p:nvSpPr>
          <p:cNvPr id="3" name="Espace réservé du texte 2"/>
          <p:cNvSpPr>
            <a:spLocks noGrp="1"/>
          </p:cNvSpPr>
          <p:nvPr>
            <p:ph type="body" sz="quarter" idx="11"/>
          </p:nvPr>
        </p:nvSpPr>
        <p:spPr>
          <a:xfrm>
            <a:off x="2771800" y="476672"/>
            <a:ext cx="6120680" cy="763200"/>
          </a:xfrm>
        </p:spPr>
        <p:txBody>
          <a:bodyPr/>
          <a:lstStyle/>
          <a:p>
            <a:r>
              <a:rPr lang="fr-BE" sz="2400" dirty="0" smtClean="0"/>
              <a:t>Ores: Utilisateur &amp; Fournisseur de données</a:t>
            </a:r>
          </a:p>
          <a:p>
            <a:endParaRPr lang="fr-BE" dirty="0"/>
          </a:p>
        </p:txBody>
      </p:sp>
      <p:sp>
        <p:nvSpPr>
          <p:cNvPr id="6" name="Rectangle à coins arrondis 5"/>
          <p:cNvSpPr/>
          <p:nvPr/>
        </p:nvSpPr>
        <p:spPr>
          <a:xfrm>
            <a:off x="1047972" y="2277507"/>
            <a:ext cx="2443908" cy="7194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7" name="ZoneTexte 6"/>
          <p:cNvSpPr txBox="1"/>
          <p:nvPr/>
        </p:nvSpPr>
        <p:spPr>
          <a:xfrm>
            <a:off x="1043608" y="2420888"/>
            <a:ext cx="2376264" cy="461665"/>
          </a:xfrm>
          <a:prstGeom prst="rect">
            <a:avLst/>
          </a:prstGeom>
          <a:noFill/>
        </p:spPr>
        <p:txBody>
          <a:bodyPr wrap="square" rtlCol="0">
            <a:spAutoFit/>
          </a:bodyPr>
          <a:lstStyle/>
          <a:p>
            <a:r>
              <a:rPr lang="fr-BE" sz="1200" dirty="0" smtClean="0"/>
              <a:t>PICC non disponible ou mise à jour de celui-ci nécessaire</a:t>
            </a:r>
            <a:endParaRPr lang="fr-BE" sz="1200" dirty="0"/>
          </a:p>
        </p:txBody>
      </p:sp>
      <p:sp>
        <p:nvSpPr>
          <p:cNvPr id="8" name="Rectangle à coins arrondis 7"/>
          <p:cNvSpPr/>
          <p:nvPr/>
        </p:nvSpPr>
        <p:spPr>
          <a:xfrm>
            <a:off x="4288332" y="2277507"/>
            <a:ext cx="1867844" cy="7194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9" name="ZoneTexte 8"/>
          <p:cNvSpPr txBox="1"/>
          <p:nvPr/>
        </p:nvSpPr>
        <p:spPr>
          <a:xfrm>
            <a:off x="4283968" y="2420888"/>
            <a:ext cx="2222646" cy="646331"/>
          </a:xfrm>
          <a:prstGeom prst="rect">
            <a:avLst/>
          </a:prstGeom>
          <a:noFill/>
        </p:spPr>
        <p:txBody>
          <a:bodyPr wrap="square" rtlCol="0">
            <a:spAutoFit/>
          </a:bodyPr>
          <a:lstStyle/>
          <a:p>
            <a:r>
              <a:rPr lang="fr-BE" sz="1200" dirty="0" smtClean="0"/>
              <a:t>Envoi d’un Géomètre en contrat avec Ores</a:t>
            </a:r>
          </a:p>
          <a:p>
            <a:endParaRPr lang="fr-BE" sz="1200" dirty="0"/>
          </a:p>
        </p:txBody>
      </p:sp>
      <p:sp>
        <p:nvSpPr>
          <p:cNvPr id="10" name="Rectangle à coins arrondis 9"/>
          <p:cNvSpPr/>
          <p:nvPr/>
        </p:nvSpPr>
        <p:spPr>
          <a:xfrm>
            <a:off x="4211960" y="3501008"/>
            <a:ext cx="2232248"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11" name="ZoneTexte 10"/>
          <p:cNvSpPr txBox="1"/>
          <p:nvPr/>
        </p:nvSpPr>
        <p:spPr>
          <a:xfrm>
            <a:off x="4283968" y="3573016"/>
            <a:ext cx="2088232" cy="461665"/>
          </a:xfrm>
          <a:prstGeom prst="rect">
            <a:avLst/>
          </a:prstGeom>
          <a:noFill/>
        </p:spPr>
        <p:txBody>
          <a:bodyPr wrap="square" rtlCol="0">
            <a:spAutoFit/>
          </a:bodyPr>
          <a:lstStyle/>
          <a:p>
            <a:r>
              <a:rPr lang="fr-BE" sz="1200" dirty="0" smtClean="0"/>
              <a:t>Réception du </a:t>
            </a:r>
            <a:r>
              <a:rPr lang="fr-BE" sz="1200" dirty="0" smtClean="0"/>
              <a:t>levé  </a:t>
            </a:r>
            <a:r>
              <a:rPr lang="fr-BE" sz="1200" dirty="0" smtClean="0"/>
              <a:t>au format WALTOPO</a:t>
            </a:r>
            <a:endParaRPr lang="fr-BE" sz="1200" dirty="0"/>
          </a:p>
        </p:txBody>
      </p:sp>
      <p:sp>
        <p:nvSpPr>
          <p:cNvPr id="12" name="Rectangle à coins arrondis 11"/>
          <p:cNvSpPr/>
          <p:nvPr/>
        </p:nvSpPr>
        <p:spPr>
          <a:xfrm>
            <a:off x="1043608" y="4437112"/>
            <a:ext cx="2016224"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13" name="ZoneTexte 12"/>
          <p:cNvSpPr txBox="1"/>
          <p:nvPr/>
        </p:nvSpPr>
        <p:spPr>
          <a:xfrm>
            <a:off x="1115616" y="4509121"/>
            <a:ext cx="1800200" cy="646331"/>
          </a:xfrm>
          <a:prstGeom prst="rect">
            <a:avLst/>
          </a:prstGeom>
          <a:noFill/>
        </p:spPr>
        <p:txBody>
          <a:bodyPr wrap="square" rtlCol="0">
            <a:spAutoFit/>
          </a:bodyPr>
          <a:lstStyle/>
          <a:p>
            <a:r>
              <a:rPr lang="fr-BE" sz="1200" b="1" dirty="0" smtClean="0"/>
              <a:t>Envoi au SPW pour intégration / mise à jour du PICC</a:t>
            </a:r>
            <a:endParaRPr lang="fr-BE" sz="1200" b="1" dirty="0"/>
          </a:p>
        </p:txBody>
      </p:sp>
      <p:sp>
        <p:nvSpPr>
          <p:cNvPr id="14" name="Rectangle à coins arrondis 13"/>
          <p:cNvSpPr/>
          <p:nvPr/>
        </p:nvSpPr>
        <p:spPr>
          <a:xfrm>
            <a:off x="4283968" y="4581128"/>
            <a:ext cx="2376264"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15" name="ZoneTexte 14"/>
          <p:cNvSpPr txBox="1"/>
          <p:nvPr/>
        </p:nvSpPr>
        <p:spPr>
          <a:xfrm>
            <a:off x="4283968" y="4653136"/>
            <a:ext cx="2448272" cy="461665"/>
          </a:xfrm>
          <a:prstGeom prst="rect">
            <a:avLst/>
          </a:prstGeom>
          <a:noFill/>
        </p:spPr>
        <p:txBody>
          <a:bodyPr wrap="square" rtlCol="0">
            <a:spAutoFit/>
          </a:bodyPr>
          <a:lstStyle/>
          <a:p>
            <a:r>
              <a:rPr lang="fr-BE" sz="1200" dirty="0" smtClean="0"/>
              <a:t>Conversion (routine) du Format WALTOPO </a:t>
            </a:r>
            <a:r>
              <a:rPr lang="fr-BE" sz="1200" dirty="0" smtClean="0">
                <a:sym typeface="Wingdings" pitchFamily="2" charset="2"/>
              </a:rPr>
              <a:t> WALORES</a:t>
            </a:r>
            <a:endParaRPr lang="fr-BE" sz="1200" dirty="0"/>
          </a:p>
        </p:txBody>
      </p:sp>
      <p:sp>
        <p:nvSpPr>
          <p:cNvPr id="16" name="Rectangle à coins arrondis 15"/>
          <p:cNvSpPr/>
          <p:nvPr/>
        </p:nvSpPr>
        <p:spPr>
          <a:xfrm>
            <a:off x="5652120" y="5661248"/>
            <a:ext cx="2736304"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17" name="ZoneTexte 16"/>
          <p:cNvSpPr txBox="1"/>
          <p:nvPr/>
        </p:nvSpPr>
        <p:spPr>
          <a:xfrm>
            <a:off x="5652120" y="5733256"/>
            <a:ext cx="2880320" cy="276999"/>
          </a:xfrm>
          <a:prstGeom prst="rect">
            <a:avLst/>
          </a:prstGeom>
          <a:noFill/>
        </p:spPr>
        <p:txBody>
          <a:bodyPr wrap="square" rtlCol="0">
            <a:spAutoFit/>
          </a:bodyPr>
          <a:lstStyle/>
          <a:p>
            <a:r>
              <a:rPr lang="fr-BE" sz="1200" b="1" dirty="0" smtClean="0"/>
              <a:t>Intégration couche </a:t>
            </a:r>
            <a:r>
              <a:rPr lang="fr-BE" sz="1200" b="1" dirty="0" err="1" smtClean="0"/>
              <a:t>Mapping</a:t>
            </a:r>
            <a:r>
              <a:rPr lang="fr-BE" sz="1200" b="1" dirty="0" smtClean="0"/>
              <a:t> Ores</a:t>
            </a:r>
            <a:endParaRPr lang="fr-BE" sz="1200" b="1" dirty="0"/>
          </a:p>
        </p:txBody>
      </p:sp>
      <p:sp>
        <p:nvSpPr>
          <p:cNvPr id="18" name="Flèche droite 17"/>
          <p:cNvSpPr/>
          <p:nvPr/>
        </p:nvSpPr>
        <p:spPr>
          <a:xfrm>
            <a:off x="3491880" y="2420888"/>
            <a:ext cx="77026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Virage 22"/>
          <p:cNvSpPr/>
          <p:nvPr/>
        </p:nvSpPr>
        <p:spPr>
          <a:xfrm rot="5400000" flipV="1">
            <a:off x="2843808" y="3068960"/>
            <a:ext cx="720080" cy="2016224"/>
          </a:xfrm>
          <a:prstGeom prst="bentArrow">
            <a:avLst>
              <a:gd name="adj1" fmla="val 25000"/>
              <a:gd name="adj2" fmla="val 243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4" name="Flèche vers le bas 23"/>
          <p:cNvSpPr/>
          <p:nvPr/>
        </p:nvSpPr>
        <p:spPr>
          <a:xfrm>
            <a:off x="5292080" y="299695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Flèche vers le bas 24"/>
          <p:cNvSpPr/>
          <p:nvPr/>
        </p:nvSpPr>
        <p:spPr>
          <a:xfrm>
            <a:off x="5292080" y="407707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Virage 27"/>
          <p:cNvSpPr/>
          <p:nvPr/>
        </p:nvSpPr>
        <p:spPr>
          <a:xfrm flipV="1">
            <a:off x="4788024" y="5157192"/>
            <a:ext cx="864096" cy="936104"/>
          </a:xfrm>
          <a:prstGeom prst="bentArrow">
            <a:avLst>
              <a:gd name="adj1" fmla="val 25000"/>
              <a:gd name="adj2" fmla="val 2444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type="body" sz="quarter" idx="10"/>
          </p:nvPr>
        </p:nvSpPr>
        <p:spPr bwMode="auto">
          <a:xfrm>
            <a:off x="827584" y="1700808"/>
            <a:ext cx="7766050" cy="4464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fr-BE" b="1" dirty="0" smtClean="0">
              <a:latin typeface="Arial" pitchFamily="34" charset="0"/>
              <a:ea typeface="ＭＳ Ｐゴシック"/>
              <a:cs typeface="Arial" pitchFamily="34" charset="0"/>
            </a:endParaRPr>
          </a:p>
          <a:p>
            <a:pPr eaLnBrk="1" hangingPunct="1">
              <a:buNone/>
            </a:pPr>
            <a:endParaRPr lang="fr-BE" b="1" dirty="0">
              <a:latin typeface="Arial" pitchFamily="34" charset="0"/>
              <a:ea typeface="ＭＳ Ｐゴシック"/>
              <a:cs typeface="Arial" pitchFamily="34" charset="0"/>
            </a:endParaRPr>
          </a:p>
          <a:p>
            <a:pPr eaLnBrk="1" hangingPunct="1"/>
            <a:r>
              <a:rPr lang="fr-BE" b="1" dirty="0">
                <a:latin typeface="Arial" pitchFamily="34" charset="0"/>
                <a:ea typeface="ＭＳ Ｐゴシック"/>
                <a:cs typeface="Arial" pitchFamily="34" charset="0"/>
              </a:rPr>
              <a:t>ORES, qui </a:t>
            </a:r>
            <a:r>
              <a:rPr lang="fr-BE" b="1" dirty="0" smtClean="0">
                <a:latin typeface="Arial" pitchFamily="34" charset="0"/>
                <a:ea typeface="ＭＳ Ｐゴシック"/>
                <a:cs typeface="Arial" pitchFamily="34" charset="0"/>
              </a:rPr>
              <a:t>sommes-nous?</a:t>
            </a:r>
            <a:endParaRPr lang="fr-BE" b="1" dirty="0">
              <a:latin typeface="Arial" pitchFamily="34" charset="0"/>
              <a:ea typeface="ＭＳ Ｐゴシック"/>
              <a:cs typeface="Arial" pitchFamily="34" charset="0"/>
            </a:endParaRPr>
          </a:p>
          <a:p>
            <a:pPr eaLnBrk="1" hangingPunct="1"/>
            <a:r>
              <a:rPr lang="fr-BE" b="1" dirty="0">
                <a:latin typeface="Arial" pitchFamily="34" charset="0"/>
                <a:ea typeface="ＭＳ Ｐゴシック"/>
                <a:cs typeface="Arial" pitchFamily="34" charset="0"/>
              </a:rPr>
              <a:t>Usage du PICC en ORES</a:t>
            </a:r>
          </a:p>
          <a:p>
            <a:pPr eaLnBrk="1" hangingPunct="1"/>
            <a:r>
              <a:rPr lang="fr-BE" b="1" u="sng" dirty="0" smtClean="0">
                <a:latin typeface="Arial" pitchFamily="34" charset="0"/>
                <a:ea typeface="ＭＳ Ｐゴシック"/>
                <a:cs typeface="Arial" pitchFamily="34" charset="0"/>
              </a:rPr>
              <a:t>Forces/Faiblesses </a:t>
            </a:r>
            <a:r>
              <a:rPr lang="fr-BE" b="1" u="sng" dirty="0">
                <a:latin typeface="Arial" pitchFamily="34" charset="0"/>
                <a:ea typeface="ＭＳ Ｐゴシック"/>
                <a:cs typeface="Arial" pitchFamily="34" charset="0"/>
              </a:rPr>
              <a:t>du système </a:t>
            </a:r>
            <a:r>
              <a:rPr lang="fr-BE" b="1" u="sng" dirty="0" smtClean="0">
                <a:latin typeface="Arial" pitchFamily="34" charset="0"/>
                <a:ea typeface="ＭＳ Ｐゴシック"/>
                <a:cs typeface="Arial" pitchFamily="34" charset="0"/>
              </a:rPr>
              <a:t>actuel</a:t>
            </a:r>
            <a:endParaRPr lang="fr-BE" b="1" u="sng" dirty="0">
              <a:latin typeface="Arial" pitchFamily="34" charset="0"/>
              <a:ea typeface="ＭＳ Ｐゴシック"/>
              <a:cs typeface="Arial" pitchFamily="34" charset="0"/>
            </a:endParaRPr>
          </a:p>
          <a:p>
            <a:pPr eaLnBrk="1" hangingPunct="1"/>
            <a:r>
              <a:rPr lang="fr-BE" b="1" dirty="0" smtClean="0">
                <a:latin typeface="Arial" pitchFamily="34" charset="0"/>
                <a:ea typeface="ＭＳ Ｐゴシック"/>
                <a:cs typeface="Arial" pitchFamily="34" charset="0"/>
              </a:rPr>
              <a:t>Perspectives:</a:t>
            </a:r>
            <a:endParaRPr lang="fr-BE" b="1" dirty="0">
              <a:latin typeface="Arial" pitchFamily="34" charset="0"/>
              <a:ea typeface="ＭＳ Ｐゴシック"/>
              <a:cs typeface="Arial" pitchFamily="34" charset="0"/>
            </a:endParaRPr>
          </a:p>
          <a:p>
            <a:pPr lvl="1" eaLnBrk="1" hangingPunct="1"/>
            <a:r>
              <a:rPr lang="fr-BE" dirty="0">
                <a:latin typeface="Arial" pitchFamily="34" charset="0"/>
                <a:ea typeface="ＭＳ Ｐゴシック"/>
                <a:cs typeface="Arial" pitchFamily="34" charset="0"/>
              </a:rPr>
              <a:t> à court terme (intégration)</a:t>
            </a:r>
          </a:p>
          <a:p>
            <a:pPr lvl="1" eaLnBrk="1" hangingPunct="1"/>
            <a:r>
              <a:rPr lang="fr-BE" dirty="0">
                <a:latin typeface="Arial" pitchFamily="34" charset="0"/>
                <a:ea typeface="ＭＳ Ｐゴシック"/>
                <a:cs typeface="Arial" pitchFamily="34" charset="0"/>
              </a:rPr>
              <a:t>à long terme (interopérabilité)</a:t>
            </a:r>
            <a:endParaRPr lang="fr-BE" b="1" dirty="0">
              <a:latin typeface="Arial" pitchFamily="34" charset="0"/>
              <a:ea typeface="ＭＳ Ｐゴシック"/>
              <a:cs typeface="Arial" pitchFamily="34" charset="0"/>
            </a:endParaRPr>
          </a:p>
        </p:txBody>
      </p:sp>
      <p:sp>
        <p:nvSpPr>
          <p:cNvPr id="24579" name="Espace réservé du texte 3"/>
          <p:cNvSpPr>
            <a:spLocks noGrp="1"/>
          </p:cNvSpPr>
          <p:nvPr>
            <p:ph type="body" sz="quarter" idx="11"/>
          </p:nvPr>
        </p:nvSpPr>
        <p:spPr bwMode="auto">
          <a:xfrm>
            <a:off x="2894013" y="306388"/>
            <a:ext cx="5868987" cy="763587"/>
          </a:xfrm>
          <a:noFill/>
          <a:ln>
            <a:miter lim="800000"/>
            <a:headEnd/>
            <a:tailEnd/>
          </a:ln>
        </p:spPr>
        <p:txBody>
          <a:bodyPr vert="horz" wrap="square" lIns="91440" tIns="45720" rIns="91440" bIns="45720" numCol="1" anchor="t" anchorCtr="0" compatLnSpc="1">
            <a:prstTxWarp prst="textNoShape">
              <a:avLst/>
            </a:prstTxWarp>
          </a:bodyPr>
          <a:lstStyle/>
          <a:p>
            <a:r>
              <a:rPr dirty="0" smtClean="0">
                <a:latin typeface="Arial" pitchFamily="34" charset="0"/>
                <a:ea typeface="ＭＳ Ｐゴシック"/>
                <a:cs typeface="ＭＳ Ｐゴシック"/>
              </a:rPr>
              <a:t>Agenda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1800" dirty="0" smtClean="0"/>
              <a:t>Les motivations principales pour lesquelles Ores a décidé d’utiliser le PICC comme fond de plan harmonisé sont:</a:t>
            </a:r>
          </a:p>
          <a:p>
            <a:pPr>
              <a:lnSpc>
                <a:spcPts val="1500"/>
              </a:lnSpc>
            </a:pPr>
            <a:endParaRPr lang="fr-FR" sz="1800" dirty="0" smtClean="0"/>
          </a:p>
          <a:p>
            <a:pPr lvl="1"/>
            <a:r>
              <a:rPr lang="fr-FR" sz="1400" dirty="0" smtClean="0"/>
              <a:t>d’une part, le PICC était le seul fond de plan disponible en Wallonie, rapidement adaptable à notre </a:t>
            </a:r>
            <a:r>
              <a:rPr lang="fr-FR" sz="1400" dirty="0" smtClean="0"/>
              <a:t>métier et piloté en centralisé par le SPW</a:t>
            </a:r>
            <a:endParaRPr lang="fr-FR" sz="1400" dirty="0" smtClean="0"/>
          </a:p>
          <a:p>
            <a:pPr lvl="1"/>
            <a:endParaRPr lang="fr-FR" sz="1400" dirty="0"/>
          </a:p>
          <a:p>
            <a:pPr lvl="1"/>
            <a:r>
              <a:rPr lang="fr-FR" sz="1400" dirty="0"/>
              <a:t>d</a:t>
            </a:r>
            <a:r>
              <a:rPr lang="fr-FR" sz="1400" dirty="0" smtClean="0"/>
              <a:t>’autre part, une vision économique </a:t>
            </a:r>
            <a:r>
              <a:rPr lang="fr-FR" sz="1400" dirty="0" smtClean="0"/>
              <a:t>commune (Ores – SPW) </a:t>
            </a:r>
            <a:r>
              <a:rPr lang="fr-FR" sz="1400" dirty="0" smtClean="0"/>
              <a:t>à travers laquelle,  </a:t>
            </a:r>
            <a:r>
              <a:rPr lang="fr-FR" sz="1400" dirty="0"/>
              <a:t>l</a:t>
            </a:r>
            <a:r>
              <a:rPr lang="fr-FR" sz="1400" dirty="0" smtClean="0"/>
              <a:t>’enrichissement à plusieurs de la base de données, permettrait de mutualiser les coûts et de répartir les mises à jour.</a:t>
            </a:r>
          </a:p>
          <a:p>
            <a:pPr lvl="1"/>
            <a:endParaRPr lang="fr-FR" sz="1400" dirty="0"/>
          </a:p>
        </p:txBody>
      </p:sp>
      <p:sp>
        <p:nvSpPr>
          <p:cNvPr id="3" name="Espace réservé du texte 2"/>
          <p:cNvSpPr>
            <a:spLocks noGrp="1"/>
          </p:cNvSpPr>
          <p:nvPr>
            <p:ph type="body" sz="quarter" idx="11"/>
          </p:nvPr>
        </p:nvSpPr>
        <p:spPr/>
        <p:txBody>
          <a:bodyPr/>
          <a:lstStyle/>
          <a:p>
            <a:r>
              <a:rPr lang="fr-BE" sz="2800" dirty="0" smtClean="0"/>
              <a:t>Les «Forces» du système</a:t>
            </a:r>
            <a:endParaRPr lang="fr-FR" sz="2800" dirty="0"/>
          </a:p>
        </p:txBody>
      </p:sp>
      <p:pic>
        <p:nvPicPr>
          <p:cNvPr id="1026" name="Picture 2"/>
          <p:cNvPicPr>
            <a:picLocks noChangeAspect="1" noChangeArrowheads="1"/>
          </p:cNvPicPr>
          <p:nvPr/>
        </p:nvPicPr>
        <p:blipFill>
          <a:blip r:embed="rId2" cstate="print"/>
          <a:srcRect/>
          <a:stretch>
            <a:fillRect/>
          </a:stretch>
        </p:blipFill>
        <p:spPr bwMode="auto">
          <a:xfrm>
            <a:off x="3923928" y="4365104"/>
            <a:ext cx="4608512" cy="2173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38800" y="1628800"/>
            <a:ext cx="7466400" cy="4824536"/>
          </a:xfrm>
        </p:spPr>
        <p:txBody>
          <a:bodyPr/>
          <a:lstStyle/>
          <a:p>
            <a:r>
              <a:rPr lang="fr-BE" sz="1600" b="1" dirty="0">
                <a:solidFill>
                  <a:srgbClr val="05AADA"/>
                </a:solidFill>
              </a:rPr>
              <a:t>Jusqu’à fin 2012, </a:t>
            </a:r>
            <a:r>
              <a:rPr lang="fr-BE" sz="1600" b="1" u="sng" dirty="0">
                <a:solidFill>
                  <a:srgbClr val="05AADA"/>
                </a:solidFill>
              </a:rPr>
              <a:t>le délai </a:t>
            </a:r>
            <a:r>
              <a:rPr lang="fr-BE" sz="1600" b="1" dirty="0">
                <a:solidFill>
                  <a:srgbClr val="05AADA"/>
                </a:solidFill>
              </a:rPr>
              <a:t>entre le relevé du </a:t>
            </a:r>
            <a:r>
              <a:rPr lang="fr-BE" sz="1600" b="1" dirty="0" smtClean="0">
                <a:solidFill>
                  <a:srgbClr val="05AADA"/>
                </a:solidFill>
              </a:rPr>
              <a:t>géomètre (SPW) </a:t>
            </a:r>
            <a:r>
              <a:rPr lang="fr-BE" sz="1600" b="1" dirty="0">
                <a:solidFill>
                  <a:srgbClr val="05AADA"/>
                </a:solidFill>
              </a:rPr>
              <a:t>et la mise à disposition du PICC était trop long, ce qui a conduit à des doublons de relevés entre Ores et le SPW. </a:t>
            </a:r>
            <a:r>
              <a:rPr lang="fr-BE" sz="1600" b="1" dirty="0" smtClean="0">
                <a:solidFill>
                  <a:srgbClr val="05AADA"/>
                </a:solidFill>
              </a:rPr>
              <a:t>(Exemple </a:t>
            </a:r>
            <a:r>
              <a:rPr lang="fr-BE" sz="1600" b="1" dirty="0">
                <a:solidFill>
                  <a:srgbClr val="05AADA"/>
                </a:solidFill>
              </a:rPr>
              <a:t>du Brabant, de lotissements, de ronds-points…)</a:t>
            </a:r>
          </a:p>
          <a:p>
            <a:endParaRPr lang="fr-BE" sz="1600" b="1" dirty="0">
              <a:solidFill>
                <a:srgbClr val="05AADA"/>
              </a:solidFill>
            </a:endParaRPr>
          </a:p>
          <a:p>
            <a:r>
              <a:rPr lang="fr-BE" sz="1600" b="1" u="sng" dirty="0">
                <a:solidFill>
                  <a:srgbClr val="05AADA"/>
                </a:solidFill>
              </a:rPr>
              <a:t>Les besoins des différents utilisateurs </a:t>
            </a:r>
            <a:r>
              <a:rPr lang="fr-BE" sz="1600" b="1" dirty="0">
                <a:solidFill>
                  <a:srgbClr val="05AADA"/>
                </a:solidFill>
              </a:rPr>
              <a:t>potentiels du PICC étant divers et variés, le format </a:t>
            </a:r>
            <a:r>
              <a:rPr lang="fr-BE" sz="1600" b="1" dirty="0" smtClean="0">
                <a:solidFill>
                  <a:srgbClr val="05AADA"/>
                </a:solidFill>
              </a:rPr>
              <a:t>« minimum » </a:t>
            </a:r>
            <a:r>
              <a:rPr lang="fr-BE" sz="1600" b="1" dirty="0">
                <a:solidFill>
                  <a:srgbClr val="05AADA"/>
                </a:solidFill>
              </a:rPr>
              <a:t>imposé pour enrichir le </a:t>
            </a:r>
            <a:r>
              <a:rPr lang="fr-BE" sz="1600" b="1" dirty="0" smtClean="0">
                <a:solidFill>
                  <a:srgbClr val="05AADA"/>
                </a:solidFill>
              </a:rPr>
              <a:t>PICC (codification WALTOPO) </a:t>
            </a:r>
            <a:r>
              <a:rPr lang="fr-BE" sz="1600" b="1" dirty="0">
                <a:solidFill>
                  <a:srgbClr val="05AADA"/>
                </a:solidFill>
              </a:rPr>
              <a:t>et répondre à la demande de </a:t>
            </a:r>
            <a:r>
              <a:rPr lang="fr-BE" sz="1600" b="1" dirty="0" smtClean="0">
                <a:solidFill>
                  <a:srgbClr val="05AADA"/>
                </a:solidFill>
              </a:rPr>
              <a:t>tous, </a:t>
            </a:r>
            <a:r>
              <a:rPr lang="fr-BE" sz="1600" b="1" dirty="0">
                <a:solidFill>
                  <a:srgbClr val="05AADA"/>
                </a:solidFill>
              </a:rPr>
              <a:t>oblige Ores à relever des informations dont nous n’avons pas l’utilité, comme le positionnement Z (3D), ainsi que les points de référence à un intervalle de 2h. </a:t>
            </a:r>
            <a:r>
              <a:rPr lang="fr-BE" sz="1600" b="1" dirty="0" smtClean="0">
                <a:solidFill>
                  <a:srgbClr val="05AADA"/>
                </a:solidFill>
              </a:rPr>
              <a:t>Les </a:t>
            </a:r>
            <a:r>
              <a:rPr lang="fr-BE" sz="1600" b="1" dirty="0">
                <a:solidFill>
                  <a:srgbClr val="05AADA"/>
                </a:solidFill>
              </a:rPr>
              <a:t>contrats </a:t>
            </a:r>
            <a:r>
              <a:rPr lang="fr-BE" sz="1600" b="1" dirty="0" smtClean="0">
                <a:solidFill>
                  <a:srgbClr val="05AADA"/>
                </a:solidFill>
              </a:rPr>
              <a:t>des géomètres levant pour </a:t>
            </a:r>
            <a:r>
              <a:rPr lang="fr-BE" sz="1600" b="1" dirty="0">
                <a:solidFill>
                  <a:srgbClr val="05AADA"/>
                </a:solidFill>
              </a:rPr>
              <a:t>Ores en </a:t>
            </a:r>
            <a:r>
              <a:rPr lang="fr-BE" sz="1600" b="1" dirty="0" smtClean="0">
                <a:solidFill>
                  <a:srgbClr val="05AADA"/>
                </a:solidFill>
              </a:rPr>
              <a:t>furent, dans un premier temps, </a:t>
            </a:r>
            <a:r>
              <a:rPr lang="fr-BE" sz="1600" b="1" dirty="0">
                <a:solidFill>
                  <a:srgbClr val="05AADA"/>
                </a:solidFill>
              </a:rPr>
              <a:t>légèrement </a:t>
            </a:r>
            <a:r>
              <a:rPr lang="fr-BE" sz="1600" b="1" dirty="0" smtClean="0">
                <a:solidFill>
                  <a:srgbClr val="05AADA"/>
                </a:solidFill>
              </a:rPr>
              <a:t>impactés.</a:t>
            </a:r>
            <a:endParaRPr lang="fr-BE" sz="1600" b="1" dirty="0">
              <a:solidFill>
                <a:srgbClr val="05AADA"/>
              </a:solidFill>
            </a:endParaRPr>
          </a:p>
          <a:p>
            <a:endParaRPr lang="fr-BE" sz="1600" b="1" dirty="0">
              <a:solidFill>
                <a:srgbClr val="05AADA"/>
              </a:solidFill>
            </a:endParaRPr>
          </a:p>
          <a:p>
            <a:r>
              <a:rPr lang="fr-BE" sz="1600" b="1" u="sng" dirty="0">
                <a:solidFill>
                  <a:srgbClr val="05AADA"/>
                </a:solidFill>
              </a:rPr>
              <a:t>La « faible » participation des autres acteurs wallons </a:t>
            </a:r>
            <a:r>
              <a:rPr lang="fr-BE" sz="1600" b="1" dirty="0">
                <a:solidFill>
                  <a:srgbClr val="05AADA"/>
                </a:solidFill>
              </a:rPr>
              <a:t>dans ce projet a conduit à une contribution </a:t>
            </a:r>
            <a:r>
              <a:rPr lang="fr-BE" sz="1600" b="1" dirty="0" smtClean="0">
                <a:solidFill>
                  <a:srgbClr val="05AADA"/>
                </a:solidFill>
              </a:rPr>
              <a:t>financière importante </a:t>
            </a:r>
            <a:r>
              <a:rPr lang="fr-BE" sz="1600" b="1" dirty="0">
                <a:solidFill>
                  <a:srgbClr val="05AADA"/>
                </a:solidFill>
              </a:rPr>
              <a:t>d’Ores, de l’ordre de 635.000</a:t>
            </a:r>
            <a:r>
              <a:rPr lang="fr-BE" sz="1600" b="1" dirty="0" smtClean="0">
                <a:solidFill>
                  <a:srgbClr val="05AADA"/>
                </a:solidFill>
              </a:rPr>
              <a:t>€.</a:t>
            </a:r>
          </a:p>
          <a:p>
            <a:pPr>
              <a:buNone/>
            </a:pPr>
            <a:r>
              <a:rPr lang="fr-BE" sz="1600" b="1" dirty="0">
                <a:solidFill>
                  <a:srgbClr val="05AADA"/>
                </a:solidFill>
              </a:rPr>
              <a:t>	</a:t>
            </a:r>
            <a:r>
              <a:rPr lang="fr-BE" sz="1600" b="1" dirty="0" smtClean="0">
                <a:solidFill>
                  <a:srgbClr val="05AADA"/>
                </a:solidFill>
              </a:rPr>
              <a:t>Montant </a:t>
            </a:r>
            <a:r>
              <a:rPr lang="fr-BE" sz="1600" b="1" dirty="0">
                <a:solidFill>
                  <a:srgbClr val="05AADA"/>
                </a:solidFill>
              </a:rPr>
              <a:t>important, mais bien entendu, moindre que si nous n’avions pas collaboré avec le </a:t>
            </a:r>
            <a:r>
              <a:rPr lang="fr-BE" sz="1600" b="1" dirty="0" smtClean="0">
                <a:solidFill>
                  <a:srgbClr val="05AADA"/>
                </a:solidFill>
              </a:rPr>
              <a:t>SPW.</a:t>
            </a:r>
            <a:endParaRPr lang="fr-BE" sz="1600" b="1" dirty="0">
              <a:solidFill>
                <a:srgbClr val="05AADA"/>
              </a:solidFill>
            </a:endParaRPr>
          </a:p>
        </p:txBody>
      </p:sp>
      <p:sp>
        <p:nvSpPr>
          <p:cNvPr id="3" name="Espace réservé du texte 2"/>
          <p:cNvSpPr>
            <a:spLocks noGrp="1"/>
          </p:cNvSpPr>
          <p:nvPr>
            <p:ph type="body" sz="quarter" idx="11"/>
          </p:nvPr>
        </p:nvSpPr>
        <p:spPr/>
        <p:txBody>
          <a:bodyPr/>
          <a:lstStyle/>
          <a:p>
            <a:r>
              <a:rPr lang="fr-BE" sz="2400" dirty="0" smtClean="0"/>
              <a:t>Les «Faiblesses» du système</a:t>
            </a:r>
            <a:endParaRPr lang="fr-FR" sz="2400" dirty="0" smtClean="0"/>
          </a:p>
          <a:p>
            <a:endParaRPr lang="fr-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type="body" sz="quarter" idx="10"/>
          </p:nvPr>
        </p:nvSpPr>
        <p:spPr bwMode="auto">
          <a:xfrm>
            <a:off x="838200" y="1917700"/>
            <a:ext cx="7766050" cy="4464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fr-BE" b="1" dirty="0" smtClean="0">
              <a:latin typeface="Arial" pitchFamily="34" charset="0"/>
              <a:ea typeface="ＭＳ Ｐゴシック"/>
              <a:cs typeface="Arial" pitchFamily="34" charset="0"/>
            </a:endParaRPr>
          </a:p>
          <a:p>
            <a:pPr eaLnBrk="1" hangingPunct="1"/>
            <a:r>
              <a:rPr lang="fr-BE" b="1" dirty="0">
                <a:latin typeface="Arial" pitchFamily="34" charset="0"/>
                <a:ea typeface="ＭＳ Ｐゴシック"/>
                <a:cs typeface="Arial" pitchFamily="34" charset="0"/>
              </a:rPr>
              <a:t>ORES, qui </a:t>
            </a:r>
            <a:r>
              <a:rPr lang="fr-BE" b="1" dirty="0" smtClean="0">
                <a:latin typeface="Arial" pitchFamily="34" charset="0"/>
                <a:ea typeface="ＭＳ Ｐゴシック"/>
                <a:cs typeface="Arial" pitchFamily="34" charset="0"/>
              </a:rPr>
              <a:t>sommes-nous?</a:t>
            </a:r>
            <a:endParaRPr lang="fr-BE" b="1" dirty="0">
              <a:latin typeface="Arial" pitchFamily="34" charset="0"/>
              <a:ea typeface="ＭＳ Ｐゴシック"/>
              <a:cs typeface="Arial" pitchFamily="34" charset="0"/>
            </a:endParaRPr>
          </a:p>
          <a:p>
            <a:pPr eaLnBrk="1" hangingPunct="1"/>
            <a:r>
              <a:rPr lang="fr-BE" b="1" dirty="0">
                <a:latin typeface="Arial" pitchFamily="34" charset="0"/>
                <a:ea typeface="ＭＳ Ｐゴシック"/>
                <a:cs typeface="Arial" pitchFamily="34" charset="0"/>
              </a:rPr>
              <a:t>Usage du PICC en ORES</a:t>
            </a:r>
          </a:p>
          <a:p>
            <a:pPr eaLnBrk="1" hangingPunct="1"/>
            <a:r>
              <a:rPr lang="fr-BE" b="1" dirty="0" smtClean="0">
                <a:latin typeface="Arial" pitchFamily="34" charset="0"/>
                <a:ea typeface="ＭＳ Ｐゴシック"/>
                <a:cs typeface="Arial" pitchFamily="34" charset="0"/>
              </a:rPr>
              <a:t>Forces/Faiblesses </a:t>
            </a:r>
            <a:r>
              <a:rPr lang="fr-BE" b="1" dirty="0">
                <a:latin typeface="Arial" pitchFamily="34" charset="0"/>
                <a:ea typeface="ＭＳ Ｐゴシック"/>
                <a:cs typeface="Arial" pitchFamily="34" charset="0"/>
              </a:rPr>
              <a:t>du système </a:t>
            </a:r>
            <a:r>
              <a:rPr lang="fr-BE" b="1" dirty="0" smtClean="0">
                <a:latin typeface="Arial" pitchFamily="34" charset="0"/>
                <a:ea typeface="ＭＳ Ｐゴシック"/>
                <a:cs typeface="Arial" pitchFamily="34" charset="0"/>
              </a:rPr>
              <a:t>actuel</a:t>
            </a:r>
            <a:endParaRPr lang="fr-BE" b="1" dirty="0">
              <a:latin typeface="Arial" pitchFamily="34" charset="0"/>
              <a:ea typeface="ＭＳ Ｐゴシック"/>
              <a:cs typeface="Arial" pitchFamily="34" charset="0"/>
            </a:endParaRPr>
          </a:p>
          <a:p>
            <a:pPr eaLnBrk="1" hangingPunct="1"/>
            <a:r>
              <a:rPr lang="fr-BE" b="1" u="sng" dirty="0" smtClean="0">
                <a:latin typeface="Arial" pitchFamily="34" charset="0"/>
                <a:ea typeface="ＭＳ Ｐゴシック"/>
                <a:cs typeface="Arial" pitchFamily="34" charset="0"/>
              </a:rPr>
              <a:t>Perspectives</a:t>
            </a:r>
            <a:r>
              <a:rPr lang="fr-BE" b="1" dirty="0" smtClean="0">
                <a:latin typeface="Arial" pitchFamily="34" charset="0"/>
                <a:ea typeface="ＭＳ Ｐゴシック"/>
                <a:cs typeface="Arial" pitchFamily="34" charset="0"/>
              </a:rPr>
              <a:t>:</a:t>
            </a:r>
            <a:endParaRPr lang="fr-BE" b="1" dirty="0">
              <a:latin typeface="Arial" pitchFamily="34" charset="0"/>
              <a:ea typeface="ＭＳ Ｐゴシック"/>
              <a:cs typeface="Arial" pitchFamily="34" charset="0"/>
            </a:endParaRPr>
          </a:p>
          <a:p>
            <a:pPr lvl="1" eaLnBrk="1" hangingPunct="1"/>
            <a:r>
              <a:rPr lang="fr-BE" dirty="0">
                <a:latin typeface="Arial" pitchFamily="34" charset="0"/>
                <a:ea typeface="ＭＳ Ｐゴシック"/>
                <a:cs typeface="Arial" pitchFamily="34" charset="0"/>
              </a:rPr>
              <a:t> à court terme (intégration)</a:t>
            </a:r>
          </a:p>
          <a:p>
            <a:pPr lvl="1" eaLnBrk="1" hangingPunct="1"/>
            <a:r>
              <a:rPr lang="fr-BE" dirty="0">
                <a:latin typeface="Arial" pitchFamily="34" charset="0"/>
                <a:ea typeface="ＭＳ Ｐゴシック"/>
                <a:cs typeface="Arial" pitchFamily="34" charset="0"/>
              </a:rPr>
              <a:t>à long terme (interopérabilité)</a:t>
            </a:r>
            <a:endParaRPr lang="fr-BE" b="1" u="sng" dirty="0">
              <a:latin typeface="Arial" pitchFamily="34" charset="0"/>
              <a:ea typeface="ＭＳ Ｐゴシック"/>
              <a:cs typeface="Arial" pitchFamily="34" charset="0"/>
            </a:endParaRPr>
          </a:p>
        </p:txBody>
      </p:sp>
      <p:sp>
        <p:nvSpPr>
          <p:cNvPr id="24579" name="Espace réservé du texte 3"/>
          <p:cNvSpPr>
            <a:spLocks noGrp="1"/>
          </p:cNvSpPr>
          <p:nvPr>
            <p:ph type="body" sz="quarter" idx="11"/>
          </p:nvPr>
        </p:nvSpPr>
        <p:spPr bwMode="auto">
          <a:xfrm>
            <a:off x="2894013" y="306388"/>
            <a:ext cx="5868987" cy="763587"/>
          </a:xfrm>
          <a:noFill/>
          <a:ln>
            <a:miter lim="800000"/>
            <a:headEnd/>
            <a:tailEnd/>
          </a:ln>
        </p:spPr>
        <p:txBody>
          <a:bodyPr vert="horz" wrap="square" lIns="91440" tIns="45720" rIns="91440" bIns="45720" numCol="1" anchor="t" anchorCtr="0" compatLnSpc="1">
            <a:prstTxWarp prst="textNoShape">
              <a:avLst/>
            </a:prstTxWarp>
          </a:bodyPr>
          <a:lstStyle/>
          <a:p>
            <a:r>
              <a:rPr dirty="0" smtClean="0">
                <a:latin typeface="Arial" pitchFamily="34" charset="0"/>
                <a:ea typeface="ＭＳ Ｐゴシック"/>
                <a:cs typeface="ＭＳ Ｐゴシック"/>
              </a:rPr>
              <a:t>Agenda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a:t>
            </a:r>
            <a:r>
              <a:rPr lang="fr-FR" dirty="0" err="1" smtClean="0"/>
              <a:t>PICC</a:t>
            </a:r>
            <a:r>
              <a:rPr lang="fr-FR" dirty="0" smtClean="0"/>
              <a:t> « de base » étant pratiquement finalisé, la priorité est désormais: </a:t>
            </a:r>
            <a:r>
              <a:rPr lang="fr-FR" u="sng" dirty="0" smtClean="0"/>
              <a:t>la mise à jour</a:t>
            </a:r>
            <a:r>
              <a:rPr lang="fr-FR" dirty="0" smtClean="0"/>
              <a:t>.</a:t>
            </a:r>
          </a:p>
          <a:p>
            <a:endParaRPr lang="fr-FR" dirty="0"/>
          </a:p>
          <a:p>
            <a:pPr lvl="1"/>
            <a:r>
              <a:rPr lang="fr-FR" sz="1800" dirty="0" smtClean="0"/>
              <a:t>Ores continuera à fournir les levés des nouvelles zones (lotissements, modifications des voiries, ronds-points,…).</a:t>
            </a:r>
          </a:p>
          <a:p>
            <a:pPr lvl="1">
              <a:buNone/>
            </a:pPr>
            <a:r>
              <a:rPr lang="fr-FR" sz="1800" dirty="0" smtClean="0"/>
              <a:t> </a:t>
            </a:r>
          </a:p>
          <a:p>
            <a:pPr lvl="1"/>
            <a:r>
              <a:rPr lang="fr-FR" sz="1800" dirty="0" smtClean="0"/>
              <a:t>Comment se positionnent les autres acteurs et utilisateurs wallons vis-à-vis d’une contribution à cette mise à </a:t>
            </a:r>
            <a:r>
              <a:rPr lang="fr-FR" sz="1800" dirty="0" smtClean="0"/>
              <a:t>jour ? </a:t>
            </a:r>
            <a:endParaRPr lang="fr-FR" sz="1800" dirty="0" smtClean="0"/>
          </a:p>
          <a:p>
            <a:pPr lvl="1">
              <a:buNone/>
            </a:pPr>
            <a:endParaRPr lang="fr-FR" sz="1800" dirty="0" smtClean="0"/>
          </a:p>
          <a:p>
            <a:pPr lvl="1"/>
            <a:r>
              <a:rPr lang="fr-FR" sz="1800" dirty="0" smtClean="0"/>
              <a:t>Quels sont les moyens, la position et la volonté que le SPW peut encore projeter sur une éventuelle campagne de mise à jour des premières zones relevées (1992)?</a:t>
            </a:r>
          </a:p>
          <a:p>
            <a:endParaRPr lang="fr-FR" dirty="0"/>
          </a:p>
          <a:p>
            <a:endParaRPr lang="fr-FR" dirty="0"/>
          </a:p>
        </p:txBody>
      </p:sp>
      <p:sp>
        <p:nvSpPr>
          <p:cNvPr id="3" name="Espace réservé du texte 2"/>
          <p:cNvSpPr>
            <a:spLocks noGrp="1"/>
          </p:cNvSpPr>
          <p:nvPr>
            <p:ph type="body" sz="quarter" idx="11"/>
          </p:nvPr>
        </p:nvSpPr>
        <p:spPr>
          <a:xfrm>
            <a:off x="2555776" y="332656"/>
            <a:ext cx="6264696" cy="763200"/>
          </a:xfrm>
        </p:spPr>
        <p:txBody>
          <a:bodyPr/>
          <a:lstStyle/>
          <a:p>
            <a:r>
              <a:rPr lang="fr-BE" sz="2600" dirty="0" smtClean="0"/>
              <a:t>Perspectives et inconnues à court terme</a:t>
            </a:r>
            <a:endParaRPr lang="fr-FR"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BE" dirty="0" smtClean="0"/>
          </a:p>
          <a:p>
            <a:r>
              <a:rPr lang="fr-BE" dirty="0" smtClean="0"/>
              <a:t>Mise </a:t>
            </a:r>
            <a:r>
              <a:rPr lang="fr-BE" dirty="0"/>
              <a:t>en place de la plate-forme </a:t>
            </a:r>
            <a:r>
              <a:rPr lang="fr-BE" dirty="0" smtClean="0"/>
              <a:t>d’échange </a:t>
            </a:r>
            <a:r>
              <a:rPr lang="fr-BE" sz="1800" dirty="0" smtClean="0"/>
              <a:t>(l’outil </a:t>
            </a:r>
            <a:r>
              <a:rPr lang="fr-BE" sz="1800" dirty="0"/>
              <a:t>est actuellement en phase de </a:t>
            </a:r>
            <a:r>
              <a:rPr lang="fr-BE" sz="1800" dirty="0" smtClean="0"/>
              <a:t>test).</a:t>
            </a:r>
            <a:r>
              <a:rPr lang="fr-BE" dirty="0" smtClean="0"/>
              <a:t> Son but </a:t>
            </a:r>
            <a:r>
              <a:rPr lang="fr-BE" dirty="0" smtClean="0"/>
              <a:t>étant </a:t>
            </a:r>
            <a:r>
              <a:rPr lang="fr-BE" dirty="0" smtClean="0"/>
              <a:t>:</a:t>
            </a:r>
          </a:p>
          <a:p>
            <a:pPr lvl="1">
              <a:buFontTx/>
              <a:buChar char="-"/>
            </a:pPr>
            <a:endParaRPr lang="fr-BE" sz="1800" dirty="0" smtClean="0"/>
          </a:p>
          <a:p>
            <a:pPr lvl="1">
              <a:buFontTx/>
              <a:buChar char="-"/>
            </a:pPr>
            <a:r>
              <a:rPr lang="fr-BE" sz="1800" dirty="0" smtClean="0"/>
              <a:t>d’accélérer les échanges d’informations entre les différents utilisateurs et </a:t>
            </a:r>
            <a:r>
              <a:rPr lang="fr-BE" sz="1800" dirty="0" smtClean="0"/>
              <a:t>fournisseurs</a:t>
            </a:r>
            <a:r>
              <a:rPr lang="fr-BE" sz="1800" dirty="0"/>
              <a:t>,</a:t>
            </a:r>
            <a:endParaRPr lang="fr-BE" sz="1800" dirty="0" smtClean="0"/>
          </a:p>
          <a:p>
            <a:pPr lvl="1">
              <a:buFontTx/>
              <a:buChar char="-"/>
            </a:pPr>
            <a:endParaRPr lang="fr-BE" sz="1800" dirty="0" smtClean="0"/>
          </a:p>
          <a:p>
            <a:pPr lvl="1">
              <a:buFontTx/>
              <a:buChar char="-"/>
            </a:pPr>
            <a:r>
              <a:rPr lang="fr-BE" sz="1800" dirty="0" smtClean="0"/>
              <a:t>d’éviter au maximum </a:t>
            </a:r>
            <a:r>
              <a:rPr lang="fr-BE" sz="1800" dirty="0" smtClean="0"/>
              <a:t>des « doublons » de levés géomètres, </a:t>
            </a:r>
            <a:endParaRPr lang="fr-BE" sz="1800" dirty="0" smtClean="0"/>
          </a:p>
          <a:p>
            <a:pPr lvl="1">
              <a:buNone/>
            </a:pPr>
            <a:endParaRPr lang="fr-BE" sz="1800" dirty="0" smtClean="0"/>
          </a:p>
          <a:p>
            <a:pPr lvl="1">
              <a:buFontTx/>
              <a:buChar char="-"/>
            </a:pPr>
            <a:r>
              <a:rPr lang="fr-BE" sz="1800" dirty="0"/>
              <a:t>d</a:t>
            </a:r>
            <a:r>
              <a:rPr lang="fr-BE" sz="1800" dirty="0" smtClean="0"/>
              <a:t>e répartir (mutualiser) les coûts de mise à jour du PICC.</a:t>
            </a:r>
          </a:p>
          <a:p>
            <a:pPr lvl="1">
              <a:buFontTx/>
              <a:buChar char="-"/>
            </a:pPr>
            <a:endParaRPr lang="fr-BE" sz="1800" dirty="0" smtClean="0"/>
          </a:p>
          <a:p>
            <a:pPr lvl="1"/>
            <a:endParaRPr lang="fr-BE" dirty="0"/>
          </a:p>
        </p:txBody>
      </p:sp>
      <p:sp>
        <p:nvSpPr>
          <p:cNvPr id="3" name="Espace réservé du texte 2"/>
          <p:cNvSpPr>
            <a:spLocks noGrp="1"/>
          </p:cNvSpPr>
          <p:nvPr>
            <p:ph type="body" sz="quarter" idx="11"/>
          </p:nvPr>
        </p:nvSpPr>
        <p:spPr/>
        <p:txBody>
          <a:bodyPr/>
          <a:lstStyle/>
          <a:p>
            <a:r>
              <a:rPr lang="fr-BE" sz="2800" dirty="0" smtClean="0"/>
              <a:t>Perspective à moyen/long terme</a:t>
            </a:r>
            <a:endParaRPr lang="fr-FR" sz="2800" dirty="0" smtClean="0"/>
          </a:p>
          <a:p>
            <a:endParaRPr lang="fr-B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BE" dirty="0" smtClean="0"/>
              <a:t>Questions/Réponses</a:t>
            </a:r>
            <a:endParaRPr lang="fr-BE" dirty="0"/>
          </a:p>
        </p:txBody>
      </p:sp>
      <p:pic>
        <p:nvPicPr>
          <p:cNvPr id="1026" name="Picture 2" descr="C:\Documents and Settings\gdk104\Local Settings\Temporary Internet Files\Content.IE5\KBMD50LW\MP900315598[1].jpg"/>
          <p:cNvPicPr>
            <a:picLocks noChangeAspect="1" noChangeArrowheads="1"/>
          </p:cNvPicPr>
          <p:nvPr/>
        </p:nvPicPr>
        <p:blipFill>
          <a:blip r:embed="rId2" cstate="print"/>
          <a:srcRect/>
          <a:stretch>
            <a:fillRect/>
          </a:stretch>
        </p:blipFill>
        <p:spPr bwMode="auto">
          <a:xfrm>
            <a:off x="2051720" y="1844824"/>
            <a:ext cx="4438625" cy="3167144"/>
          </a:xfrm>
          <a:prstGeom prst="rect">
            <a:avLst/>
          </a:prstGeom>
          <a:noFill/>
        </p:spPr>
      </p:pic>
      <p:sp>
        <p:nvSpPr>
          <p:cNvPr id="7" name="ZoneTexte 6"/>
          <p:cNvSpPr txBox="1"/>
          <p:nvPr/>
        </p:nvSpPr>
        <p:spPr>
          <a:xfrm>
            <a:off x="3491880" y="5445224"/>
            <a:ext cx="2952328" cy="523220"/>
          </a:xfrm>
          <a:prstGeom prst="rect">
            <a:avLst/>
          </a:prstGeom>
          <a:noFill/>
        </p:spPr>
        <p:txBody>
          <a:bodyPr wrap="square" rtlCol="0">
            <a:spAutoFit/>
          </a:bodyPr>
          <a:lstStyle/>
          <a:p>
            <a:r>
              <a:rPr lang="fr-BE" sz="2800" dirty="0" smtClean="0"/>
              <a:t>Merci…</a:t>
            </a:r>
            <a:endParaRPr lang="fr-BE"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type="body" sz="quarter" idx="10"/>
          </p:nvPr>
        </p:nvSpPr>
        <p:spPr bwMode="auto">
          <a:xfrm>
            <a:off x="838200" y="1917700"/>
            <a:ext cx="7766050" cy="4464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fr-BE" b="1" dirty="0" smtClean="0">
              <a:latin typeface="Arial" pitchFamily="34" charset="0"/>
              <a:ea typeface="ＭＳ Ｐゴシック"/>
              <a:cs typeface="Arial" pitchFamily="34" charset="0"/>
            </a:endParaRPr>
          </a:p>
          <a:p>
            <a:pPr eaLnBrk="1" hangingPunct="1"/>
            <a:r>
              <a:rPr lang="fr-BE" b="1" u="sng" dirty="0">
                <a:latin typeface="Arial" pitchFamily="34" charset="0"/>
                <a:ea typeface="ＭＳ Ｐゴシック"/>
                <a:cs typeface="Arial" pitchFamily="34" charset="0"/>
              </a:rPr>
              <a:t>ORES, qui </a:t>
            </a:r>
            <a:r>
              <a:rPr lang="fr-BE" b="1" u="sng" dirty="0" smtClean="0">
                <a:latin typeface="Arial" pitchFamily="34" charset="0"/>
                <a:ea typeface="ＭＳ Ｐゴシック"/>
                <a:cs typeface="Arial" pitchFamily="34" charset="0"/>
              </a:rPr>
              <a:t>sommes-nous</a:t>
            </a:r>
            <a:r>
              <a:rPr lang="fr-BE" b="1" dirty="0" smtClean="0">
                <a:latin typeface="Arial" pitchFamily="34" charset="0"/>
                <a:ea typeface="ＭＳ Ｐゴシック"/>
                <a:cs typeface="Arial" pitchFamily="34" charset="0"/>
              </a:rPr>
              <a:t>?</a:t>
            </a:r>
            <a:endParaRPr lang="fr-BE" b="1" dirty="0">
              <a:latin typeface="Arial" pitchFamily="34" charset="0"/>
              <a:ea typeface="ＭＳ Ｐゴシック"/>
              <a:cs typeface="Arial" pitchFamily="34" charset="0"/>
            </a:endParaRPr>
          </a:p>
          <a:p>
            <a:pPr eaLnBrk="1" hangingPunct="1"/>
            <a:r>
              <a:rPr lang="fr-BE" b="1" dirty="0">
                <a:latin typeface="Arial" pitchFamily="34" charset="0"/>
                <a:ea typeface="ＭＳ Ｐゴシック"/>
                <a:cs typeface="Arial" pitchFamily="34" charset="0"/>
              </a:rPr>
              <a:t>Usage du PICC en </a:t>
            </a:r>
            <a:r>
              <a:rPr lang="fr-BE" b="1" dirty="0" smtClean="0">
                <a:latin typeface="Arial" pitchFamily="34" charset="0"/>
                <a:ea typeface="ＭＳ Ｐゴシック"/>
                <a:cs typeface="Arial" pitchFamily="34" charset="0"/>
              </a:rPr>
              <a:t>ORES</a:t>
            </a:r>
            <a:endParaRPr lang="fr-BE" b="1" dirty="0">
              <a:latin typeface="Arial" pitchFamily="34" charset="0"/>
              <a:ea typeface="ＭＳ Ｐゴシック"/>
              <a:cs typeface="Arial" pitchFamily="34" charset="0"/>
            </a:endParaRPr>
          </a:p>
          <a:p>
            <a:pPr eaLnBrk="1" hangingPunct="1"/>
            <a:r>
              <a:rPr lang="fr-BE" b="1" dirty="0" smtClean="0">
                <a:latin typeface="Arial" pitchFamily="34" charset="0"/>
                <a:ea typeface="ＭＳ Ｐゴシック"/>
                <a:cs typeface="Arial" pitchFamily="34" charset="0"/>
              </a:rPr>
              <a:t>Forces/Faiblesses </a:t>
            </a:r>
            <a:r>
              <a:rPr lang="fr-BE" b="1" dirty="0">
                <a:latin typeface="Arial" pitchFamily="34" charset="0"/>
                <a:ea typeface="ＭＳ Ｐゴシック"/>
                <a:cs typeface="Arial" pitchFamily="34" charset="0"/>
              </a:rPr>
              <a:t>du </a:t>
            </a:r>
            <a:r>
              <a:rPr lang="fr-BE" b="1" dirty="0" smtClean="0">
                <a:latin typeface="Arial" pitchFamily="34" charset="0"/>
                <a:ea typeface="ＭＳ Ｐゴシック"/>
                <a:cs typeface="Arial" pitchFamily="34" charset="0"/>
              </a:rPr>
              <a:t>système</a:t>
            </a:r>
            <a:endParaRPr lang="fr-BE" b="1" dirty="0">
              <a:latin typeface="Arial" pitchFamily="34" charset="0"/>
              <a:ea typeface="ＭＳ Ｐゴシック"/>
              <a:cs typeface="Arial" pitchFamily="34" charset="0"/>
            </a:endParaRPr>
          </a:p>
          <a:p>
            <a:pPr eaLnBrk="1" hangingPunct="1"/>
            <a:r>
              <a:rPr lang="fr-BE" b="1" dirty="0" smtClean="0">
                <a:latin typeface="Arial" pitchFamily="34" charset="0"/>
                <a:ea typeface="ＭＳ Ｐゴシック"/>
                <a:cs typeface="Arial" pitchFamily="34" charset="0"/>
              </a:rPr>
              <a:t>Perspectives:</a:t>
            </a:r>
            <a:endParaRPr lang="fr-BE" b="1" dirty="0">
              <a:latin typeface="Arial" pitchFamily="34" charset="0"/>
              <a:ea typeface="ＭＳ Ｐゴシック"/>
              <a:cs typeface="Arial" pitchFamily="34" charset="0"/>
            </a:endParaRPr>
          </a:p>
          <a:p>
            <a:pPr lvl="1" eaLnBrk="1" hangingPunct="1"/>
            <a:r>
              <a:rPr lang="fr-BE" dirty="0">
                <a:latin typeface="Arial" pitchFamily="34" charset="0"/>
                <a:ea typeface="ＭＳ Ｐゴシック"/>
                <a:cs typeface="Arial" pitchFamily="34" charset="0"/>
              </a:rPr>
              <a:t>C</a:t>
            </a:r>
            <a:r>
              <a:rPr lang="fr-BE" dirty="0" smtClean="0">
                <a:latin typeface="Arial" pitchFamily="34" charset="0"/>
                <a:ea typeface="ＭＳ Ｐゴシック"/>
                <a:cs typeface="Arial" pitchFamily="34" charset="0"/>
              </a:rPr>
              <a:t>ourt terme</a:t>
            </a:r>
            <a:endParaRPr lang="fr-BE" dirty="0">
              <a:latin typeface="Arial" pitchFamily="34" charset="0"/>
              <a:ea typeface="ＭＳ Ｐゴシック"/>
              <a:cs typeface="Arial" pitchFamily="34" charset="0"/>
            </a:endParaRPr>
          </a:p>
          <a:p>
            <a:pPr lvl="1" eaLnBrk="1" hangingPunct="1"/>
            <a:r>
              <a:rPr lang="fr-BE" dirty="0" smtClean="0">
                <a:latin typeface="Arial" pitchFamily="34" charset="0"/>
                <a:ea typeface="ＭＳ Ｐゴシック"/>
                <a:cs typeface="Arial" pitchFamily="34" charset="0"/>
              </a:rPr>
              <a:t>Moyen &amp; Long terme</a:t>
            </a:r>
            <a:endParaRPr lang="fr-BE" dirty="0">
              <a:latin typeface="Arial" pitchFamily="34" charset="0"/>
              <a:ea typeface="ＭＳ Ｐゴシック"/>
              <a:cs typeface="Arial" pitchFamily="34" charset="0"/>
            </a:endParaRPr>
          </a:p>
        </p:txBody>
      </p:sp>
      <p:sp>
        <p:nvSpPr>
          <p:cNvPr id="24579" name="Espace réservé du texte 3"/>
          <p:cNvSpPr>
            <a:spLocks noGrp="1"/>
          </p:cNvSpPr>
          <p:nvPr>
            <p:ph type="body" sz="quarter" idx="11"/>
          </p:nvPr>
        </p:nvSpPr>
        <p:spPr bwMode="auto">
          <a:xfrm>
            <a:off x="2894013" y="306388"/>
            <a:ext cx="5868987" cy="763587"/>
          </a:xfrm>
          <a:noFill/>
          <a:ln>
            <a:miter lim="800000"/>
            <a:headEnd/>
            <a:tailEnd/>
          </a:ln>
        </p:spPr>
        <p:txBody>
          <a:bodyPr vert="horz" wrap="square" lIns="91440" tIns="45720" rIns="91440" bIns="45720" numCol="1" anchor="t" anchorCtr="0" compatLnSpc="1">
            <a:prstTxWarp prst="textNoShape">
              <a:avLst/>
            </a:prstTxWarp>
          </a:bodyPr>
          <a:lstStyle/>
          <a:p>
            <a:r>
              <a:rPr dirty="0" smtClean="0">
                <a:latin typeface="Arial" pitchFamily="34" charset="0"/>
                <a:ea typeface="ＭＳ Ｐゴシック"/>
                <a:cs typeface="ＭＳ Ｐゴシック"/>
              </a:rPr>
              <a:t>Agenda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0"/>
          </p:nvPr>
        </p:nvSpPr>
        <p:spPr bwMode="auto">
          <a:xfrm>
            <a:off x="838200" y="1692275"/>
            <a:ext cx="8305800" cy="446405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spcBef>
                <a:spcPts val="600"/>
              </a:spcBef>
            </a:pPr>
            <a:r>
              <a:rPr lang="fr-BE" sz="1800" dirty="0" smtClean="0">
                <a:latin typeface="Arial" pitchFamily="34" charset="0"/>
                <a:ea typeface="ＭＳ Ｐゴシック"/>
                <a:cs typeface="ＭＳ Ｐゴシック"/>
              </a:rPr>
              <a:t>«Opérateur </a:t>
            </a:r>
            <a:r>
              <a:rPr lang="fr-BE" sz="1800" dirty="0">
                <a:latin typeface="Arial" pitchFamily="34" charset="0"/>
                <a:ea typeface="ＭＳ Ｐゴシック"/>
                <a:cs typeface="ＭＳ Ｐゴシック"/>
              </a:rPr>
              <a:t>de Réseaux </a:t>
            </a:r>
            <a:r>
              <a:rPr lang="fr-BE" sz="1800" dirty="0" smtClean="0">
                <a:latin typeface="Arial" pitchFamily="34" charset="0"/>
                <a:ea typeface="ＭＳ Ｐゴシック"/>
                <a:cs typeface="ＭＳ Ｐゴシック"/>
              </a:rPr>
              <a:t>d’</a:t>
            </a:r>
            <a:r>
              <a:rPr lang="fr-BE" sz="1800" dirty="0" err="1" smtClean="0">
                <a:latin typeface="Arial" pitchFamily="34" charset="0"/>
                <a:ea typeface="ＭＳ Ｐゴシック"/>
                <a:cs typeface="ＭＳ Ｐゴシック"/>
              </a:rPr>
              <a:t>ÉnergieS</a:t>
            </a:r>
            <a:r>
              <a:rPr lang="fr-BE" sz="1800" dirty="0" smtClean="0">
                <a:latin typeface="Arial" pitchFamily="34" charset="0"/>
                <a:ea typeface="ＭＳ Ｐゴシック"/>
                <a:cs typeface="ＭＳ Ｐゴシック"/>
              </a:rPr>
              <a:t>»</a:t>
            </a:r>
            <a:endParaRPr lang="fr-BE" sz="1800" dirty="0">
              <a:latin typeface="Arial" pitchFamily="34" charset="0"/>
              <a:ea typeface="ＭＳ Ｐゴシック"/>
              <a:cs typeface="ＭＳ Ｐゴシック"/>
            </a:endParaRPr>
          </a:p>
          <a:p>
            <a:pPr>
              <a:lnSpc>
                <a:spcPct val="150000"/>
              </a:lnSpc>
            </a:pPr>
            <a:r>
              <a:rPr lang="fr-BE" sz="1800" dirty="0">
                <a:latin typeface="Arial" pitchFamily="34" charset="0"/>
                <a:ea typeface="ＭＳ Ｐゴシック"/>
                <a:cs typeface="ＭＳ Ｐゴシック"/>
              </a:rPr>
              <a:t>Société coopérative à responsabilité limitée (</a:t>
            </a:r>
            <a:r>
              <a:rPr lang="fr-BE" sz="1800" dirty="0" err="1">
                <a:latin typeface="Arial" pitchFamily="34" charset="0"/>
                <a:ea typeface="ＭＳ Ｐゴシック"/>
                <a:cs typeface="ＭＳ Ｐゴシック"/>
              </a:rPr>
              <a:t>scrl</a:t>
            </a:r>
            <a:r>
              <a:rPr lang="fr-BE" sz="1800" dirty="0">
                <a:latin typeface="Arial" pitchFamily="34" charset="0"/>
                <a:ea typeface="ＭＳ Ｐゴシック"/>
                <a:cs typeface="ＭＳ Ｐゴシック"/>
              </a:rPr>
              <a:t>)</a:t>
            </a:r>
          </a:p>
          <a:p>
            <a:pPr>
              <a:lnSpc>
                <a:spcPct val="150000"/>
              </a:lnSpc>
              <a:spcAft>
                <a:spcPts val="600"/>
              </a:spcAft>
            </a:pPr>
            <a:r>
              <a:rPr lang="fr-BE" sz="1800" dirty="0">
                <a:latin typeface="Arial" pitchFamily="34" charset="0"/>
                <a:ea typeface="ＭＳ Ｐゴシック"/>
                <a:cs typeface="ＭＳ Ｐゴシック"/>
              </a:rPr>
              <a:t>Société de droit </a:t>
            </a:r>
            <a:r>
              <a:rPr lang="fr-BE" sz="1800" b="1" dirty="0">
                <a:latin typeface="Arial" pitchFamily="34" charset="0"/>
                <a:ea typeface="ＭＳ Ｐゴシック"/>
                <a:cs typeface="ＭＳ Ｐゴシック"/>
              </a:rPr>
              <a:t>privé</a:t>
            </a:r>
          </a:p>
          <a:p>
            <a:r>
              <a:rPr lang="fr-BE" sz="1800" dirty="0">
                <a:latin typeface="Arial" pitchFamily="34" charset="0"/>
                <a:ea typeface="ＭＳ Ｐゴシック"/>
                <a:cs typeface="ＭＳ Ｐゴシック"/>
              </a:rPr>
              <a:t>Filiale à 100 % </a:t>
            </a:r>
            <a:r>
              <a:rPr lang="fr-BE" sz="1800" dirty="0" smtClean="0">
                <a:latin typeface="Arial" pitchFamily="34" charset="0"/>
                <a:ea typeface="ＭＳ Ｐゴシック"/>
                <a:cs typeface="ＭＳ Ｐゴシック"/>
              </a:rPr>
              <a:t>d’ORES </a:t>
            </a:r>
            <a:r>
              <a:rPr lang="fr-BE" sz="1800" dirty="0" err="1" smtClean="0">
                <a:latin typeface="Arial" pitchFamily="34" charset="0"/>
                <a:ea typeface="ＭＳ Ｐゴシック"/>
                <a:cs typeface="ＭＳ Ｐゴシック"/>
              </a:rPr>
              <a:t>Assets</a:t>
            </a:r>
            <a:r>
              <a:rPr lang="fr-BE" sz="1800" dirty="0" smtClean="0">
                <a:latin typeface="Arial" pitchFamily="34" charset="0"/>
                <a:ea typeface="ＭＳ Ｐゴシック"/>
                <a:cs typeface="ＭＳ Ｐゴシック"/>
              </a:rPr>
              <a:t> </a:t>
            </a:r>
            <a:r>
              <a:rPr lang="fr-BE" sz="1800" dirty="0" err="1" smtClean="0">
                <a:latin typeface="Arial" pitchFamily="34" charset="0"/>
                <a:ea typeface="ＭＳ Ｐゴシック"/>
                <a:cs typeface="ＭＳ Ｐゴシック"/>
              </a:rPr>
              <a:t>scrl</a:t>
            </a:r>
            <a:endParaRPr lang="fr-BE" sz="1800" dirty="0" smtClean="0">
              <a:latin typeface="Arial" pitchFamily="34" charset="0"/>
              <a:ea typeface="ＭＳ Ｐゴシック"/>
              <a:cs typeface="ＭＳ Ｐゴシック"/>
            </a:endParaRPr>
          </a:p>
        </p:txBody>
      </p:sp>
      <p:sp>
        <p:nvSpPr>
          <p:cNvPr id="17411" name="Text Placeholder 2"/>
          <p:cNvSpPr>
            <a:spLocks noGrp="1"/>
          </p:cNvSpPr>
          <p:nvPr>
            <p:ph type="body" sz="quarter" idx="11"/>
          </p:nvPr>
        </p:nvSpPr>
        <p:spPr bwMode="auto">
          <a:xfrm>
            <a:off x="2894013" y="306388"/>
            <a:ext cx="5868987" cy="763587"/>
          </a:xfrm>
          <a:noFill/>
          <a:ln>
            <a:miter lim="800000"/>
            <a:headEnd/>
            <a:tailEnd/>
          </a:ln>
        </p:spPr>
        <p:txBody>
          <a:bodyPr vert="horz" wrap="square" lIns="91440" tIns="45720" rIns="91440" bIns="45720" numCol="1" anchor="t" anchorCtr="0" compatLnSpc="1">
            <a:prstTxWarp prst="textNoShape">
              <a:avLst/>
            </a:prstTxWarp>
          </a:bodyPr>
          <a:lstStyle/>
          <a:p>
            <a:r>
              <a:rPr smtClean="0">
                <a:latin typeface="Arial" pitchFamily="34" charset="0"/>
                <a:ea typeface="ＭＳ Ｐゴシック"/>
                <a:cs typeface="ＭＳ Ｐゴシック"/>
              </a:rPr>
              <a:t>ORES</a:t>
            </a:r>
          </a:p>
        </p:txBody>
      </p:sp>
      <p:sp>
        <p:nvSpPr>
          <p:cNvPr id="4" name="Text Placeholder 3"/>
          <p:cNvSpPr>
            <a:spLocks noGrp="1"/>
          </p:cNvSpPr>
          <p:nvPr>
            <p:ph type="body" sz="quarter" idx="12"/>
          </p:nvPr>
        </p:nvSpPr>
        <p:spPr>
          <a:xfrm>
            <a:off x="2894013" y="914400"/>
            <a:ext cx="5868987" cy="457200"/>
          </a:xfrm>
        </p:spPr>
        <p:txBody>
          <a:bodyPr/>
          <a:lstStyle/>
          <a:p>
            <a:pPr>
              <a:defRPr/>
            </a:pPr>
            <a:r>
              <a:rPr lang="fr-BE" dirty="0">
                <a:solidFill>
                  <a:srgbClr val="57666F"/>
                </a:solidFill>
                <a:latin typeface="Arial" pitchFamily="34" charset="0"/>
                <a:cs typeface="Arial" pitchFamily="34" charset="0"/>
              </a:rPr>
              <a:t>Qui </a:t>
            </a:r>
            <a:r>
              <a:rPr lang="fr-BE" dirty="0" smtClean="0">
                <a:solidFill>
                  <a:srgbClr val="57666F"/>
                </a:solidFill>
                <a:latin typeface="Arial" pitchFamily="34" charset="0"/>
                <a:cs typeface="Arial" pitchFamily="34" charset="0"/>
              </a:rPr>
              <a:t>sommes-nous?</a:t>
            </a:r>
            <a:endParaRPr lang="fr-BE" dirty="0">
              <a:solidFill>
                <a:srgbClr val="57666F"/>
              </a:solidFill>
              <a:latin typeface="Arial" pitchFamily="34" charset="0"/>
              <a:cs typeface="Arial" pitchFamily="34" charset="0"/>
            </a:endParaRPr>
          </a:p>
        </p:txBody>
      </p:sp>
      <p:pic>
        <p:nvPicPr>
          <p:cNvPr id="6" name="Picture 8"/>
          <p:cNvPicPr>
            <a:picLocks noChangeAspect="1" noChangeArrowheads="1"/>
          </p:cNvPicPr>
          <p:nvPr/>
        </p:nvPicPr>
        <p:blipFill>
          <a:blip r:embed="rId3" cstate="print"/>
          <a:srcRect/>
          <a:stretch>
            <a:fillRect/>
          </a:stretch>
        </p:blipFill>
        <p:spPr bwMode="auto">
          <a:xfrm>
            <a:off x="899592" y="3927459"/>
            <a:ext cx="2016224" cy="2031895"/>
          </a:xfrm>
          <a:prstGeom prst="rect">
            <a:avLst/>
          </a:prstGeom>
          <a:noFill/>
          <a:ln w="9525">
            <a:noFill/>
            <a:miter lim="800000"/>
            <a:headEnd/>
            <a:tailEnd/>
          </a:ln>
        </p:spPr>
      </p:pic>
      <p:pic>
        <p:nvPicPr>
          <p:cNvPr id="7" name="Picture 9"/>
          <p:cNvPicPr>
            <a:picLocks noChangeAspect="1" noChangeArrowheads="1"/>
          </p:cNvPicPr>
          <p:nvPr/>
        </p:nvPicPr>
        <p:blipFill>
          <a:blip r:embed="rId4" cstate="print"/>
          <a:srcRect/>
          <a:stretch>
            <a:fillRect/>
          </a:stretch>
        </p:blipFill>
        <p:spPr bwMode="auto">
          <a:xfrm>
            <a:off x="3131840" y="3846510"/>
            <a:ext cx="2093771" cy="2093771"/>
          </a:xfrm>
          <a:prstGeom prst="rect">
            <a:avLst/>
          </a:prstGeom>
          <a:noFill/>
          <a:ln w="9525">
            <a:noFill/>
            <a:miter lim="800000"/>
            <a:headEnd/>
            <a:tailEnd/>
          </a:ln>
        </p:spPr>
      </p:pic>
      <p:pic>
        <p:nvPicPr>
          <p:cNvPr id="8" name="Picture 11"/>
          <p:cNvPicPr>
            <a:picLocks noChangeAspect="1" noChangeArrowheads="1"/>
          </p:cNvPicPr>
          <p:nvPr/>
        </p:nvPicPr>
        <p:blipFill>
          <a:blip r:embed="rId5" cstate="print"/>
          <a:srcRect/>
          <a:stretch>
            <a:fillRect/>
          </a:stretch>
        </p:blipFill>
        <p:spPr bwMode="auto">
          <a:xfrm>
            <a:off x="5364089" y="3848309"/>
            <a:ext cx="2067846" cy="2051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texte 4"/>
          <p:cNvSpPr>
            <a:spLocks noGrp="1"/>
          </p:cNvSpPr>
          <p:nvPr>
            <p:ph type="body" sz="quarter" idx="11"/>
          </p:nvPr>
        </p:nvSpPr>
        <p:spPr bwMode="auto">
          <a:xfrm>
            <a:off x="2894013" y="504825"/>
            <a:ext cx="5868987" cy="763588"/>
          </a:xfrm>
          <a:noFill/>
          <a:ln>
            <a:miter lim="800000"/>
            <a:headEnd/>
            <a:tailEnd/>
          </a:ln>
        </p:spPr>
        <p:txBody>
          <a:bodyPr vert="horz" wrap="square" lIns="91440" tIns="45720" rIns="91440" bIns="45720" numCol="1" anchor="t" anchorCtr="0" compatLnSpc="1">
            <a:prstTxWarp prst="textNoShape">
              <a:avLst/>
            </a:prstTxWarp>
          </a:bodyPr>
          <a:lstStyle/>
          <a:p>
            <a:r>
              <a:rPr sz="2000" dirty="0" smtClean="0">
                <a:latin typeface="Arial" pitchFamily="34" charset="0"/>
                <a:ea typeface="ＭＳ Ｐゴシック"/>
                <a:cs typeface="ＭＳ Ｐゴシック"/>
              </a:rPr>
              <a:t>Notre position </a:t>
            </a:r>
            <a:r>
              <a:rPr sz="2000" dirty="0" err="1" smtClean="0">
                <a:latin typeface="Arial" pitchFamily="34" charset="0"/>
                <a:ea typeface="ＭＳ Ｐゴシック"/>
                <a:cs typeface="ＭＳ Ｐゴシック"/>
              </a:rPr>
              <a:t>dans</a:t>
            </a:r>
            <a:r>
              <a:rPr sz="2000" dirty="0" smtClean="0">
                <a:latin typeface="Arial" pitchFamily="34" charset="0"/>
                <a:ea typeface="ＭＳ Ｐゴシック"/>
                <a:cs typeface="ＭＳ Ｐゴシック"/>
              </a:rPr>
              <a:t> le </a:t>
            </a:r>
            <a:r>
              <a:rPr sz="2000" dirty="0" err="1" smtClean="0">
                <a:latin typeface="Arial" pitchFamily="34" charset="0"/>
                <a:ea typeface="ＭＳ Ｐゴシック"/>
                <a:cs typeface="ＭＳ Ｐゴシック"/>
              </a:rPr>
              <a:t>marché</a:t>
            </a:r>
            <a:r>
              <a:rPr sz="2000" dirty="0" smtClean="0">
                <a:latin typeface="Arial" pitchFamily="34" charset="0"/>
                <a:ea typeface="ＭＳ Ｐゴシック"/>
                <a:cs typeface="ＭＳ Ｐゴシック"/>
              </a:rPr>
              <a:t> de </a:t>
            </a:r>
            <a:r>
              <a:rPr sz="2000" dirty="0" err="1" smtClean="0">
                <a:latin typeface="Arial" pitchFamily="34" charset="0"/>
                <a:ea typeface="ＭＳ Ｐゴシック"/>
                <a:cs typeface="ＭＳ Ｐゴシック"/>
              </a:rPr>
              <a:t>l’énergie</a:t>
            </a:r>
            <a:endParaRPr sz="2000" dirty="0" smtClean="0">
              <a:latin typeface="Arial" pitchFamily="34" charset="0"/>
              <a:ea typeface="ＭＳ Ｐゴシック"/>
              <a:cs typeface="ＭＳ Ｐゴシック"/>
            </a:endParaRPr>
          </a:p>
        </p:txBody>
      </p:sp>
      <p:pic>
        <p:nvPicPr>
          <p:cNvPr id="19459" name="Image 7" descr="SchemaMarcheEnergie_FR.jpg"/>
          <p:cNvPicPr>
            <a:picLocks noChangeAspect="1"/>
          </p:cNvPicPr>
          <p:nvPr/>
        </p:nvPicPr>
        <p:blipFill>
          <a:blip r:embed="rId3" cstate="print"/>
          <a:srcRect/>
          <a:stretch>
            <a:fillRect/>
          </a:stretch>
        </p:blipFill>
        <p:spPr bwMode="auto">
          <a:xfrm>
            <a:off x="539552" y="1484784"/>
            <a:ext cx="7920880" cy="48663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3"/>
          <p:cNvSpPr>
            <a:spLocks noGrp="1"/>
          </p:cNvSpPr>
          <p:nvPr>
            <p:ph type="body" sz="quarter" idx="11"/>
          </p:nvPr>
        </p:nvSpPr>
        <p:spPr bwMode="auto">
          <a:xfrm>
            <a:off x="2771775" y="577850"/>
            <a:ext cx="5868988" cy="763588"/>
          </a:xfrm>
          <a:noFill/>
          <a:ln>
            <a:miter lim="800000"/>
            <a:headEnd/>
            <a:tailEnd/>
          </a:ln>
        </p:spPr>
        <p:txBody>
          <a:bodyPr vert="horz" wrap="square" lIns="91440" tIns="45720" rIns="91440" bIns="45720" numCol="1" anchor="t" anchorCtr="0" compatLnSpc="1">
            <a:prstTxWarp prst="textNoShape">
              <a:avLst/>
            </a:prstTxWarp>
          </a:bodyPr>
          <a:lstStyle/>
          <a:p>
            <a:pPr marL="0" indent="0"/>
            <a:r>
              <a:rPr sz="2800" dirty="0" smtClean="0">
                <a:latin typeface="Arial" pitchFamily="34" charset="0"/>
                <a:ea typeface="ＭＳ Ｐゴシック"/>
                <a:cs typeface="Arial" pitchFamily="34" charset="0"/>
              </a:rPr>
              <a:t>ORES en </a:t>
            </a:r>
            <a:r>
              <a:rPr sz="2800" dirty="0" err="1" smtClean="0">
                <a:latin typeface="Arial" pitchFamily="34" charset="0"/>
                <a:ea typeface="ＭＳ Ｐゴシック"/>
                <a:cs typeface="Arial" pitchFamily="34" charset="0"/>
              </a:rPr>
              <a:t>quelques</a:t>
            </a:r>
            <a:r>
              <a:rPr sz="2800" dirty="0" smtClean="0">
                <a:latin typeface="Arial" pitchFamily="34" charset="0"/>
                <a:ea typeface="ＭＳ Ｐゴシック"/>
                <a:cs typeface="Arial" pitchFamily="34" charset="0"/>
              </a:rPr>
              <a:t> </a:t>
            </a:r>
            <a:r>
              <a:rPr sz="2800" dirty="0" err="1" smtClean="0">
                <a:latin typeface="Arial" pitchFamily="34" charset="0"/>
                <a:ea typeface="ＭＳ Ｐゴシック"/>
                <a:cs typeface="Arial" pitchFamily="34" charset="0"/>
              </a:rPr>
              <a:t>chiffres</a:t>
            </a:r>
            <a:r>
              <a:rPr sz="2800" dirty="0" smtClean="0">
                <a:latin typeface="Arial" pitchFamily="34" charset="0"/>
                <a:ea typeface="ＭＳ Ｐゴシック"/>
                <a:cs typeface="Arial" pitchFamily="34" charset="0"/>
              </a:rPr>
              <a:t> </a:t>
            </a:r>
          </a:p>
        </p:txBody>
      </p:sp>
      <p:sp>
        <p:nvSpPr>
          <p:cNvPr id="39939" name="Rectangle 3"/>
          <p:cNvSpPr txBox="1">
            <a:spLocks noChangeArrowheads="1"/>
          </p:cNvSpPr>
          <p:nvPr/>
        </p:nvSpPr>
        <p:spPr bwMode="auto">
          <a:xfrm>
            <a:off x="611560" y="1528862"/>
            <a:ext cx="8208912" cy="5329138"/>
          </a:xfrm>
          <a:prstGeom prst="rect">
            <a:avLst/>
          </a:prstGeom>
          <a:noFill/>
          <a:ln w="9525">
            <a:noFill/>
            <a:miter lim="800000"/>
            <a:headEnd/>
            <a:tailEnd/>
          </a:ln>
        </p:spPr>
        <p:txBody>
          <a:bodyPr/>
          <a:lstStyle/>
          <a:p>
            <a:pPr marL="179388" indent="-179388">
              <a:spcAft>
                <a:spcPts val="600"/>
              </a:spcAft>
            </a:pPr>
            <a:endParaRPr lang="fr-BE" sz="1600" b="1" dirty="0" smtClean="0">
              <a:solidFill>
                <a:srgbClr val="34B4E4"/>
              </a:solidFill>
              <a:ea typeface="ＭＳ Ｐゴシック"/>
              <a:cs typeface="ＭＳ Ｐゴシック"/>
            </a:endParaRPr>
          </a:p>
          <a:p>
            <a:pPr marL="179388" indent="-179388">
              <a:spcAft>
                <a:spcPts val="600"/>
              </a:spcAft>
            </a:pPr>
            <a:r>
              <a:rPr lang="fr-BE" sz="2400" b="1" dirty="0" smtClean="0">
                <a:solidFill>
                  <a:srgbClr val="34B4E4"/>
                </a:solidFill>
                <a:ea typeface="ＭＳ Ｐゴシック"/>
                <a:cs typeface="ＭＳ Ｐゴシック"/>
              </a:rPr>
              <a:t>ORES, c</a:t>
            </a:r>
            <a:r>
              <a:rPr lang="fr-BE" sz="2400" b="1" dirty="0" smtClean="0">
                <a:solidFill>
                  <a:srgbClr val="34B4E4"/>
                </a:solidFill>
                <a:ea typeface="ＭＳ Ｐゴシック"/>
                <a:cs typeface="ＭＳ Ｐゴシック"/>
              </a:rPr>
              <a:t>’est</a:t>
            </a:r>
            <a:r>
              <a:rPr lang="fr-BE" sz="2400" b="1" dirty="0" smtClean="0">
                <a:solidFill>
                  <a:srgbClr val="34B4E4"/>
                </a:solidFill>
                <a:ea typeface="ＭＳ Ｐゴシック"/>
                <a:cs typeface="ＭＳ Ｐゴシック"/>
              </a:rPr>
              <a:t>:</a:t>
            </a:r>
          </a:p>
          <a:p>
            <a:pPr marL="179388" indent="-179388">
              <a:spcAft>
                <a:spcPts val="600"/>
              </a:spcAft>
            </a:pPr>
            <a:endParaRPr lang="fr-BE" b="1" dirty="0" smtClean="0">
              <a:solidFill>
                <a:srgbClr val="34B4E4"/>
              </a:solidFill>
              <a:ea typeface="ＭＳ Ｐゴシック"/>
              <a:cs typeface="ＭＳ Ｐゴシック"/>
            </a:endParaRPr>
          </a:p>
          <a:p>
            <a:pPr marL="636588" lvl="1" indent="-179388">
              <a:spcAft>
                <a:spcPts val="600"/>
              </a:spcAft>
              <a:buFont typeface="Wingdings" pitchFamily="2" charset="2"/>
              <a:buChar char="§"/>
            </a:pPr>
            <a:r>
              <a:rPr lang="fr-BE" b="1" dirty="0" smtClean="0">
                <a:solidFill>
                  <a:srgbClr val="34B4E4"/>
                </a:solidFill>
                <a:ea typeface="ＭＳ Ｐゴシック"/>
                <a:cs typeface="ＭＳ Ｐゴシック"/>
              </a:rPr>
              <a:t>198</a:t>
            </a:r>
            <a:r>
              <a:rPr lang="fr-BE" dirty="0" smtClean="0">
                <a:solidFill>
                  <a:srgbClr val="57666F"/>
                </a:solidFill>
                <a:ea typeface="ＭＳ Ｐゴシック"/>
                <a:cs typeface="ＭＳ Ｐゴシック"/>
              </a:rPr>
              <a:t> </a:t>
            </a:r>
            <a:r>
              <a:rPr lang="fr-BE" dirty="0">
                <a:solidFill>
                  <a:srgbClr val="57666F"/>
                </a:solidFill>
                <a:ea typeface="ＭＳ Ｐゴシック"/>
                <a:cs typeface="ＭＳ Ｐゴシック"/>
              </a:rPr>
              <a:t>villes et </a:t>
            </a:r>
            <a:r>
              <a:rPr lang="fr-BE" dirty="0" smtClean="0">
                <a:solidFill>
                  <a:srgbClr val="57666F"/>
                </a:solidFill>
                <a:ea typeface="ＭＳ Ｐゴシック"/>
                <a:cs typeface="ＭＳ Ｐゴシック"/>
              </a:rPr>
              <a:t>communes desservies</a:t>
            </a:r>
          </a:p>
          <a:p>
            <a:pPr marL="179388" indent="-179388">
              <a:spcAft>
                <a:spcPts val="600"/>
              </a:spcAft>
            </a:pPr>
            <a:endParaRPr lang="fr-BE" dirty="0" smtClean="0">
              <a:ea typeface="ＭＳ Ｐゴシック"/>
              <a:cs typeface="ＭＳ Ｐゴシック"/>
            </a:endParaRPr>
          </a:p>
          <a:p>
            <a:pPr marL="636588" lvl="1" indent="-179388">
              <a:spcAft>
                <a:spcPts val="600"/>
              </a:spcAft>
              <a:buFont typeface="Wingdings" pitchFamily="2" charset="2"/>
              <a:buChar char="§"/>
            </a:pPr>
            <a:r>
              <a:rPr lang="fr-BE" b="1" dirty="0" smtClean="0">
                <a:solidFill>
                  <a:srgbClr val="34B4E4"/>
                </a:solidFill>
                <a:ea typeface="ＭＳ Ｐゴシック"/>
                <a:cs typeface="ＭＳ Ｐゴシック"/>
              </a:rPr>
              <a:t>± </a:t>
            </a:r>
            <a:r>
              <a:rPr lang="nl-BE" b="1" dirty="0" smtClean="0">
                <a:solidFill>
                  <a:srgbClr val="34B4E4"/>
                </a:solidFill>
                <a:ea typeface="ＭＳ Ｐゴシック"/>
                <a:cs typeface="ＭＳ Ｐゴシック"/>
              </a:rPr>
              <a:t>2.350 </a:t>
            </a:r>
            <a:r>
              <a:rPr lang="nl-BE" dirty="0" smtClean="0">
                <a:solidFill>
                  <a:srgbClr val="57666F"/>
                </a:solidFill>
                <a:ea typeface="ＭＳ Ｐゴシック"/>
                <a:cs typeface="ＭＳ Ｐゴシック"/>
              </a:rPr>
              <a:t>collaborateurs</a:t>
            </a:r>
            <a:r>
              <a:rPr lang="nl-BE" dirty="0">
                <a:ea typeface="ＭＳ Ｐゴシック"/>
                <a:cs typeface="ＭＳ Ｐゴシック"/>
              </a:rPr>
              <a:t/>
            </a:r>
            <a:br>
              <a:rPr lang="nl-BE" dirty="0">
                <a:ea typeface="ＭＳ Ｐゴシック"/>
                <a:cs typeface="ＭＳ Ｐゴシック"/>
              </a:rPr>
            </a:br>
            <a:endParaRPr lang="nl-BE" dirty="0">
              <a:ea typeface="ＭＳ Ｐゴシック"/>
              <a:cs typeface="ＭＳ Ｐゴシック"/>
            </a:endParaRPr>
          </a:p>
          <a:p>
            <a:pPr marL="636588" lvl="1" indent="-179388">
              <a:lnSpc>
                <a:spcPts val="2000"/>
              </a:lnSpc>
              <a:spcAft>
                <a:spcPts val="600"/>
              </a:spcAft>
              <a:buFont typeface="Wingdings" pitchFamily="2" charset="2"/>
              <a:buChar char="§"/>
            </a:pPr>
            <a:r>
              <a:rPr lang="fr-BE" b="1" dirty="0" smtClean="0">
                <a:solidFill>
                  <a:srgbClr val="34B4E4"/>
                </a:solidFill>
                <a:ea typeface="ＭＳ Ｐゴシック"/>
                <a:cs typeface="ＭＳ Ｐゴシック"/>
              </a:rPr>
              <a:t>1.428.596 </a:t>
            </a:r>
            <a:r>
              <a:rPr lang="fr-BE" dirty="0" smtClean="0">
                <a:solidFill>
                  <a:srgbClr val="57666F"/>
                </a:solidFill>
                <a:ea typeface="ＭＳ Ｐゴシック"/>
                <a:cs typeface="ＭＳ Ｐゴシック"/>
              </a:rPr>
              <a:t>points </a:t>
            </a:r>
            <a:r>
              <a:rPr lang="fr-BE" dirty="0">
                <a:solidFill>
                  <a:srgbClr val="57666F"/>
                </a:solidFill>
                <a:ea typeface="ＭＳ Ｐゴシック"/>
                <a:cs typeface="ＭＳ Ｐゴシック"/>
              </a:rPr>
              <a:t>de fourniture électricité </a:t>
            </a:r>
            <a:r>
              <a:rPr lang="fr-BE" dirty="0" smtClean="0">
                <a:solidFill>
                  <a:srgbClr val="57666F"/>
                </a:solidFill>
                <a:ea typeface="ＭＳ Ｐゴシック"/>
                <a:cs typeface="ＭＳ Ｐゴシック"/>
              </a:rPr>
              <a:t>    </a:t>
            </a:r>
            <a:r>
              <a:rPr lang="fr-BE" i="1" dirty="0">
                <a:ea typeface="ＭＳ Ｐゴシック"/>
                <a:cs typeface="ＭＳ Ｐゴシック"/>
              </a:rPr>
              <a:t/>
            </a:r>
            <a:br>
              <a:rPr lang="fr-BE" i="1" dirty="0">
                <a:ea typeface="ＭＳ Ｐゴシック"/>
                <a:cs typeface="ＭＳ Ｐゴシック"/>
              </a:rPr>
            </a:br>
            <a:endParaRPr lang="fr-BE" i="1" dirty="0">
              <a:ea typeface="ＭＳ Ｐゴシック"/>
              <a:cs typeface="ＭＳ Ｐゴシック"/>
            </a:endParaRPr>
          </a:p>
          <a:p>
            <a:pPr marL="636588" lvl="1" indent="-179388">
              <a:spcAft>
                <a:spcPts val="600"/>
              </a:spcAft>
              <a:buFont typeface="Wingdings" pitchFamily="2" charset="2"/>
              <a:buChar char="§"/>
            </a:pPr>
            <a:r>
              <a:rPr lang="fr-BE" b="1" dirty="0" smtClean="0">
                <a:solidFill>
                  <a:srgbClr val="34B4E4"/>
                </a:solidFill>
                <a:ea typeface="ＭＳ Ｐゴシック"/>
                <a:cs typeface="ＭＳ Ｐゴシック"/>
              </a:rPr>
              <a:t>513.499 </a:t>
            </a:r>
            <a:r>
              <a:rPr lang="fr-BE" dirty="0" smtClean="0">
                <a:solidFill>
                  <a:srgbClr val="57666F"/>
                </a:solidFill>
                <a:ea typeface="ＭＳ Ｐゴシック"/>
                <a:cs typeface="ＭＳ Ｐゴシック"/>
              </a:rPr>
              <a:t>points </a:t>
            </a:r>
            <a:r>
              <a:rPr lang="fr-BE" dirty="0">
                <a:solidFill>
                  <a:srgbClr val="57666F"/>
                </a:solidFill>
                <a:ea typeface="ＭＳ Ｐゴシック"/>
                <a:cs typeface="ＭＳ Ｐゴシック"/>
              </a:rPr>
              <a:t>de fourniture gaz </a:t>
            </a:r>
            <a:r>
              <a:rPr lang="fr-BE" dirty="0" smtClean="0">
                <a:solidFill>
                  <a:srgbClr val="57666F"/>
                </a:solidFill>
                <a:ea typeface="ＭＳ Ｐゴシック"/>
                <a:cs typeface="ＭＳ Ｐゴシック"/>
              </a:rPr>
              <a:t>naturel</a:t>
            </a:r>
            <a:endParaRPr lang="fr-BE" i="1" dirty="0">
              <a:ea typeface="ＭＳ Ｐゴシック"/>
              <a:cs typeface="ＭＳ Ｐゴシック"/>
            </a:endParaRPr>
          </a:p>
          <a:p>
            <a:pPr marL="179388" indent="-179388">
              <a:lnSpc>
                <a:spcPts val="2000"/>
              </a:lnSpc>
              <a:spcAft>
                <a:spcPts val="600"/>
              </a:spcAft>
              <a:buFont typeface="Wingdings" pitchFamily="2" charset="2"/>
              <a:buChar char="§"/>
            </a:pPr>
            <a:endParaRPr lang="fr-BE" i="1" dirty="0" smtClean="0">
              <a:ea typeface="ＭＳ Ｐゴシック"/>
              <a:cs typeface="ＭＳ Ｐゴシック"/>
            </a:endParaRPr>
          </a:p>
          <a:p>
            <a:pPr marL="636588" lvl="1" indent="-179388">
              <a:spcAft>
                <a:spcPts val="600"/>
              </a:spcAft>
              <a:buFont typeface="Wingdings" pitchFamily="2" charset="2"/>
              <a:buChar char="§"/>
            </a:pPr>
            <a:r>
              <a:rPr lang="nl-BE" b="1" dirty="0" smtClean="0">
                <a:solidFill>
                  <a:srgbClr val="34B4E4"/>
                </a:solidFill>
                <a:ea typeface="ＭＳ Ｐゴシック"/>
                <a:cs typeface="ＭＳ Ｐゴシック"/>
              </a:rPr>
              <a:t>± 435.000 </a:t>
            </a:r>
            <a:r>
              <a:rPr lang="nl-BE" dirty="0" err="1" smtClean="0">
                <a:solidFill>
                  <a:srgbClr val="57666F"/>
                </a:solidFill>
                <a:ea typeface="ＭＳ Ｐゴシック"/>
                <a:cs typeface="ＭＳ Ｐゴシック"/>
              </a:rPr>
              <a:t>points</a:t>
            </a:r>
            <a:r>
              <a:rPr lang="nl-BE" dirty="0" smtClean="0">
                <a:solidFill>
                  <a:srgbClr val="57666F"/>
                </a:solidFill>
                <a:ea typeface="ＭＳ Ｐゴシック"/>
                <a:cs typeface="ＭＳ Ｐゴシック"/>
              </a:rPr>
              <a:t> </a:t>
            </a:r>
            <a:r>
              <a:rPr lang="nl-BE" dirty="0" err="1">
                <a:solidFill>
                  <a:srgbClr val="57666F"/>
                </a:solidFill>
                <a:ea typeface="ＭＳ Ｐゴシック"/>
                <a:cs typeface="ＭＳ Ｐゴシック"/>
              </a:rPr>
              <a:t>lumineux</a:t>
            </a:r>
            <a:r>
              <a:rPr lang="nl-BE" dirty="0">
                <a:solidFill>
                  <a:srgbClr val="57666F"/>
                </a:solidFill>
                <a:ea typeface="ＭＳ Ｐゴシック"/>
                <a:cs typeface="ＭＳ Ｐゴシック"/>
              </a:rPr>
              <a:t> en </a:t>
            </a:r>
            <a:r>
              <a:rPr lang="nl-BE" dirty="0" err="1">
                <a:solidFill>
                  <a:srgbClr val="57666F"/>
                </a:solidFill>
                <a:ea typeface="ＭＳ Ｐゴシック"/>
                <a:cs typeface="ＭＳ Ｐゴシック"/>
              </a:rPr>
              <a:t>éclairage</a:t>
            </a:r>
            <a:r>
              <a:rPr lang="nl-BE" dirty="0">
                <a:solidFill>
                  <a:srgbClr val="57666F"/>
                </a:solidFill>
                <a:ea typeface="ＭＳ Ｐゴシック"/>
                <a:cs typeface="ＭＳ Ｐゴシック"/>
              </a:rPr>
              <a:t> public </a:t>
            </a:r>
            <a:r>
              <a:rPr lang="nl-BE" dirty="0" err="1">
                <a:solidFill>
                  <a:srgbClr val="57666F"/>
                </a:solidFill>
                <a:ea typeface="ＭＳ Ｐゴシック"/>
                <a:cs typeface="ＭＳ Ｐゴシック"/>
              </a:rPr>
              <a:t>communal</a:t>
            </a:r>
            <a:endParaRPr lang="fr-BE" dirty="0">
              <a:solidFill>
                <a:srgbClr val="57666F"/>
              </a:solidFill>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texte 8"/>
          <p:cNvSpPr>
            <a:spLocks noGrp="1"/>
          </p:cNvSpPr>
          <p:nvPr>
            <p:ph type="body" sz="quarter" idx="11"/>
          </p:nvPr>
        </p:nvSpPr>
        <p:spPr bwMode="auto">
          <a:xfrm>
            <a:off x="2894013" y="306388"/>
            <a:ext cx="6249987" cy="763587"/>
          </a:xfrm>
          <a:noFill/>
          <a:ln>
            <a:miter lim="800000"/>
            <a:headEnd/>
            <a:tailEnd/>
          </a:ln>
        </p:spPr>
        <p:txBody>
          <a:bodyPr vert="horz" wrap="square" lIns="91440" tIns="45720" rIns="91440" bIns="45720" numCol="1" anchor="t" anchorCtr="0" compatLnSpc="1">
            <a:prstTxWarp prst="textNoShape">
              <a:avLst/>
            </a:prstTxWarp>
          </a:bodyPr>
          <a:lstStyle/>
          <a:p>
            <a:r>
              <a:rPr sz="2800" dirty="0" err="1" smtClean="0">
                <a:latin typeface="Arial" pitchFamily="34" charset="0"/>
                <a:ea typeface="ＭＳ Ｐゴシック"/>
                <a:cs typeface="Arial" pitchFamily="34" charset="0"/>
              </a:rPr>
              <a:t>Territoires</a:t>
            </a:r>
            <a:r>
              <a:rPr sz="2800" dirty="0" smtClean="0">
                <a:latin typeface="Arial" pitchFamily="34" charset="0"/>
                <a:ea typeface="ＭＳ Ｐゴシック"/>
                <a:cs typeface="Arial" pitchFamily="34" charset="0"/>
              </a:rPr>
              <a:t> </a:t>
            </a:r>
            <a:r>
              <a:rPr sz="2800" dirty="0" err="1" smtClean="0">
                <a:latin typeface="Arial" pitchFamily="34" charset="0"/>
                <a:ea typeface="ＭＳ Ｐゴシック"/>
                <a:cs typeface="Arial" pitchFamily="34" charset="0"/>
              </a:rPr>
              <a:t>d’activités</a:t>
            </a:r>
            <a:r>
              <a:rPr sz="2800" dirty="0" smtClean="0">
                <a:latin typeface="Arial" pitchFamily="34" charset="0"/>
                <a:ea typeface="ＭＳ Ｐゴシック"/>
                <a:cs typeface="Arial" pitchFamily="34" charset="0"/>
              </a:rPr>
              <a:t> </a:t>
            </a:r>
            <a:r>
              <a:rPr sz="2800" dirty="0" err="1" smtClean="0">
                <a:latin typeface="Arial" pitchFamily="34" charset="0"/>
                <a:ea typeface="ＭＳ Ｐゴシック"/>
                <a:cs typeface="Arial" pitchFamily="34" charset="0"/>
              </a:rPr>
              <a:t>d'ORES</a:t>
            </a:r>
            <a:endParaRPr sz="2800" dirty="0" smtClean="0">
              <a:latin typeface="Arial" pitchFamily="34" charset="0"/>
              <a:ea typeface="ＭＳ Ｐゴシック"/>
              <a:cs typeface="Arial" pitchFamily="34" charset="0"/>
            </a:endParaRPr>
          </a:p>
        </p:txBody>
      </p:sp>
      <p:pic>
        <p:nvPicPr>
          <p:cNvPr id="15" name="Image 14" descr="ORES_map_territoires_elec_web.jpg"/>
          <p:cNvPicPr>
            <a:picLocks noChangeAspect="1"/>
          </p:cNvPicPr>
          <p:nvPr/>
        </p:nvPicPr>
        <p:blipFill>
          <a:blip r:embed="rId3" cstate="print"/>
          <a:stretch>
            <a:fillRect/>
          </a:stretch>
        </p:blipFill>
        <p:spPr>
          <a:xfrm>
            <a:off x="395536" y="1268760"/>
            <a:ext cx="8064896" cy="4779198"/>
          </a:xfrm>
          <a:prstGeom prst="rect">
            <a:avLst/>
          </a:prstGeom>
        </p:spPr>
      </p:pic>
      <p:sp>
        <p:nvSpPr>
          <p:cNvPr id="7" name="ZoneTexte 6"/>
          <p:cNvSpPr txBox="1"/>
          <p:nvPr/>
        </p:nvSpPr>
        <p:spPr>
          <a:xfrm>
            <a:off x="539552" y="3429000"/>
            <a:ext cx="2448272" cy="1200329"/>
          </a:xfrm>
          <a:prstGeom prst="rect">
            <a:avLst/>
          </a:prstGeom>
          <a:noFill/>
        </p:spPr>
        <p:txBody>
          <a:bodyPr wrap="square" rtlCol="0">
            <a:spAutoFit/>
          </a:bodyPr>
          <a:lstStyle/>
          <a:p>
            <a:r>
              <a:rPr lang="fr-BE" u="sng" dirty="0" smtClean="0"/>
              <a:t>C’est 50.313 km de réseau électrique moyenne et basse tension  </a:t>
            </a:r>
            <a:endParaRPr lang="fr-FR"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texte 7"/>
          <p:cNvSpPr>
            <a:spLocks noGrp="1"/>
          </p:cNvSpPr>
          <p:nvPr>
            <p:ph type="body" sz="quarter" idx="11"/>
          </p:nvPr>
        </p:nvSpPr>
        <p:spPr bwMode="auto">
          <a:xfrm>
            <a:off x="2627784" y="289149"/>
            <a:ext cx="6516216" cy="763587"/>
          </a:xfrm>
          <a:noFill/>
          <a:ln>
            <a:miter lim="800000"/>
            <a:headEnd/>
            <a:tailEnd/>
          </a:ln>
        </p:spPr>
        <p:txBody>
          <a:bodyPr vert="horz" wrap="square" lIns="91440" tIns="45720" rIns="91440" bIns="45720" numCol="1" anchor="t" anchorCtr="0" compatLnSpc="1">
            <a:prstTxWarp prst="textNoShape">
              <a:avLst/>
            </a:prstTxWarp>
          </a:bodyPr>
          <a:lstStyle/>
          <a:p>
            <a:r>
              <a:rPr sz="2800" dirty="0" err="1" smtClean="0">
                <a:latin typeface="Arial" pitchFamily="34" charset="0"/>
                <a:ea typeface="ＭＳ Ｐゴシック"/>
                <a:cs typeface="Arial" pitchFamily="34" charset="0"/>
              </a:rPr>
              <a:t>Territoires</a:t>
            </a:r>
            <a:r>
              <a:rPr sz="2800" dirty="0" smtClean="0">
                <a:latin typeface="Arial" pitchFamily="34" charset="0"/>
                <a:ea typeface="ＭＳ Ｐゴシック"/>
                <a:cs typeface="Arial" pitchFamily="34" charset="0"/>
              </a:rPr>
              <a:t> </a:t>
            </a:r>
            <a:r>
              <a:rPr sz="2800" dirty="0" err="1" smtClean="0">
                <a:latin typeface="Arial" pitchFamily="34" charset="0"/>
                <a:ea typeface="ＭＳ Ｐゴシック"/>
                <a:cs typeface="Arial" pitchFamily="34" charset="0"/>
              </a:rPr>
              <a:t>d’activités</a:t>
            </a:r>
            <a:r>
              <a:rPr sz="2800" dirty="0" smtClean="0">
                <a:latin typeface="Arial" pitchFamily="34" charset="0"/>
                <a:ea typeface="ＭＳ Ｐゴシック"/>
                <a:cs typeface="Arial" pitchFamily="34" charset="0"/>
              </a:rPr>
              <a:t> </a:t>
            </a:r>
            <a:r>
              <a:rPr sz="2800" dirty="0" err="1" smtClean="0">
                <a:latin typeface="Arial" pitchFamily="34" charset="0"/>
                <a:ea typeface="ＭＳ Ｐゴシック"/>
                <a:cs typeface="Arial" pitchFamily="34" charset="0"/>
              </a:rPr>
              <a:t>d'ORES</a:t>
            </a:r>
            <a:r>
              <a:rPr sz="2800" dirty="0" smtClean="0">
                <a:latin typeface="Arial" pitchFamily="34" charset="0"/>
                <a:ea typeface="ＭＳ Ｐゴシック"/>
                <a:cs typeface="Arial" pitchFamily="34" charset="0"/>
              </a:rPr>
              <a:t> </a:t>
            </a:r>
          </a:p>
        </p:txBody>
      </p:sp>
      <p:pic>
        <p:nvPicPr>
          <p:cNvPr id="13" name="Image 12" descr="ORES_map_territoires_gaz_web.jpg"/>
          <p:cNvPicPr>
            <a:picLocks noChangeAspect="1"/>
          </p:cNvPicPr>
          <p:nvPr/>
        </p:nvPicPr>
        <p:blipFill>
          <a:blip r:embed="rId3" cstate="print"/>
          <a:stretch>
            <a:fillRect/>
          </a:stretch>
        </p:blipFill>
        <p:spPr>
          <a:xfrm>
            <a:off x="827584" y="1196752"/>
            <a:ext cx="7991487" cy="5266432"/>
          </a:xfrm>
          <a:prstGeom prst="rect">
            <a:avLst/>
          </a:prstGeom>
        </p:spPr>
      </p:pic>
      <p:sp>
        <p:nvSpPr>
          <p:cNvPr id="6" name="ZoneTexte 5"/>
          <p:cNvSpPr txBox="1"/>
          <p:nvPr/>
        </p:nvSpPr>
        <p:spPr>
          <a:xfrm>
            <a:off x="755576" y="3789040"/>
            <a:ext cx="2880320" cy="923330"/>
          </a:xfrm>
          <a:prstGeom prst="rect">
            <a:avLst/>
          </a:prstGeom>
          <a:noFill/>
        </p:spPr>
        <p:txBody>
          <a:bodyPr wrap="square" rtlCol="0">
            <a:spAutoFit/>
          </a:bodyPr>
          <a:lstStyle/>
          <a:p>
            <a:r>
              <a:rPr lang="fr-BE" u="sng" dirty="0" smtClean="0"/>
              <a:t>C’est 9.752 Km de réseau gaz moyenne et basse pression</a:t>
            </a:r>
            <a:endParaRPr lang="fr-FR"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type="body" sz="quarter" idx="10"/>
          </p:nvPr>
        </p:nvSpPr>
        <p:spPr bwMode="auto">
          <a:xfrm>
            <a:off x="838200" y="1917700"/>
            <a:ext cx="7766050" cy="4464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fr-BE" b="1" dirty="0">
              <a:latin typeface="Arial" pitchFamily="34" charset="0"/>
              <a:ea typeface="ＭＳ Ｐゴシック"/>
              <a:cs typeface="Arial" pitchFamily="34" charset="0"/>
            </a:endParaRPr>
          </a:p>
          <a:p>
            <a:pPr eaLnBrk="1" hangingPunct="1"/>
            <a:r>
              <a:rPr lang="fr-BE" b="1" dirty="0" smtClean="0">
                <a:latin typeface="Arial" pitchFamily="34" charset="0"/>
                <a:ea typeface="ＭＳ Ｐゴシック"/>
                <a:cs typeface="Arial" pitchFamily="34" charset="0"/>
              </a:rPr>
              <a:t>ORES, qui sommes-nous?</a:t>
            </a:r>
          </a:p>
          <a:p>
            <a:pPr eaLnBrk="1" hangingPunct="1"/>
            <a:r>
              <a:rPr lang="fr-BE" b="1" u="sng" dirty="0" smtClean="0">
                <a:latin typeface="Arial" pitchFamily="34" charset="0"/>
                <a:ea typeface="ＭＳ Ｐゴシック"/>
                <a:cs typeface="Arial" pitchFamily="34" charset="0"/>
              </a:rPr>
              <a:t>Usage du PICC en ORES</a:t>
            </a:r>
          </a:p>
          <a:p>
            <a:pPr eaLnBrk="1" hangingPunct="1"/>
            <a:r>
              <a:rPr lang="fr-BE" b="1" dirty="0" smtClean="0">
                <a:latin typeface="Arial" pitchFamily="34" charset="0"/>
                <a:ea typeface="ＭＳ Ｐゴシック"/>
                <a:cs typeface="Arial" pitchFamily="34" charset="0"/>
              </a:rPr>
              <a:t>Forces/Faiblesses du système actuel</a:t>
            </a:r>
          </a:p>
          <a:p>
            <a:pPr eaLnBrk="1" hangingPunct="1"/>
            <a:r>
              <a:rPr lang="fr-BE" b="1" dirty="0" smtClean="0">
                <a:latin typeface="Arial" pitchFamily="34" charset="0"/>
                <a:ea typeface="ＭＳ Ｐゴシック"/>
                <a:cs typeface="Arial" pitchFamily="34" charset="0"/>
              </a:rPr>
              <a:t>Perspectives:</a:t>
            </a:r>
          </a:p>
          <a:p>
            <a:pPr lvl="1" eaLnBrk="1" hangingPunct="1"/>
            <a:r>
              <a:rPr lang="fr-BE" b="1" dirty="0" smtClean="0">
                <a:latin typeface="Arial" pitchFamily="34" charset="0"/>
                <a:ea typeface="ＭＳ Ｐゴシック"/>
                <a:cs typeface="Arial" pitchFamily="34" charset="0"/>
              </a:rPr>
              <a:t> à court terme (intégration)</a:t>
            </a:r>
          </a:p>
          <a:p>
            <a:pPr lvl="1" eaLnBrk="1" hangingPunct="1"/>
            <a:r>
              <a:rPr lang="fr-BE" dirty="0" smtClean="0">
                <a:latin typeface="Arial" pitchFamily="34" charset="0"/>
                <a:ea typeface="ＭＳ Ｐゴシック"/>
                <a:cs typeface="Arial" pitchFamily="34" charset="0"/>
              </a:rPr>
              <a:t>à long terme (interopérabilité)</a:t>
            </a:r>
            <a:endParaRPr lang="fr-BE" b="1" dirty="0" smtClean="0">
              <a:latin typeface="Arial" pitchFamily="34" charset="0"/>
              <a:ea typeface="ＭＳ Ｐゴシック"/>
              <a:cs typeface="Arial" pitchFamily="34" charset="0"/>
            </a:endParaRPr>
          </a:p>
          <a:p>
            <a:pPr eaLnBrk="1" hangingPunct="1">
              <a:buNone/>
            </a:pPr>
            <a:r>
              <a:rPr lang="fr-BE" b="1" dirty="0" smtClean="0">
                <a:latin typeface="Arial" pitchFamily="34" charset="0"/>
                <a:ea typeface="ＭＳ Ｐゴシック"/>
                <a:cs typeface="Arial" pitchFamily="34" charset="0"/>
              </a:rPr>
              <a:t> </a:t>
            </a:r>
            <a:endParaRPr lang="fr-BE" b="1" dirty="0">
              <a:latin typeface="Arial" pitchFamily="34" charset="0"/>
              <a:ea typeface="ＭＳ Ｐゴシック"/>
              <a:cs typeface="Arial" pitchFamily="34" charset="0"/>
            </a:endParaRPr>
          </a:p>
        </p:txBody>
      </p:sp>
      <p:sp>
        <p:nvSpPr>
          <p:cNvPr id="24579" name="Espace réservé du texte 3"/>
          <p:cNvSpPr>
            <a:spLocks noGrp="1"/>
          </p:cNvSpPr>
          <p:nvPr>
            <p:ph type="body" sz="quarter" idx="11"/>
          </p:nvPr>
        </p:nvSpPr>
        <p:spPr bwMode="auto">
          <a:xfrm>
            <a:off x="2894013" y="306388"/>
            <a:ext cx="5868987" cy="763587"/>
          </a:xfrm>
          <a:noFill/>
          <a:ln>
            <a:miter lim="800000"/>
            <a:headEnd/>
            <a:tailEnd/>
          </a:ln>
        </p:spPr>
        <p:txBody>
          <a:bodyPr vert="horz" wrap="square" lIns="91440" tIns="45720" rIns="91440" bIns="45720" numCol="1" anchor="t" anchorCtr="0" compatLnSpc="1">
            <a:prstTxWarp prst="textNoShape">
              <a:avLst/>
            </a:prstTxWarp>
          </a:bodyPr>
          <a:lstStyle/>
          <a:p>
            <a:r>
              <a:rPr dirty="0" smtClean="0">
                <a:latin typeface="Arial" pitchFamily="34" charset="0"/>
                <a:ea typeface="ＭＳ Ｐゴシック"/>
                <a:cs typeface="ＭＳ Ｐゴシック"/>
              </a:rPr>
              <a:t>Agenda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type="body" sz="quarter" idx="10"/>
          </p:nvPr>
        </p:nvSpPr>
        <p:spPr bwMode="auto">
          <a:xfrm>
            <a:off x="827584" y="1628800"/>
            <a:ext cx="7766050" cy="504056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sz="1800" b="1" dirty="0" smtClean="0">
                <a:latin typeface="Arial" pitchFamily="34" charset="0"/>
                <a:ea typeface="ＭＳ Ｐゴシック"/>
                <a:cs typeface="Arial" pitchFamily="34" charset="0"/>
                <a:sym typeface="Wingdings" pitchFamily="2" charset="2"/>
              </a:rPr>
              <a:t>Historiquement, le fond topographique utilisé par Ores était un fond géomètre au format « CARDIB ».</a:t>
            </a:r>
          </a:p>
          <a:p>
            <a:pPr eaLnBrk="1" hangingPunct="1"/>
            <a:endParaRPr lang="fr-BE" sz="1800" b="1" dirty="0" smtClean="0">
              <a:latin typeface="Arial" pitchFamily="34" charset="0"/>
              <a:ea typeface="ＭＳ Ｐゴシック"/>
              <a:cs typeface="Arial" pitchFamily="34" charset="0"/>
              <a:sym typeface="Wingdings" pitchFamily="2" charset="2"/>
            </a:endParaRPr>
          </a:p>
          <a:p>
            <a:pPr eaLnBrk="1" hangingPunct="1"/>
            <a:r>
              <a:rPr lang="fr-BE" sz="1800" b="1" dirty="0" smtClean="0">
                <a:latin typeface="Arial" pitchFamily="34" charset="0"/>
                <a:ea typeface="ＭＳ Ｐゴシック"/>
                <a:cs typeface="Arial" pitchFamily="34" charset="0"/>
                <a:sym typeface="Wingdings" pitchFamily="2" charset="2"/>
              </a:rPr>
              <a:t>2010:</a:t>
            </a:r>
          </a:p>
          <a:p>
            <a:pPr eaLnBrk="1" hangingPunct="1"/>
            <a:endParaRPr lang="fr-BE" sz="1800" b="1" dirty="0" smtClean="0">
              <a:latin typeface="Arial" pitchFamily="34" charset="0"/>
              <a:ea typeface="ＭＳ Ｐゴシック"/>
              <a:cs typeface="Arial" pitchFamily="34" charset="0"/>
              <a:sym typeface="Wingdings" pitchFamily="2" charset="2"/>
            </a:endParaRPr>
          </a:p>
          <a:p>
            <a:pPr lvl="1" eaLnBrk="1" hangingPunct="1"/>
            <a:r>
              <a:rPr lang="fr-BE" sz="1400" dirty="0" smtClean="0">
                <a:latin typeface="Arial" pitchFamily="34" charset="0"/>
                <a:ea typeface="ＭＳ Ｐゴシック"/>
                <a:cs typeface="Arial" pitchFamily="34" charset="0"/>
                <a:sym typeface="Wingdings" pitchFamily="2" charset="2"/>
              </a:rPr>
              <a:t>1</a:t>
            </a:r>
            <a:r>
              <a:rPr lang="fr-BE" sz="1400" baseline="30000" dirty="0" smtClean="0">
                <a:latin typeface="Arial" pitchFamily="34" charset="0"/>
                <a:ea typeface="ＭＳ Ｐゴシック"/>
                <a:cs typeface="Arial" pitchFamily="34" charset="0"/>
                <a:sym typeface="Wingdings" pitchFamily="2" charset="2"/>
              </a:rPr>
              <a:t>er</a:t>
            </a:r>
            <a:r>
              <a:rPr lang="fr-BE" sz="1400" dirty="0" smtClean="0">
                <a:latin typeface="Arial" pitchFamily="34" charset="0"/>
                <a:ea typeface="ＭＳ Ｐゴシック"/>
                <a:cs typeface="Arial" pitchFamily="34" charset="0"/>
                <a:sym typeface="Wingdings" pitchFamily="2" charset="2"/>
              </a:rPr>
              <a:t> </a:t>
            </a:r>
            <a:r>
              <a:rPr lang="fr-BE" sz="1400" dirty="0">
                <a:latin typeface="Arial" pitchFamily="34" charset="0"/>
                <a:ea typeface="ＭＳ Ｐゴシック"/>
                <a:cs typeface="Arial" pitchFamily="34" charset="0"/>
                <a:sym typeface="Wingdings" pitchFamily="2" charset="2"/>
              </a:rPr>
              <a:t>contact  avec </a:t>
            </a:r>
            <a:r>
              <a:rPr lang="fr-BE" sz="1400" dirty="0" smtClean="0">
                <a:latin typeface="Arial" pitchFamily="34" charset="0"/>
                <a:ea typeface="ＭＳ Ｐゴシック"/>
                <a:cs typeface="Arial" pitchFamily="34" charset="0"/>
                <a:sym typeface="Wingdings" pitchFamily="2" charset="2"/>
              </a:rPr>
              <a:t>le </a:t>
            </a:r>
            <a:r>
              <a:rPr lang="fr-BE" sz="1400" dirty="0">
                <a:latin typeface="Arial" pitchFamily="34" charset="0"/>
                <a:ea typeface="ＭＳ Ｐゴシック"/>
                <a:cs typeface="Arial" pitchFamily="34" charset="0"/>
                <a:sym typeface="Wingdings" pitchFamily="2" charset="2"/>
              </a:rPr>
              <a:t>SPW  </a:t>
            </a:r>
            <a:r>
              <a:rPr lang="fr-BE" sz="1400" dirty="0" smtClean="0">
                <a:latin typeface="Arial" pitchFamily="34" charset="0"/>
                <a:ea typeface="ＭＳ Ｐゴシック"/>
                <a:cs typeface="Arial" pitchFamily="34" charset="0"/>
                <a:sym typeface="Wingdings" pitchFamily="2" charset="2"/>
              </a:rPr>
              <a:t>(Madame Carlier et Monsieur </a:t>
            </a:r>
            <a:r>
              <a:rPr lang="fr-BE" sz="1400" dirty="0" err="1" smtClean="0">
                <a:latin typeface="Arial" pitchFamily="34" charset="0"/>
                <a:ea typeface="ＭＳ Ｐゴシック"/>
                <a:cs typeface="Arial" pitchFamily="34" charset="0"/>
                <a:sym typeface="Wingdings" pitchFamily="2" charset="2"/>
              </a:rPr>
              <a:t>Jasselette</a:t>
            </a:r>
            <a:r>
              <a:rPr lang="fr-BE" sz="1400" dirty="0" smtClean="0">
                <a:latin typeface="Arial" pitchFamily="34" charset="0"/>
                <a:ea typeface="ＭＳ Ｐゴシック"/>
                <a:cs typeface="Arial" pitchFamily="34" charset="0"/>
                <a:sym typeface="Wingdings" pitchFamily="2" charset="2"/>
              </a:rPr>
              <a:t>)</a:t>
            </a:r>
            <a:endParaRPr lang="fr-BE" sz="1400" dirty="0">
              <a:latin typeface="Arial" pitchFamily="34" charset="0"/>
              <a:ea typeface="ＭＳ Ｐゴシック"/>
              <a:cs typeface="Arial" pitchFamily="34" charset="0"/>
              <a:sym typeface="Wingdings" pitchFamily="2" charset="2"/>
            </a:endParaRPr>
          </a:p>
          <a:p>
            <a:pPr lvl="1" eaLnBrk="1" hangingPunct="1">
              <a:buNone/>
            </a:pPr>
            <a:endParaRPr lang="fr-BE" sz="1400" dirty="0">
              <a:latin typeface="Arial" pitchFamily="34" charset="0"/>
              <a:ea typeface="ＭＳ Ｐゴシック"/>
              <a:cs typeface="Arial" pitchFamily="34" charset="0"/>
              <a:sym typeface="Wingdings" pitchFamily="2" charset="2"/>
            </a:endParaRPr>
          </a:p>
          <a:p>
            <a:pPr lvl="1" eaLnBrk="1" hangingPunct="1"/>
            <a:r>
              <a:rPr lang="fr-BE" sz="1400" dirty="0">
                <a:latin typeface="Arial" pitchFamily="34" charset="0"/>
                <a:ea typeface="ＭＳ Ｐゴシック"/>
                <a:cs typeface="Arial" pitchFamily="34" charset="0"/>
                <a:sym typeface="Wingdings" pitchFamily="2" charset="2"/>
              </a:rPr>
              <a:t>Mise en place de la « bible » </a:t>
            </a:r>
            <a:r>
              <a:rPr lang="fr-BE" sz="1400" dirty="0" smtClean="0">
                <a:latin typeface="Arial" pitchFamily="34" charset="0"/>
                <a:ea typeface="ＭＳ Ｐゴシック"/>
                <a:cs typeface="Arial" pitchFamily="34" charset="0"/>
                <a:sym typeface="Wingdings" pitchFamily="2" charset="2"/>
              </a:rPr>
              <a:t>Waltopo en Ores </a:t>
            </a:r>
            <a:r>
              <a:rPr lang="fr-BE" sz="1400" dirty="0">
                <a:latin typeface="Arial" pitchFamily="34" charset="0"/>
                <a:ea typeface="ＭＳ Ｐゴシック"/>
                <a:cs typeface="Arial" pitchFamily="34" charset="0"/>
                <a:sym typeface="Wingdings" pitchFamily="2" charset="2"/>
              </a:rPr>
              <a:t>(tableau des codes obligatoires)</a:t>
            </a:r>
          </a:p>
          <a:p>
            <a:pPr lvl="1" eaLnBrk="1" hangingPunct="1">
              <a:buNone/>
            </a:pPr>
            <a:endParaRPr lang="fr-BE" sz="1400" dirty="0">
              <a:latin typeface="Arial" pitchFamily="34" charset="0"/>
              <a:ea typeface="ＭＳ Ｐゴシック"/>
              <a:cs typeface="Arial" pitchFamily="34" charset="0"/>
              <a:sym typeface="Wingdings" pitchFamily="2" charset="2"/>
            </a:endParaRPr>
          </a:p>
          <a:p>
            <a:pPr lvl="1" eaLnBrk="1" hangingPunct="1"/>
            <a:r>
              <a:rPr lang="fr-BE" sz="1400" dirty="0">
                <a:latin typeface="Arial" pitchFamily="34" charset="0"/>
                <a:ea typeface="ＭＳ Ｐゴシック"/>
                <a:cs typeface="Arial" pitchFamily="34" charset="0"/>
                <a:sym typeface="Wingdings" pitchFamily="2" charset="2"/>
              </a:rPr>
              <a:t>1</a:t>
            </a:r>
            <a:r>
              <a:rPr lang="fr-BE" sz="1400" baseline="30000" dirty="0">
                <a:latin typeface="Arial" pitchFamily="34" charset="0"/>
                <a:ea typeface="ＭＳ Ｐゴシック"/>
                <a:cs typeface="Arial" pitchFamily="34" charset="0"/>
                <a:sym typeface="Wingdings" pitchFamily="2" charset="2"/>
              </a:rPr>
              <a:t>er</a:t>
            </a:r>
            <a:r>
              <a:rPr lang="fr-BE" sz="1400" dirty="0">
                <a:latin typeface="Arial" pitchFamily="34" charset="0"/>
                <a:ea typeface="ＭＳ Ｐゴシック"/>
                <a:cs typeface="Arial" pitchFamily="34" charset="0"/>
                <a:sym typeface="Wingdings" pitchFamily="2" charset="2"/>
              </a:rPr>
              <a:t> levé topographique d’Ores </a:t>
            </a:r>
            <a:r>
              <a:rPr lang="fr-BE" sz="1400" dirty="0" smtClean="0">
                <a:latin typeface="Arial" pitchFamily="34" charset="0"/>
                <a:ea typeface="ＭＳ Ｐゴシック"/>
                <a:cs typeface="Arial" pitchFamily="34" charset="0"/>
                <a:sym typeface="Wingdings" pitchFamily="2" charset="2"/>
              </a:rPr>
              <a:t>sous </a:t>
            </a:r>
            <a:r>
              <a:rPr lang="fr-BE" sz="1400" dirty="0">
                <a:latin typeface="Arial" pitchFamily="34" charset="0"/>
                <a:ea typeface="ＭＳ Ｐゴシック"/>
                <a:cs typeface="Arial" pitchFamily="34" charset="0"/>
                <a:sym typeface="Wingdings" pitchFamily="2" charset="2"/>
              </a:rPr>
              <a:t>format </a:t>
            </a:r>
            <a:r>
              <a:rPr lang="fr-BE" sz="1400" dirty="0" smtClean="0">
                <a:latin typeface="Arial" pitchFamily="34" charset="0"/>
                <a:ea typeface="ＭＳ Ｐゴシック"/>
                <a:cs typeface="Arial" pitchFamily="34" charset="0"/>
                <a:sym typeface="Wingdings" pitchFamily="2" charset="2"/>
              </a:rPr>
              <a:t>Waltopo et contrôle de ceux-ci par la cellule « </a:t>
            </a:r>
            <a:r>
              <a:rPr lang="fr-BE" sz="1400" dirty="0" err="1" smtClean="0">
                <a:latin typeface="Arial" pitchFamily="34" charset="0"/>
                <a:ea typeface="ＭＳ Ｐゴシック"/>
                <a:cs typeface="Arial" pitchFamily="34" charset="0"/>
                <a:sym typeface="Wingdings" pitchFamily="2" charset="2"/>
              </a:rPr>
              <a:t>Géométrologie</a:t>
            </a:r>
            <a:r>
              <a:rPr lang="fr-BE" sz="1400" dirty="0" smtClean="0">
                <a:latin typeface="Arial" pitchFamily="34" charset="0"/>
                <a:ea typeface="ＭＳ Ｐゴシック"/>
                <a:cs typeface="Arial" pitchFamily="34" charset="0"/>
                <a:sym typeface="Wingdings" pitchFamily="2" charset="2"/>
              </a:rPr>
              <a:t> » du SPW</a:t>
            </a:r>
            <a:endParaRPr lang="fr-BE" sz="1400" dirty="0">
              <a:latin typeface="Arial" pitchFamily="34" charset="0"/>
              <a:ea typeface="ＭＳ Ｐゴシック"/>
              <a:cs typeface="Arial" pitchFamily="34" charset="0"/>
              <a:sym typeface="Wingdings" pitchFamily="2" charset="2"/>
            </a:endParaRPr>
          </a:p>
          <a:p>
            <a:pPr lvl="1" eaLnBrk="1" hangingPunct="1">
              <a:buNone/>
            </a:pPr>
            <a:endParaRPr lang="fr-BE" sz="1400" dirty="0">
              <a:latin typeface="Arial" pitchFamily="34" charset="0"/>
              <a:ea typeface="ＭＳ Ｐゴシック"/>
              <a:cs typeface="Arial" pitchFamily="34" charset="0"/>
              <a:sym typeface="Wingdings" pitchFamily="2" charset="2"/>
            </a:endParaRPr>
          </a:p>
          <a:p>
            <a:pPr lvl="1" eaLnBrk="1" hangingPunct="1"/>
            <a:r>
              <a:rPr lang="fr-BE" sz="1400" dirty="0">
                <a:latin typeface="Arial" pitchFamily="34" charset="0"/>
                <a:ea typeface="ＭＳ Ｐゴシック"/>
                <a:cs typeface="Arial" pitchFamily="34" charset="0"/>
                <a:sym typeface="Wingdings" pitchFamily="2" charset="2"/>
              </a:rPr>
              <a:t>Adaptation du Waltopo aux besoins </a:t>
            </a:r>
            <a:r>
              <a:rPr lang="fr-BE" sz="1400" dirty="0" smtClean="0">
                <a:latin typeface="Arial" pitchFamily="34" charset="0"/>
                <a:ea typeface="ＭＳ Ｐゴシック"/>
                <a:cs typeface="Arial" pitchFamily="34" charset="0"/>
                <a:sym typeface="Wingdings" pitchFamily="2" charset="2"/>
              </a:rPr>
              <a:t>et </a:t>
            </a:r>
            <a:r>
              <a:rPr lang="fr-BE" sz="1400" dirty="0">
                <a:latin typeface="Arial" pitchFamily="34" charset="0"/>
                <a:ea typeface="ＭＳ Ｐゴシック"/>
                <a:cs typeface="Arial" pitchFamily="34" charset="0"/>
                <a:sym typeface="Wingdings" pitchFamily="2" charset="2"/>
              </a:rPr>
              <a:t>nécessités </a:t>
            </a:r>
            <a:r>
              <a:rPr lang="fr-BE" sz="1400" dirty="0" smtClean="0">
                <a:latin typeface="Arial" pitchFamily="34" charset="0"/>
                <a:ea typeface="ＭＳ Ｐゴシック"/>
                <a:cs typeface="Arial" pitchFamily="34" charset="0"/>
                <a:sym typeface="Wingdings" pitchFamily="2" charset="2"/>
              </a:rPr>
              <a:t>d’Ores</a:t>
            </a:r>
            <a:endParaRPr lang="fr-BE" sz="1400" dirty="0">
              <a:latin typeface="Arial" pitchFamily="34" charset="0"/>
              <a:ea typeface="ＭＳ Ｐゴシック"/>
              <a:cs typeface="Arial" pitchFamily="34" charset="0"/>
              <a:sym typeface="Wingdings" pitchFamily="2" charset="2"/>
            </a:endParaRPr>
          </a:p>
          <a:p>
            <a:pPr lvl="1" eaLnBrk="1" hangingPunct="1"/>
            <a:endParaRPr lang="fr-BE" sz="1400" dirty="0">
              <a:latin typeface="Arial" pitchFamily="34" charset="0"/>
              <a:ea typeface="ＭＳ Ｐゴシック"/>
              <a:cs typeface="Arial" pitchFamily="34" charset="0"/>
              <a:sym typeface="Wingdings" pitchFamily="2" charset="2"/>
            </a:endParaRPr>
          </a:p>
          <a:p>
            <a:pPr lvl="1" eaLnBrk="1" hangingPunct="1"/>
            <a:r>
              <a:rPr lang="fr-BE" sz="1400" dirty="0">
                <a:latin typeface="Arial" pitchFamily="34" charset="0"/>
                <a:ea typeface="ＭＳ Ｐゴシック"/>
                <a:cs typeface="Arial" pitchFamily="34" charset="0"/>
                <a:sym typeface="Wingdings" pitchFamily="2" charset="2"/>
              </a:rPr>
              <a:t>Mise en place du </a:t>
            </a:r>
            <a:r>
              <a:rPr lang="fr-BE" sz="1400" dirty="0" smtClean="0">
                <a:latin typeface="Arial" pitchFamily="34" charset="0"/>
                <a:ea typeface="ＭＳ Ｐゴシック"/>
                <a:cs typeface="Arial" pitchFamily="34" charset="0"/>
                <a:sym typeface="Wingdings" pitchFamily="2" charset="2"/>
              </a:rPr>
              <a:t>formalisme des échanges, </a:t>
            </a:r>
            <a:r>
              <a:rPr lang="fr-BE" sz="1400" dirty="0">
                <a:latin typeface="Arial" pitchFamily="34" charset="0"/>
                <a:ea typeface="ＭＳ Ｐゴシック"/>
                <a:cs typeface="Arial" pitchFamily="34" charset="0"/>
                <a:sym typeface="Wingdings" pitchFamily="2" charset="2"/>
              </a:rPr>
              <a:t>du contrôle </a:t>
            </a:r>
            <a:r>
              <a:rPr lang="fr-BE" sz="1400" dirty="0" smtClean="0">
                <a:latin typeface="Arial" pitchFamily="34" charset="0"/>
                <a:ea typeface="ＭＳ Ｐゴシック"/>
                <a:cs typeface="Arial" pitchFamily="34" charset="0"/>
                <a:sym typeface="Wingdings" pitchFamily="2" charset="2"/>
              </a:rPr>
              <a:t>qualité, de la responsabilité des données échangées </a:t>
            </a:r>
            <a:r>
              <a:rPr lang="fr-BE" sz="1400" dirty="0">
                <a:latin typeface="Arial" pitchFamily="34" charset="0"/>
                <a:ea typeface="ＭＳ Ｐゴシック"/>
                <a:cs typeface="Arial" pitchFamily="34" charset="0"/>
                <a:sym typeface="Wingdings" pitchFamily="2" charset="2"/>
              </a:rPr>
              <a:t>à travers « une convention »</a:t>
            </a:r>
          </a:p>
          <a:p>
            <a:pPr lvl="1" eaLnBrk="1" hangingPunct="1"/>
            <a:endParaRPr lang="fr-BE" sz="1400" dirty="0">
              <a:latin typeface="Arial" pitchFamily="34" charset="0"/>
              <a:ea typeface="ＭＳ Ｐゴシック"/>
              <a:cs typeface="Arial" pitchFamily="34" charset="0"/>
              <a:sym typeface="Wingdings" pitchFamily="2" charset="2"/>
            </a:endParaRPr>
          </a:p>
          <a:p>
            <a:pPr lvl="1" eaLnBrk="1" hangingPunct="1"/>
            <a:r>
              <a:rPr lang="fr-BE" sz="1400" dirty="0">
                <a:latin typeface="Arial" pitchFamily="34" charset="0"/>
                <a:ea typeface="ＭＳ Ｐゴシック"/>
                <a:cs typeface="Arial" pitchFamily="34" charset="0"/>
                <a:sym typeface="Wingdings" pitchFamily="2" charset="2"/>
              </a:rPr>
              <a:t>Mise en production du partage des informations liées la </a:t>
            </a:r>
            <a:r>
              <a:rPr lang="fr-BE" sz="1400" dirty="0" smtClean="0">
                <a:latin typeface="Arial" pitchFamily="34" charset="0"/>
                <a:ea typeface="ＭＳ Ｐゴシック"/>
                <a:cs typeface="Arial" pitchFamily="34" charset="0"/>
                <a:sym typeface="Wingdings" pitchFamily="2" charset="2"/>
              </a:rPr>
              <a:t>construction du PICC</a:t>
            </a:r>
          </a:p>
          <a:p>
            <a:pPr eaLnBrk="1" hangingPunct="1">
              <a:buNone/>
            </a:pPr>
            <a:endParaRPr lang="fr-BE" sz="1800" b="1" dirty="0" smtClean="0">
              <a:latin typeface="Arial" pitchFamily="34" charset="0"/>
              <a:ea typeface="ＭＳ Ｐゴシック"/>
              <a:cs typeface="Arial" pitchFamily="34" charset="0"/>
              <a:sym typeface="Wingdings" pitchFamily="2" charset="2"/>
            </a:endParaRPr>
          </a:p>
          <a:p>
            <a:pPr lvl="1" eaLnBrk="1" hangingPunct="1">
              <a:buNone/>
            </a:pPr>
            <a:endParaRPr lang="fr-BE" sz="1400" dirty="0">
              <a:latin typeface="Arial" pitchFamily="34" charset="0"/>
              <a:ea typeface="ＭＳ Ｐゴシック"/>
              <a:cs typeface="Arial" pitchFamily="34" charset="0"/>
              <a:sym typeface="Wingdings" pitchFamily="2" charset="2"/>
            </a:endParaRPr>
          </a:p>
          <a:p>
            <a:pPr lvl="1" eaLnBrk="1" hangingPunct="1"/>
            <a:endParaRPr lang="fr-BE" sz="1400" b="1" dirty="0" smtClean="0">
              <a:latin typeface="Arial" pitchFamily="34" charset="0"/>
              <a:ea typeface="ＭＳ Ｐゴシック"/>
              <a:cs typeface="Arial" pitchFamily="34" charset="0"/>
              <a:sym typeface="Wingdings" pitchFamily="2" charset="2"/>
            </a:endParaRPr>
          </a:p>
          <a:p>
            <a:pPr lvl="1" eaLnBrk="1" hangingPunct="1"/>
            <a:endParaRPr lang="fr-BE" sz="1400" b="1" dirty="0" smtClean="0">
              <a:latin typeface="Arial" pitchFamily="34" charset="0"/>
              <a:ea typeface="ＭＳ Ｐゴシック"/>
              <a:cs typeface="Arial" pitchFamily="34" charset="0"/>
              <a:sym typeface="Wingdings" pitchFamily="2" charset="2"/>
            </a:endParaRPr>
          </a:p>
          <a:p>
            <a:pPr lvl="1" eaLnBrk="1" hangingPunct="1"/>
            <a:endParaRPr lang="fr-BE" sz="1400" dirty="0">
              <a:latin typeface="Arial" pitchFamily="34" charset="0"/>
              <a:ea typeface="ＭＳ Ｐゴシック"/>
              <a:cs typeface="Arial" pitchFamily="34" charset="0"/>
              <a:sym typeface="Wingdings" pitchFamily="2" charset="2"/>
            </a:endParaRPr>
          </a:p>
          <a:p>
            <a:pPr lvl="1" eaLnBrk="1" hangingPunct="1"/>
            <a:endParaRPr lang="fr-BE" sz="1400" b="1" dirty="0" smtClean="0">
              <a:latin typeface="Arial" pitchFamily="34" charset="0"/>
              <a:ea typeface="ＭＳ Ｐゴシック"/>
              <a:cs typeface="Arial" pitchFamily="34" charset="0"/>
              <a:sym typeface="Wingdings" pitchFamily="2" charset="2"/>
            </a:endParaRPr>
          </a:p>
          <a:p>
            <a:pPr lvl="1" eaLnBrk="1" hangingPunct="1"/>
            <a:endParaRPr lang="fr-BE" sz="1400" b="1" dirty="0" smtClean="0">
              <a:latin typeface="Arial" pitchFamily="34" charset="0"/>
              <a:ea typeface="ＭＳ Ｐゴシック"/>
              <a:cs typeface="Arial" pitchFamily="34" charset="0"/>
              <a:sym typeface="Wingdings" pitchFamily="2" charset="2"/>
            </a:endParaRPr>
          </a:p>
          <a:p>
            <a:pPr lvl="1" eaLnBrk="1" hangingPunct="1"/>
            <a:endParaRPr lang="fr-BE" sz="1400" b="1" dirty="0" smtClean="0">
              <a:latin typeface="Arial" pitchFamily="34" charset="0"/>
              <a:ea typeface="ＭＳ Ｐゴシック"/>
              <a:cs typeface="Arial" pitchFamily="34" charset="0"/>
              <a:sym typeface="Wingdings" pitchFamily="2" charset="2"/>
            </a:endParaRPr>
          </a:p>
          <a:p>
            <a:pPr lvl="1" eaLnBrk="1" hangingPunct="1"/>
            <a:endParaRPr lang="fr-BE" sz="1400" b="1" dirty="0" smtClean="0">
              <a:latin typeface="Arial" pitchFamily="34" charset="0"/>
              <a:ea typeface="ＭＳ Ｐゴシック"/>
              <a:cs typeface="Arial" pitchFamily="34" charset="0"/>
            </a:endParaRPr>
          </a:p>
        </p:txBody>
      </p:sp>
      <p:sp>
        <p:nvSpPr>
          <p:cNvPr id="24579" name="Espace réservé du texte 3"/>
          <p:cNvSpPr>
            <a:spLocks noGrp="1"/>
          </p:cNvSpPr>
          <p:nvPr>
            <p:ph type="body" sz="quarter" idx="11"/>
          </p:nvPr>
        </p:nvSpPr>
        <p:spPr bwMode="auto">
          <a:xfrm>
            <a:off x="2894013" y="306388"/>
            <a:ext cx="5868987" cy="763587"/>
          </a:xfrm>
          <a:noFill/>
          <a:ln>
            <a:miter lim="800000"/>
            <a:headEnd/>
            <a:tailEnd/>
          </a:ln>
        </p:spPr>
        <p:txBody>
          <a:bodyPr vert="horz" wrap="square" lIns="91440" tIns="45720" rIns="91440" bIns="45720" numCol="1" anchor="t" anchorCtr="0" compatLnSpc="1">
            <a:prstTxWarp prst="textNoShape">
              <a:avLst/>
            </a:prstTxWarp>
          </a:bodyPr>
          <a:lstStyle/>
          <a:p>
            <a:r>
              <a:rPr lang="fr-BE" sz="2800" dirty="0" smtClean="0">
                <a:latin typeface="Arial" pitchFamily="34" charset="0"/>
                <a:ea typeface="ＭＳ Ｐゴシック"/>
                <a:cs typeface="ＭＳ Ｐゴシック"/>
              </a:rPr>
              <a:t>Historique du PICC en Ores…</a:t>
            </a:r>
            <a:endParaRPr sz="2800" dirty="0" smtClean="0">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apositive de 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re et 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re et 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 Présentation</Template>
  <TotalTime>2907</TotalTime>
  <Words>701</Words>
  <Application>Microsoft Office PowerPoint</Application>
  <PresentationFormat>Affichage à l'écran (4:3)</PresentationFormat>
  <Paragraphs>172</Paragraphs>
  <Slides>19</Slides>
  <Notes>11</Notes>
  <HiddenSlides>0</HiddenSlides>
  <MMClips>0</MMClips>
  <ScaleCrop>false</ScaleCrop>
  <HeadingPairs>
    <vt:vector size="4" baseType="variant">
      <vt:variant>
        <vt:lpstr>Thème</vt:lpstr>
      </vt:variant>
      <vt:variant>
        <vt:i4>3</vt:i4>
      </vt:variant>
      <vt:variant>
        <vt:lpstr>Titres des diapositives</vt:lpstr>
      </vt:variant>
      <vt:variant>
        <vt:i4>19</vt:i4>
      </vt:variant>
    </vt:vector>
  </HeadingPairs>
  <TitlesOfParts>
    <vt:vector size="22" baseType="lpstr">
      <vt:lpstr>diapositive de titre</vt:lpstr>
      <vt:lpstr>Titre et contenu</vt:lpstr>
      <vt:lpstr>1_Titre et contenu</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IT-Services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Closset</dc:creator>
  <cp:lastModifiedBy>gdk104</cp:lastModifiedBy>
  <cp:revision>374</cp:revision>
  <dcterms:created xsi:type="dcterms:W3CDTF">2009-11-18T14:41:36Z</dcterms:created>
  <dcterms:modified xsi:type="dcterms:W3CDTF">2014-06-23T12:10:13Z</dcterms:modified>
</cp:coreProperties>
</file>