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7" r:id="rId5"/>
    <p:sldId id="290" r:id="rId6"/>
    <p:sldId id="300" r:id="rId7"/>
    <p:sldId id="291" r:id="rId8"/>
    <p:sldId id="292" r:id="rId9"/>
    <p:sldId id="293" r:id="rId10"/>
    <p:sldId id="299" r:id="rId11"/>
    <p:sldId id="306" r:id="rId12"/>
    <p:sldId id="294" r:id="rId13"/>
    <p:sldId id="305" r:id="rId14"/>
    <p:sldId id="304" r:id="rId15"/>
    <p:sldId id="303" r:id="rId16"/>
    <p:sldId id="302" r:id="rId17"/>
    <p:sldId id="296" r:id="rId18"/>
    <p:sldId id="295" r:id="rId19"/>
    <p:sldId id="289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E2F"/>
    <a:srgbClr val="FFD85D"/>
    <a:srgbClr val="E51937"/>
    <a:srgbClr val="F2849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D5DF4-9F62-44C8-84E2-6225D4126154}" v="906" dt="2019-11-12T14:53:37.114"/>
    <p1510:client id="{21800517-42FF-4504-8B04-3CB5F821E94F}" v="1" dt="2019-11-12T15:00:2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 autoAdjust="0"/>
    <p:restoredTop sz="87153" autoAdjust="0"/>
  </p:normalViewPr>
  <p:slideViewPr>
    <p:cSldViewPr>
      <p:cViewPr varScale="1">
        <p:scale>
          <a:sx n="101" d="100"/>
          <a:sy n="101" d="100"/>
        </p:scale>
        <p:origin x="5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A22D05-3CD8-4791-A6A3-6CDEEF11F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27504" y="248444"/>
            <a:ext cx="3313216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 dirty="0"/>
              <a:t>Service public de Wallonie – secrétariat général</a:t>
            </a:r>
          </a:p>
          <a:p>
            <a:r>
              <a:rPr lang="fr-BE" sz="1000" dirty="0"/>
              <a:t>département de la géomatique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8FA818-6726-41F9-B183-7D321C7F93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01893" y="248444"/>
            <a:ext cx="266827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0E3CD-3A04-423F-A6CD-2D1DD2AD28AE}" type="datetimeFigureOut">
              <a:rPr lang="fr-BE" smtClean="0"/>
              <a:t>12-11-19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F251B3-9F81-4F0B-8309-BA628F888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27504" y="903786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dirty="0"/>
              <a:t>http://geoportail.wallonie.be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E875A3-6B6E-4C3E-92EE-65D8470E9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398837" y="9037864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2FEE1-F06F-4892-9E63-FB305309742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05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22274" y="372269"/>
            <a:ext cx="344908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 dirty="0"/>
              <a:t>Service public de Wallonie – secrétariat général</a:t>
            </a:r>
          </a:p>
          <a:p>
            <a:r>
              <a:rPr lang="fr-BE" sz="1000" dirty="0"/>
              <a:t>département de la géomatique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71354" y="370393"/>
            <a:ext cx="25040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5B00-0DAF-43B7-9721-73152BDB0511}" type="datetimeFigureOut">
              <a:rPr lang="fr-BE" smtClean="0"/>
              <a:t>12-11-19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79450" y="89573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dirty="0"/>
              <a:t>https://geoportail.wallonie.be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171825" y="895884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18160-61B2-4BF8-8C34-D4173191610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988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18160-61B2-4BF8-8C34-D4173191610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903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18160-61B2-4BF8-8C34-D4173191610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56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18160-61B2-4BF8-8C34-D4173191610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867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18160-61B2-4BF8-8C34-D4173191610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69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iej_-wsZzeAhXDzIUKHf9RAiYQjRx6BAgBEAU&amp;url=https://www.chambost-materiaux.com/selection-plans-de-travail-formopan/linkedin-logo/&amp;psig=AOvVaw3zLntokjjbm-R_t8scxd3u&amp;ust=1540377997360943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51246-65A1-401B-8924-74FF67035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200" y="1352373"/>
            <a:ext cx="66913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3A3A7F-0DA0-46CE-90E1-EBB87147C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201" y="3849865"/>
            <a:ext cx="66913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10E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B5EAF9-4675-4E3C-B0CC-FA78FE9A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7" name="Image 6" descr="Une image contenant équipement électronique, circuit&#10;&#10;Description générée avec un niveau de confiance très élevé">
            <a:extLst>
              <a:ext uri="{FF2B5EF4-FFF2-40B4-BE49-F238E27FC236}">
                <a16:creationId xmlns:a16="http://schemas.microsoft.com/office/drawing/2014/main" id="{9163D35B-4E92-473E-98B2-6F79141EC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r="37378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pic>
        <p:nvPicPr>
          <p:cNvPr id="8" name="Image 7" descr="spw_fr.png">
            <a:extLst>
              <a:ext uri="{FF2B5EF4-FFF2-40B4-BE49-F238E27FC236}">
                <a16:creationId xmlns:a16="http://schemas.microsoft.com/office/drawing/2014/main" id="{A0AEB1F6-901F-431E-81BC-663C7A5F2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8" y="234015"/>
            <a:ext cx="2267983" cy="10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023C13C5-31C2-4816-8C1A-F5EA1E90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Picture 4" descr="Résultat d’images pour facebook logo">
            <a:extLst>
              <a:ext uri="{FF2B5EF4-FFF2-40B4-BE49-F238E27FC236}">
                <a16:creationId xmlns:a16="http://schemas.microsoft.com/office/drawing/2014/main" id="{5E17D8E0-7FC5-40BC-A3C1-31374136CF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90077" y="3774985"/>
            <a:ext cx="456443" cy="468344"/>
          </a:xfrm>
          <a:prstGeom prst="rect">
            <a:avLst/>
          </a:prstGeom>
          <a:noFill/>
        </p:spPr>
      </p:pic>
      <p:pic>
        <p:nvPicPr>
          <p:cNvPr id="6" name="Picture 8" descr="Résultat d’images pour twitter logo">
            <a:extLst>
              <a:ext uri="{FF2B5EF4-FFF2-40B4-BE49-F238E27FC236}">
                <a16:creationId xmlns:a16="http://schemas.microsoft.com/office/drawing/2014/main" id="{1C4A9E4E-6891-4813-AAD8-1AA8FF3AC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14817" y="3774985"/>
            <a:ext cx="456443" cy="468344"/>
          </a:xfrm>
          <a:prstGeom prst="rect">
            <a:avLst/>
          </a:prstGeom>
          <a:noFill/>
        </p:spPr>
      </p:pic>
      <p:pic>
        <p:nvPicPr>
          <p:cNvPr id="7" name="Picture 2" descr="Résultat de recherche d'images pour &quot;logo linkedin&quot;">
            <a:hlinkClick r:id="rId4"/>
            <a:extLst>
              <a:ext uri="{FF2B5EF4-FFF2-40B4-BE49-F238E27FC236}">
                <a16:creationId xmlns:a16="http://schemas.microsoft.com/office/drawing/2014/main" id="{695BF33E-4030-4A50-A6D3-39E8717FA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0774" y="3757855"/>
            <a:ext cx="648876" cy="502603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6F5145-BFA1-447B-A1B0-914B17C2B660}"/>
              </a:ext>
            </a:extLst>
          </p:cNvPr>
          <p:cNvSpPr/>
          <p:nvPr userDrawn="1"/>
        </p:nvSpPr>
        <p:spPr>
          <a:xfrm>
            <a:off x="5435390" y="4351644"/>
            <a:ext cx="2239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Géoportail de la Wallonie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5F537-ACC6-4540-9E29-BA062D5EB24F}"/>
              </a:ext>
            </a:extLst>
          </p:cNvPr>
          <p:cNvSpPr/>
          <p:nvPr userDrawn="1"/>
        </p:nvSpPr>
        <p:spPr>
          <a:xfrm>
            <a:off x="4304266" y="2387179"/>
            <a:ext cx="4733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helpdesk.carto@spw.wallonie.be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DE971-09DD-47DC-B3D0-10532B7333F2}"/>
              </a:ext>
            </a:extLst>
          </p:cNvPr>
          <p:cNvSpPr/>
          <p:nvPr userDrawn="1"/>
        </p:nvSpPr>
        <p:spPr>
          <a:xfrm>
            <a:off x="4304265" y="152996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https://Geoportail.wallonie.Be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2" descr="Afficher l’image source">
            <a:extLst>
              <a:ext uri="{FF2B5EF4-FFF2-40B4-BE49-F238E27FC236}">
                <a16:creationId xmlns:a16="http://schemas.microsoft.com/office/drawing/2014/main" id="{25D0C7B8-D1E2-4534-BE52-5770F2048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1540389"/>
            <a:ext cx="617538" cy="5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ficher l’image source">
            <a:extLst>
              <a:ext uri="{FF2B5EF4-FFF2-40B4-BE49-F238E27FC236}">
                <a16:creationId xmlns:a16="http://schemas.microsoft.com/office/drawing/2014/main" id="{0FB2BD18-0969-46A6-A5C7-4319B53BE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2309242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6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5EA87-A8F3-4D62-BFC6-05CF2CD22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0328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6D8E79-BBCA-4A13-8E4E-6B0D3D5FA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6590" y="365125"/>
            <a:ext cx="7435909" cy="540328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02F99526-7EBD-4FDB-8E03-02198209D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067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7A764-A314-4234-B03E-CF75F00A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A8BEF-3CC1-406E-8AC3-3C1254CD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592" y="1825626"/>
            <a:ext cx="10123207" cy="395133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59DA99BE-34F0-4DA8-BE6F-AF751B1458F0}"/>
              </a:ext>
            </a:extLst>
          </p:cNvPr>
          <p:cNvSpPr txBox="1">
            <a:spLocks/>
          </p:cNvSpPr>
          <p:nvPr userDrawn="1"/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001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8659D-4BA5-4BF8-943E-4943C539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05" y="1111532"/>
            <a:ext cx="1023649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235A0-42A8-44DC-A257-77F7AC85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505" y="4246281"/>
            <a:ext cx="102364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19E62FB5-B124-467B-B738-D5B3EC8E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6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5199A-5C38-4EA1-B70E-AB5C09CC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594" y="365125"/>
            <a:ext cx="10186588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11576-1B36-45CB-8000-6EB726635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0594" y="1825625"/>
            <a:ext cx="5181600" cy="394278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E6077A-A4AD-47E2-9391-F8DBD8243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9669" y="1825625"/>
            <a:ext cx="5181600" cy="394278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647780C5-1CED-4DA7-A4AB-C80E4445B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019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14270-3BE0-4D24-B9F3-842AEDB4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74" y="373671"/>
            <a:ext cx="102355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F9ABC-7DDB-41B0-8913-810629F0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898" y="1837347"/>
            <a:ext cx="5160963" cy="736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1CC44E-620E-4F5E-8813-76DC7D92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3074" y="2674833"/>
            <a:ext cx="5157787" cy="30935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AD8E71-8A91-4461-A554-C618ED9A0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5486" y="1837345"/>
            <a:ext cx="5183188" cy="7360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555D01-0292-4C29-A7CC-DC638094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486" y="2674833"/>
            <a:ext cx="5183188" cy="309357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EDD96B5-B565-4A00-B555-C57838E89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361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BE5E9-D056-4B50-94A8-02DE9DF9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1838CDD4-5933-4854-AA08-5EE52C5D0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59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9FA211-B31A-4B30-B7C1-193292390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83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44D6A-4EA9-4158-8D3A-FE95A585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457200"/>
            <a:ext cx="36268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48BA8-25ED-4130-BF27-8260EF5C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319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000371-FCC0-4D0C-B6C1-C65C2618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136" y="2179178"/>
            <a:ext cx="3626889" cy="3597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7321CB6D-F804-4F61-B6C2-5A394A9B4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747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44424-DD74-4D9E-A962-4B282409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24" y="457200"/>
            <a:ext cx="37038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87D957-7916-48B0-91CD-491BC3F32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3283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2C8C6F-C593-4DE6-9961-E2C476A6A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224" y="2221907"/>
            <a:ext cx="3703801" cy="35635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9ADEAA9-3D6A-4ABE-8178-782A4CC90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198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900964-6DFA-44A3-8263-DB787BD5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594" y="365125"/>
            <a:ext cx="1012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81647B-CF60-4687-97D2-421E3274A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592" y="1825625"/>
            <a:ext cx="10123207" cy="394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532CD-8835-429F-B5DB-2E35D5DAA6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92000" y="6673500"/>
            <a:ext cx="900000" cy="180000"/>
          </a:xfrm>
          <a:prstGeom prst="rect">
            <a:avLst/>
          </a:prstGeom>
          <a:solidFill>
            <a:srgbClr val="A10E2F"/>
          </a:solidFill>
          <a:ln>
            <a:noFill/>
          </a:ln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BF9762C9-EB2B-4B14-94DF-C625F84131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78000" y="6364279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dirty="0">
                <a:solidFill>
                  <a:srgbClr val="A10E2F"/>
                </a:solidFill>
                <a:latin typeface="Arial" charset="0"/>
                <a:cs typeface="Arial" charset="0"/>
              </a:rPr>
              <a:t>secrétariat général</a:t>
            </a: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FR" sz="1200" b="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département de la géomatique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C8EC18-27AC-42C3-BAE8-DFCDD4744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-8" r="81932" b="3"/>
          <a:stretch/>
        </p:blipFill>
        <p:spPr>
          <a:xfrm>
            <a:off x="0" y="1"/>
            <a:ext cx="838200" cy="6857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E8C850-8A99-4D40-B37D-90BD536C33C2}"/>
              </a:ext>
            </a:extLst>
          </p:cNvPr>
          <p:cNvSpPr/>
          <p:nvPr userDrawn="1"/>
        </p:nvSpPr>
        <p:spPr>
          <a:xfrm>
            <a:off x="0" y="5774726"/>
            <a:ext cx="1073956" cy="80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spw_fr.png">
            <a:extLst>
              <a:ext uri="{FF2B5EF4-FFF2-40B4-BE49-F238E27FC236}">
                <a16:creationId xmlns:a16="http://schemas.microsoft.com/office/drawing/2014/main" id="{1B2AFC49-EBAE-484D-A2B7-DFEBCF82BCE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" y="5816962"/>
            <a:ext cx="1619241" cy="720001"/>
          </a:xfrm>
          <a:prstGeom prst="rect">
            <a:avLst/>
          </a:prstGeom>
        </p:spPr>
      </p:pic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EEE11A94-71D2-455C-A050-310B6DE9C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890" y="233762"/>
            <a:ext cx="487110" cy="262725"/>
          </a:xfrm>
          <a:prstGeom prst="rect">
            <a:avLst/>
          </a:prstGeom>
          <a:solidFill>
            <a:srgbClr val="A10E2F"/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F3DB4B1D-2900-4030-8D00-D12F52ACDE5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0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10E2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iej_-wsZzeAhXDzIUKHf9RAiYQjRx6BAgBEAU&amp;url=https://www.chambost-materiaux.com/selection-plans-de-travail-formopan/linkedin-logo/&amp;psig=AOvVaw3zLntokjjbm-R_t8scxd3u&amp;ust=15403779973609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B2C9D-59D7-4B14-BF11-566776EB0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Fond de plan «SPW»</a:t>
            </a:r>
            <a:br>
              <a:rPr lang="fr-BE" sz="6600" dirty="0"/>
            </a:br>
            <a:r>
              <a:rPr lang="fr-BE" sz="4000" dirty="0"/>
              <a:t>Objectifs et création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C811AA-3EFF-4A09-9E37-C4952CBDA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201" y="4822521"/>
            <a:ext cx="6691357" cy="683106"/>
          </a:xfrm>
        </p:spPr>
        <p:txBody>
          <a:bodyPr/>
          <a:lstStyle/>
          <a:p>
            <a:pPr algn="r"/>
            <a:r>
              <a:rPr lang="fr-BE" dirty="0"/>
              <a:t>David </a:t>
            </a:r>
            <a:r>
              <a:rPr lang="fr-BE" dirty="0" err="1"/>
              <a:t>Dabin</a:t>
            </a:r>
            <a:r>
              <a:rPr lang="fr-BE" dirty="0"/>
              <a:t> – SPW</a:t>
            </a:r>
          </a:p>
        </p:txBody>
      </p:sp>
    </p:spTree>
    <p:extLst>
      <p:ext uri="{BB962C8B-B14F-4D97-AF65-F5344CB8AC3E}">
        <p14:creationId xmlns:p14="http://schemas.microsoft.com/office/powerpoint/2010/main" val="36035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2C3E151-E95D-48DD-8859-4EBE4EE0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3" y="4589042"/>
            <a:ext cx="10123206" cy="1325563"/>
          </a:xfrm>
        </p:spPr>
        <p:txBody>
          <a:bodyPr/>
          <a:lstStyle/>
          <a:p>
            <a:r>
              <a:rPr lang="fr-BE" dirty="0"/>
              <a:t>1/100 000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AF409-B999-4D54-93C7-B8D23F6ADF84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B323AA-D5CC-4C47-A041-76E2E905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190219"/>
            <a:ext cx="6096528" cy="647756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5DA3CBF-7741-4D76-A0A0-19931E04446C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096000" y="190219"/>
            <a:ext cx="0" cy="647756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4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BEF24E2-D7D9-4DEC-9E5D-7E3C0B6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4" y="4779559"/>
            <a:ext cx="10123206" cy="1325563"/>
          </a:xfrm>
        </p:spPr>
        <p:txBody>
          <a:bodyPr/>
          <a:lstStyle/>
          <a:p>
            <a:r>
              <a:rPr lang="fr-BE" dirty="0"/>
              <a:t>1/25 000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357AA-B2F3-487E-8966-7B781DA97D3D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08178E-0C2C-47A1-A1F1-DD25F2D8C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380736"/>
            <a:ext cx="6096528" cy="609652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64EC07-87AA-44BB-A313-C43CA15B11E1}"/>
              </a:ext>
            </a:extLst>
          </p:cNvPr>
          <p:cNvCxnSpPr>
            <a:cxnSpLocks/>
          </p:cNvCxnSpPr>
          <p:nvPr/>
        </p:nvCxnSpPr>
        <p:spPr>
          <a:xfrm>
            <a:off x="6096000" y="380736"/>
            <a:ext cx="0" cy="60965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6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6F56CF6-3BEB-402E-B69C-AF501926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4" y="4779558"/>
            <a:ext cx="10123206" cy="1325563"/>
          </a:xfrm>
        </p:spPr>
        <p:txBody>
          <a:bodyPr/>
          <a:lstStyle/>
          <a:p>
            <a:r>
              <a:rPr lang="fr-BE" dirty="0"/>
              <a:t>1/5 000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1BB0A-7F81-48A2-AAA7-591A7B71D251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D584D0-AFBD-47CD-858D-17F62D59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380736"/>
            <a:ext cx="6096528" cy="609652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027862-9DB8-4391-A30C-5825D5E66D12}"/>
              </a:ext>
            </a:extLst>
          </p:cNvPr>
          <p:cNvCxnSpPr>
            <a:cxnSpLocks/>
          </p:cNvCxnSpPr>
          <p:nvPr/>
        </p:nvCxnSpPr>
        <p:spPr>
          <a:xfrm>
            <a:off x="6096000" y="380736"/>
            <a:ext cx="0" cy="60965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0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AB7C82-3F9D-4BB9-AB09-012294561AAC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645405-B549-4763-9CE7-0486789C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380736"/>
            <a:ext cx="6096528" cy="609652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2A09381-9BA2-4ABD-8C38-E8626B1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4" y="4779558"/>
            <a:ext cx="10123206" cy="1325563"/>
          </a:xfrm>
        </p:spPr>
        <p:txBody>
          <a:bodyPr/>
          <a:lstStyle/>
          <a:p>
            <a:r>
              <a:rPr lang="fr-BE" dirty="0"/>
              <a:t>1/2 500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74E2D69-FBD7-4570-918F-44339F387563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6096000" y="380736"/>
            <a:ext cx="0" cy="60965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6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9E93D4-5D69-4950-9F76-D5B120A441E4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B595D5-B251-4C88-94D8-194E9AB99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380736"/>
            <a:ext cx="6096528" cy="609652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5C27600-A7C1-42AC-99A3-89AD2D15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4" y="4779558"/>
            <a:ext cx="10123206" cy="1325563"/>
          </a:xfrm>
        </p:spPr>
        <p:txBody>
          <a:bodyPr/>
          <a:lstStyle/>
          <a:p>
            <a:r>
              <a:rPr lang="fr-BE" dirty="0"/>
              <a:t>1/2 500</a:t>
            </a:r>
          </a:p>
        </p:txBody>
      </p:sp>
    </p:spTree>
    <p:extLst>
      <p:ext uri="{BB962C8B-B14F-4D97-AF65-F5344CB8AC3E}">
        <p14:creationId xmlns:p14="http://schemas.microsoft.com/office/powerpoint/2010/main" val="321116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9F3D9-C72E-4349-B6EE-F804F661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Évolutions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D2822-E0E3-4E2A-B2E3-1915E331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72816"/>
            <a:ext cx="5729503" cy="3951332"/>
          </a:xfrm>
        </p:spPr>
        <p:txBody>
          <a:bodyPr/>
          <a:lstStyle/>
          <a:p>
            <a:pPr marL="171450" indent="0">
              <a:spcBef>
                <a:spcPts val="300"/>
              </a:spcBef>
              <a:buNone/>
            </a:pPr>
            <a:r>
              <a:rPr lang="fr-BE" sz="3200" dirty="0">
                <a:cs typeface="Times New Roman" pitchFamily="18" charset="0"/>
              </a:rPr>
              <a:t>Données « sans équivalent » </a:t>
            </a:r>
          </a:p>
          <a:p>
            <a:pPr marL="800100" lvl="1">
              <a:spcBef>
                <a:spcPts val="300"/>
              </a:spcBef>
              <a:buAutoNum type="arabicPeriod"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zones urbaines et/ou industrielles</a:t>
            </a:r>
          </a:p>
          <a:p>
            <a:pPr marL="800100" lvl="1">
              <a:spcBef>
                <a:spcPts val="300"/>
              </a:spcBef>
              <a:buAutoNum type="arabicPeriod"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aéroports et pistes</a:t>
            </a:r>
          </a:p>
          <a:p>
            <a:pPr marL="800100" lvl="1">
              <a:spcBef>
                <a:spcPts val="300"/>
              </a:spcBef>
              <a:buAutoNum type="arabicPeriod"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emprise des voiries et des fleuves</a:t>
            </a:r>
          </a:p>
          <a:p>
            <a:pPr marL="179388" indent="0">
              <a:spcBef>
                <a:spcPts val="300"/>
              </a:spcBef>
              <a:buNone/>
            </a:pPr>
            <a:r>
              <a:rPr lang="fr-BE" sz="3200" dirty="0">
                <a:cs typeface="Times New Roman" pitchFamily="18" charset="0"/>
              </a:rPr>
              <a:t> </a:t>
            </a:r>
          </a:p>
          <a:p>
            <a:pPr marL="179388" indent="0">
              <a:spcBef>
                <a:spcPts val="300"/>
              </a:spcBef>
              <a:buNone/>
            </a:pPr>
            <a:r>
              <a:rPr lang="fr-BE" sz="3200" dirty="0">
                <a:cs typeface="Times New Roman" pitchFamily="18" charset="0"/>
              </a:rPr>
              <a:t>Annotations </a:t>
            </a:r>
          </a:p>
          <a:p>
            <a:pPr marL="906463" lvl="1" indent="-269875">
              <a:spcBef>
                <a:spcPts val="300"/>
              </a:spcBef>
              <a:buAutoNum type="arabicPeriod"/>
            </a:pPr>
            <a:r>
              <a:rPr lang="fr-BE" dirty="0">
                <a:cs typeface="Times New Roman" pitchFamily="18" charset="0"/>
              </a:rPr>
              <a:t>Adaptations fond clair/foncé</a:t>
            </a:r>
          </a:p>
          <a:p>
            <a:pPr marL="906463" lvl="1" indent="-269875">
              <a:spcBef>
                <a:spcPts val="300"/>
              </a:spcBef>
              <a:buAutoNum type="arabicPeriod"/>
            </a:pPr>
            <a:r>
              <a:rPr lang="fr-BE" dirty="0">
                <a:cs typeface="Times New Roman" pitchFamily="18" charset="0"/>
              </a:rPr>
              <a:t>Intégration de </a:t>
            </a:r>
            <a:r>
              <a:rPr lang="fr-BE" dirty="0" err="1">
                <a:cs typeface="Times New Roman" pitchFamily="18" charset="0"/>
              </a:rPr>
              <a:t>POI’s</a:t>
            </a:r>
            <a:endParaRPr lang="fr-BE" dirty="0">
              <a:cs typeface="Times New Roman" pitchFamily="18" charset="0"/>
            </a:endParaRPr>
          </a:p>
          <a:p>
            <a:pPr marL="114300" indent="0">
              <a:spcBef>
                <a:spcPts val="300"/>
              </a:spcBef>
              <a:buNone/>
            </a:pPr>
            <a:endParaRPr lang="fr-BE" sz="2000" dirty="0">
              <a:cs typeface="Times New Roman" pitchFamily="18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2E3AC19-DA83-41C3-9ADB-FBD88FAC5901}"/>
              </a:ext>
            </a:extLst>
          </p:cNvPr>
          <p:cNvSpPr txBox="1">
            <a:spLocks/>
          </p:cNvSpPr>
          <p:nvPr/>
        </p:nvSpPr>
        <p:spPr>
          <a:xfrm>
            <a:off x="6528048" y="1772816"/>
            <a:ext cx="5729503" cy="395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10E2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BE" sz="3200" dirty="0">
                <a:solidFill>
                  <a:srgbClr val="00B050"/>
                </a:solidFill>
                <a:cs typeface="Times New Roman" pitchFamily="18" charset="0"/>
              </a:rPr>
              <a:t>Pistes de solution ? </a:t>
            </a:r>
          </a:p>
          <a:p>
            <a:pPr marL="800100" lvl="1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Projet « WALOUS »</a:t>
            </a:r>
          </a:p>
          <a:p>
            <a:pPr marL="800100" lvl="1">
              <a:spcBef>
                <a:spcPts val="300"/>
              </a:spcBef>
              <a:buFont typeface="Arial" panose="020B0604020202020204" pitchFamily="34" charset="0"/>
              <a:buAutoNum type="arabicPeriod"/>
            </a:pPr>
            <a:endParaRPr lang="fr-BE" dirty="0">
              <a:ea typeface="Calibri" pitchFamily="34" charset="0"/>
              <a:cs typeface="Times New Roman" pitchFamily="18" charset="0"/>
            </a:endParaRPr>
          </a:p>
          <a:p>
            <a:pPr marL="800100" lvl="1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Projet « plateforme »</a:t>
            </a:r>
          </a:p>
          <a:p>
            <a:pPr marL="179388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BE" sz="3200" dirty="0">
                <a:cs typeface="Times New Roman" pitchFamily="18" charset="0"/>
              </a:rPr>
              <a:t> </a:t>
            </a:r>
          </a:p>
          <a:p>
            <a:pPr marL="179388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fr-BE" sz="3200" dirty="0">
                <a:solidFill>
                  <a:schemeClr val="bg1"/>
                </a:solidFill>
                <a:cs typeface="Times New Roman" pitchFamily="18" charset="0"/>
              </a:rPr>
              <a:t>Annotations </a:t>
            </a:r>
          </a:p>
          <a:p>
            <a:pPr marL="906463" lvl="1" indent="-269875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fr-BE" dirty="0">
                <a:cs typeface="Times New Roman" pitchFamily="18" charset="0"/>
              </a:rPr>
              <a:t>Doublement des annotations</a:t>
            </a:r>
          </a:p>
          <a:p>
            <a:pPr marL="906463" lvl="1" indent="-269875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fr-BE" dirty="0">
                <a:cs typeface="Times New Roman" pitchFamily="18" charset="0"/>
              </a:rPr>
              <a:t>DB toponymie IGN ?</a:t>
            </a:r>
          </a:p>
          <a:p>
            <a:pPr marL="11430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fr-BE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9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F60554-FBB9-468B-A552-6860B4585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B4B1D-2900-4030-8D00-D12F52ACDE52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6" name="Picture 4" descr="Résultat d’images pour facebook logo">
            <a:extLst>
              <a:ext uri="{FF2B5EF4-FFF2-40B4-BE49-F238E27FC236}">
                <a16:creationId xmlns:a16="http://schemas.microsoft.com/office/drawing/2014/main" id="{953AC62F-00CA-4877-89E7-53B111B3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0077" y="3774985"/>
            <a:ext cx="456443" cy="468344"/>
          </a:xfrm>
          <a:prstGeom prst="rect">
            <a:avLst/>
          </a:prstGeom>
          <a:noFill/>
        </p:spPr>
      </p:pic>
      <p:pic>
        <p:nvPicPr>
          <p:cNvPr id="7" name="Picture 8" descr="Résultat d’images pour twitter logo">
            <a:extLst>
              <a:ext uri="{FF2B5EF4-FFF2-40B4-BE49-F238E27FC236}">
                <a16:creationId xmlns:a16="http://schemas.microsoft.com/office/drawing/2014/main" id="{EAD63354-B214-4F1A-8C6F-B3CBA729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4817" y="3774985"/>
            <a:ext cx="456443" cy="468344"/>
          </a:xfrm>
          <a:prstGeom prst="rect">
            <a:avLst/>
          </a:prstGeom>
          <a:noFill/>
        </p:spPr>
      </p:pic>
      <p:pic>
        <p:nvPicPr>
          <p:cNvPr id="8" name="Picture 2" descr="Résultat de recherche d'images pour &quot;logo linkedin&quot;">
            <a:hlinkClick r:id="rId4"/>
            <a:extLst>
              <a:ext uri="{FF2B5EF4-FFF2-40B4-BE49-F238E27FC236}">
                <a16:creationId xmlns:a16="http://schemas.microsoft.com/office/drawing/2014/main" id="{5FD2D20A-EC90-4866-A55A-8353B7A8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0774" y="3757855"/>
            <a:ext cx="648876" cy="50260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41093-3F1B-41BF-9579-30AAB93D053B}"/>
              </a:ext>
            </a:extLst>
          </p:cNvPr>
          <p:cNvSpPr/>
          <p:nvPr/>
        </p:nvSpPr>
        <p:spPr>
          <a:xfrm>
            <a:off x="5435390" y="4351644"/>
            <a:ext cx="2239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Géoportail de la Wallonie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B34D2-C408-40E3-A5DC-9F39539F15D8}"/>
              </a:ext>
            </a:extLst>
          </p:cNvPr>
          <p:cNvSpPr/>
          <p:nvPr/>
        </p:nvSpPr>
        <p:spPr>
          <a:xfrm>
            <a:off x="4304266" y="2387179"/>
            <a:ext cx="4733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helpdesk.carto@spw.wallonie.be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3A092-4B82-4F8B-82AA-557FF3F12EB5}"/>
              </a:ext>
            </a:extLst>
          </p:cNvPr>
          <p:cNvSpPr/>
          <p:nvPr/>
        </p:nvSpPr>
        <p:spPr>
          <a:xfrm>
            <a:off x="4304265" y="152996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-1" charset="-128"/>
              </a:rPr>
              <a:t>https://Geoportail.wallonie.Be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6171802-C90D-464C-81EB-CAE96D3F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1540389"/>
            <a:ext cx="617538" cy="5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62D0C22-D352-4150-A515-484E148F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7" y="2309242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04461-6B36-4EE0-948D-23239388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D584B-BEC1-4657-9183-302A1343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0"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Ancien FDC SPW présente plusieurs problèmes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Rarement mis à jour (2014)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Données externes (principalement NAVTEQ)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Incohérences avec les données SPW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Génération à des échelles inappropriées vis-à-vis des données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93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04461-6B36-4EE0-948D-23239388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Besoins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D584B-BEC1-4657-9183-302A1343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0"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1. Fond de localisation généraliste. 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	Où suis-je ?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	Comment se présente la zone ? 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   À proximité de ?</a:t>
            </a:r>
          </a:p>
          <a:p>
            <a:pPr marL="171450" indent="0">
              <a:spcBef>
                <a:spcPts val="300"/>
              </a:spcBef>
              <a:buNone/>
            </a:pPr>
            <a:r>
              <a:rPr lang="fr-BE" dirty="0">
                <a:ea typeface="Calibri" pitchFamily="34" charset="0"/>
                <a:cs typeface="Times New Roman" pitchFamily="18" charset="0"/>
              </a:rPr>
              <a:t>2. Base simplifiée pour superposition de données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/>
              <a:t>	</a:t>
            </a:r>
            <a:r>
              <a:rPr lang="fr-BE" dirty="0">
                <a:cs typeface="Times New Roman" pitchFamily="18" charset="0"/>
              </a:rPr>
              <a:t>Couleur neutre pour faciliter la lecture</a:t>
            </a:r>
          </a:p>
          <a:p>
            <a:pPr marL="628650" lvl="1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dirty="0">
                <a:cs typeface="Times New Roman" pitchFamily="18" charset="0"/>
              </a:rPr>
              <a:t>	Peu d’objets pour ne pas masquer le message </a:t>
            </a:r>
          </a:p>
        </p:txBody>
      </p:sp>
    </p:spTree>
    <p:extLst>
      <p:ext uri="{BB962C8B-B14F-4D97-AF65-F5344CB8AC3E}">
        <p14:creationId xmlns:p14="http://schemas.microsoft.com/office/powerpoint/2010/main" val="120215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7D71A-CDDB-415C-8CB6-E17E2A8C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61366B-136B-454F-9A9D-DAEE2546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0" indent="-51435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fr-BE" sz="3200" dirty="0">
                <a:ea typeface="Calibri" pitchFamily="34" charset="0"/>
                <a:cs typeface="Times New Roman" pitchFamily="18" charset="0"/>
              </a:rPr>
              <a:t>Développer un fond de </a:t>
            </a:r>
            <a:r>
              <a:rPr lang="fr-BE" sz="3200" i="1" dirty="0">
                <a:ea typeface="Calibri" pitchFamily="34" charset="0"/>
                <a:cs typeface="Times New Roman" pitchFamily="18" charset="0"/>
              </a:rPr>
              <a:t>localisation générale </a:t>
            </a:r>
            <a:r>
              <a:rPr lang="fr-BE" sz="3200" dirty="0">
                <a:ea typeface="Calibri" pitchFamily="34" charset="0"/>
                <a:cs typeface="Times New Roman" pitchFamily="18" charset="0"/>
              </a:rPr>
              <a:t>en RW</a:t>
            </a:r>
          </a:p>
          <a:p>
            <a:pPr marL="685800" indent="-51435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fr-BE" sz="3200" dirty="0">
                <a:ea typeface="Calibri" pitchFamily="34" charset="0"/>
                <a:cs typeface="Times New Roman" pitchFamily="18" charset="0"/>
              </a:rPr>
              <a:t>Jouer le rôle de vitrine des données SPW et publiques</a:t>
            </a:r>
          </a:p>
          <a:p>
            <a:pPr marL="685800" indent="-51435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fr-BE" sz="3200" dirty="0">
                <a:ea typeface="Calibri" pitchFamily="34" charset="0"/>
                <a:cs typeface="Times New Roman" pitchFamily="18" charset="0"/>
              </a:rPr>
              <a:t>Permettre une mise à jour régulière</a:t>
            </a:r>
          </a:p>
          <a:p>
            <a:pPr marL="685800" indent="-51435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fr-BE" sz="3200" dirty="0">
                <a:ea typeface="Calibri" pitchFamily="34" charset="0"/>
                <a:cs typeface="Times New Roman" pitchFamily="18" charset="0"/>
              </a:rPr>
              <a:t>Respecter la précision réelle des données</a:t>
            </a:r>
          </a:p>
          <a:p>
            <a:pPr marL="0" indent="0">
              <a:buNone/>
            </a:pP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72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4C98A-2B2A-4F20-BE60-8C544D9C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5130A-AB81-4F7D-BB31-A074E52C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145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sz="3000" dirty="0">
                <a:cs typeface="Times New Roman" pitchFamily="18" charset="0"/>
              </a:rPr>
              <a:t>Basé essentiellement sur un </a:t>
            </a:r>
            <a:r>
              <a:rPr lang="fr-BE" sz="3000" dirty="0" err="1">
                <a:cs typeface="Times New Roman" pitchFamily="18" charset="0"/>
              </a:rPr>
              <a:t>refresh</a:t>
            </a:r>
            <a:r>
              <a:rPr lang="fr-BE" sz="3000" dirty="0">
                <a:cs typeface="Times New Roman" pitchFamily="18" charset="0"/>
              </a:rPr>
              <a:t> de « l’actuel »</a:t>
            </a:r>
          </a:p>
          <a:p>
            <a:pPr marL="17145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sz="3000" dirty="0">
                <a:cs typeface="Times New Roman" pitchFamily="18" charset="0"/>
              </a:rPr>
              <a:t>Maximisation des sources SPW (+ mises à jour de données)</a:t>
            </a:r>
          </a:p>
          <a:p>
            <a:pPr marL="17145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sz="3000" dirty="0">
                <a:cs typeface="Times New Roman" pitchFamily="18" charset="0"/>
              </a:rPr>
              <a:t>Petites adaptations du projet (échelles WMTS, symbologie, couleurs…)</a:t>
            </a:r>
          </a:p>
          <a:p>
            <a:pPr marL="17145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fr-BE" sz="3000" dirty="0">
                <a:cs typeface="Times New Roman" pitchFamily="18" charset="0"/>
              </a:rPr>
              <a:t>Retours utilisateurs</a:t>
            </a:r>
          </a:p>
        </p:txBody>
      </p:sp>
    </p:spTree>
    <p:extLst>
      <p:ext uri="{BB962C8B-B14F-4D97-AF65-F5344CB8AC3E}">
        <p14:creationId xmlns:p14="http://schemas.microsoft.com/office/powerpoint/2010/main" val="375308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42711-1CD7-4B4F-8B50-9083A0ED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Données publiques utilisées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00CA7-9450-48E4-9524-7C1F6905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592" y="1825626"/>
            <a:ext cx="10123207" cy="3951332"/>
          </a:xfrm>
        </p:spPr>
        <p:txBody>
          <a:bodyPr/>
          <a:lstStyle/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Limites administratives de l'AGDP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Réseau routier du SPW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Voies hydrauliques du SPW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Occupation du sol mixte SPW (extraits du PICC, grands ouvrages hydrauliques)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Voies ferrées (IGN)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Réseau hydrographique de référence (SPW)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Rues et adresses ICAR (SPW)</a:t>
            </a:r>
          </a:p>
          <a:p>
            <a:pPr marL="285750" indent="-342900">
              <a:spcBef>
                <a:spcPts val="300"/>
              </a:spcBef>
              <a:buAutoNum type="arabicPeriod"/>
            </a:pPr>
            <a:r>
              <a:rPr lang="fr-BE" sz="2400" dirty="0"/>
              <a:t>PICC</a:t>
            </a:r>
          </a:p>
        </p:txBody>
      </p:sp>
    </p:spTree>
    <p:extLst>
      <p:ext uri="{BB962C8B-B14F-4D97-AF65-F5344CB8AC3E}">
        <p14:creationId xmlns:p14="http://schemas.microsoft.com/office/powerpoint/2010/main" val="341967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3316A-652D-4F3D-B553-D3FB2A82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30E8BD-78CE-4DF2-A90C-37F8CDFD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SPW</a:t>
            </a:r>
          </a:p>
          <a:p>
            <a:pPr marL="800100" lvl="1" indent="-342900">
              <a:spcBef>
                <a:spcPts val="300"/>
              </a:spcBef>
              <a:buNone/>
            </a:pPr>
            <a:r>
              <a:rPr lang="fr-BE" sz="1600" dirty="0"/>
              <a:t>geoservices.wallonie.be/arcgis/rest/services/DONNEES_BASE/FDC_SPW/MapServer</a:t>
            </a:r>
          </a:p>
          <a:p>
            <a:pPr marL="342900" indent="-342900">
              <a:spcBef>
                <a:spcPts val="300"/>
              </a:spcBef>
              <a:buNone/>
            </a:pPr>
            <a:endParaRPr lang="fr-BE" sz="2400">
              <a:solidFill>
                <a:srgbClr val="A10E2F"/>
              </a:solidFill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LEGER</a:t>
            </a:r>
          </a:p>
          <a:p>
            <a:pPr marL="800100" lvl="1" indent="-342900">
              <a:spcBef>
                <a:spcPts val="300"/>
              </a:spcBef>
              <a:buNone/>
            </a:pPr>
            <a:r>
              <a:rPr lang="fr-BE" sz="1600" dirty="0"/>
              <a:t>geoservices.wallonie.be/arcgis/rest/services/DONNEES_BASE/FDC_SPW_LEGER/MapServer</a:t>
            </a:r>
          </a:p>
          <a:p>
            <a:pPr marL="342900" indent="-342900">
              <a:spcBef>
                <a:spcPts val="300"/>
              </a:spcBef>
              <a:buNone/>
            </a:pPr>
            <a:endParaRPr lang="fr-BE" sz="2400" dirty="0">
              <a:solidFill>
                <a:srgbClr val="A10E2F"/>
              </a:solidFill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ANNOTATIONS</a:t>
            </a:r>
          </a:p>
          <a:p>
            <a:pPr marL="800100" lvl="1" indent="-342900">
              <a:spcBef>
                <a:spcPts val="300"/>
              </a:spcBef>
              <a:buNone/>
            </a:pPr>
            <a:r>
              <a:rPr lang="fr-BE" sz="1600" dirty="0"/>
              <a:t>geoservices.wallonie.be/</a:t>
            </a:r>
            <a:r>
              <a:rPr lang="fr-BE" sz="1600" dirty="0" err="1"/>
              <a:t>arcgis</a:t>
            </a:r>
            <a:r>
              <a:rPr lang="fr-BE" sz="1600" dirty="0"/>
              <a:t>/</a:t>
            </a:r>
            <a:r>
              <a:rPr lang="fr-BE" sz="1600" dirty="0" err="1"/>
              <a:t>rest</a:t>
            </a:r>
            <a:r>
              <a:rPr lang="fr-BE" sz="1600" dirty="0"/>
              <a:t>/services/DONNEES_BASE/FDC_SPW_ANNOTATIONS/</a:t>
            </a:r>
            <a:r>
              <a:rPr lang="fr-BE" sz="1600" dirty="0" err="1"/>
              <a:t>MapServer</a:t>
            </a:r>
            <a:endParaRPr lang="fr-BE" sz="1600" dirty="0">
              <a:ea typeface="Calibri" pitchFamily="34" charset="0"/>
              <a:cs typeface="Times New Roman" pitchFamily="18" charset="0"/>
            </a:endParaRPr>
          </a:p>
          <a:p>
            <a:pPr marL="400050">
              <a:spcBef>
                <a:spcPts val="300"/>
              </a:spcBef>
              <a:buNone/>
            </a:pPr>
            <a:endParaRPr lang="fr-BE" sz="20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49CDCB-EFA6-4171-87AC-56440F971D8C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30E8BD-78CE-4DF2-A90C-37F8CDFD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021" y="908720"/>
            <a:ext cx="2808312" cy="1872208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SPW</a:t>
            </a:r>
          </a:p>
          <a:p>
            <a:pPr marL="342900" indent="-342900">
              <a:spcBef>
                <a:spcPts val="300"/>
              </a:spcBef>
              <a:buNone/>
            </a:pPr>
            <a:endParaRPr lang="fr-BE" sz="2400" dirty="0">
              <a:solidFill>
                <a:srgbClr val="A10E2F"/>
              </a:solidFill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LEGER</a:t>
            </a:r>
          </a:p>
          <a:p>
            <a:pPr marL="342900" indent="-342900">
              <a:spcBef>
                <a:spcPts val="300"/>
              </a:spcBef>
              <a:buNone/>
            </a:pPr>
            <a:endParaRPr lang="fr-BE" sz="2400" dirty="0">
              <a:solidFill>
                <a:srgbClr val="A10E2F"/>
              </a:solidFill>
              <a:cs typeface="Times New Roman" pitchFamily="18" charset="0"/>
            </a:endParaRPr>
          </a:p>
          <a:p>
            <a:pPr marL="342900" indent="-342900">
              <a:spcBef>
                <a:spcPts val="300"/>
              </a:spcBef>
              <a:buNone/>
            </a:pPr>
            <a:r>
              <a:rPr lang="fr-BE" sz="2400" dirty="0">
                <a:solidFill>
                  <a:srgbClr val="A10E2F"/>
                </a:solidFill>
                <a:cs typeface="Times New Roman" pitchFamily="18" charset="0"/>
              </a:rPr>
              <a:t>FDC ANNOTATIONS</a:t>
            </a:r>
          </a:p>
          <a:p>
            <a:pPr marL="400050">
              <a:spcBef>
                <a:spcPts val="300"/>
              </a:spcBef>
              <a:buNone/>
            </a:pPr>
            <a:endParaRPr lang="fr-BE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472C6F-498C-49A2-B092-D9BC45653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-2751" r="-24551" b="31751"/>
          <a:stretch/>
        </p:blipFill>
        <p:spPr>
          <a:xfrm>
            <a:off x="1631504" y="-242138"/>
            <a:ext cx="9145016" cy="70925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D44EA2-B2CC-4B95-8392-15331F684070}"/>
              </a:ext>
            </a:extLst>
          </p:cNvPr>
          <p:cNvSpPr/>
          <p:nvPr/>
        </p:nvSpPr>
        <p:spPr>
          <a:xfrm>
            <a:off x="3935760" y="3429000"/>
            <a:ext cx="792088" cy="100811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7DBC5-8785-4625-A8DC-EA302D43E4A2}"/>
              </a:ext>
            </a:extLst>
          </p:cNvPr>
          <p:cNvSpPr/>
          <p:nvPr/>
        </p:nvSpPr>
        <p:spPr>
          <a:xfrm>
            <a:off x="5159896" y="3429000"/>
            <a:ext cx="792088" cy="100811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2CA98-64AC-4063-899D-ECE3CD91698B}"/>
              </a:ext>
            </a:extLst>
          </p:cNvPr>
          <p:cNvSpPr/>
          <p:nvPr/>
        </p:nvSpPr>
        <p:spPr>
          <a:xfrm>
            <a:off x="2711624" y="6021288"/>
            <a:ext cx="1224136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26C20F1-4B3B-4E60-963F-132CBB0E4FAA}"/>
              </a:ext>
            </a:extLst>
          </p:cNvPr>
          <p:cNvCxnSpPr>
            <a:cxnSpLocks/>
            <a:endCxn id="8" idx="0"/>
          </p:cNvCxnSpPr>
          <p:nvPr/>
        </p:nvCxnSpPr>
        <p:spPr>
          <a:xfrm rot="10800000" flipV="1">
            <a:off x="4331805" y="1052736"/>
            <a:ext cx="4902217" cy="23762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2">
            <a:extLst>
              <a:ext uri="{FF2B5EF4-FFF2-40B4-BE49-F238E27FC236}">
                <a16:creationId xmlns:a16="http://schemas.microsoft.com/office/drawing/2014/main" id="{E6BF4C48-8457-4CEE-9EB2-623AF383532E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5555940" y="1700808"/>
            <a:ext cx="3678080" cy="172819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2">
            <a:extLst>
              <a:ext uri="{FF2B5EF4-FFF2-40B4-BE49-F238E27FC236}">
                <a16:creationId xmlns:a16="http://schemas.microsoft.com/office/drawing/2014/main" id="{390C2375-D57F-4F8B-A7CD-2F4016F2EF12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3935760" y="2420888"/>
            <a:ext cx="5298260" cy="370841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3316A-652D-4F3D-B553-D3FB2A82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745442" y="4779558"/>
            <a:ext cx="10123206" cy="1325563"/>
          </a:xfrm>
        </p:spPr>
        <p:txBody>
          <a:bodyPr/>
          <a:lstStyle/>
          <a:p>
            <a:r>
              <a:rPr lang="fr-BE" dirty="0"/>
              <a:t>1/750 000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6B0B24-28A4-4323-B32B-DC64D65E6F8B}"/>
              </a:ext>
            </a:extLst>
          </p:cNvPr>
          <p:cNvSpPr/>
          <p:nvPr/>
        </p:nvSpPr>
        <p:spPr>
          <a:xfrm>
            <a:off x="5519936" y="6093296"/>
            <a:ext cx="64807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52B714-F8A7-496B-AC2D-D5D0D4817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36" y="380736"/>
            <a:ext cx="6096528" cy="6096528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FFEB580-F6D7-4120-834F-0280DC2E7B28}"/>
              </a:ext>
            </a:extLst>
          </p:cNvPr>
          <p:cNvCxnSpPr>
            <a:cxnSpLocks/>
          </p:cNvCxnSpPr>
          <p:nvPr/>
        </p:nvCxnSpPr>
        <p:spPr>
          <a:xfrm>
            <a:off x="6096000" y="380736"/>
            <a:ext cx="0" cy="60965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67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A50021"/>
      </a:accent1>
      <a:accent2>
        <a:srgbClr val="00CC00"/>
      </a:accent2>
      <a:accent3>
        <a:srgbClr val="33CCCC"/>
      </a:accent3>
      <a:accent4>
        <a:srgbClr val="FFC000"/>
      </a:accent4>
      <a:accent5>
        <a:srgbClr val="833C0B"/>
      </a:accent5>
      <a:accent6>
        <a:srgbClr val="A5A5A5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D3B016A69D14FB7B902256ACD39E2" ma:contentTypeVersion="2" ma:contentTypeDescription="Crée un document." ma:contentTypeScope="" ma:versionID="2179378bcf10febce2d972db544808ea">
  <xsd:schema xmlns:xsd="http://www.w3.org/2001/XMLSchema" xmlns:xs="http://www.w3.org/2001/XMLSchema" xmlns:p="http://schemas.microsoft.com/office/2006/metadata/properties" xmlns:ns3="732c3cdb-b2cc-4f8c-8760-75834e1c2a30" targetNamespace="http://schemas.microsoft.com/office/2006/metadata/properties" ma:root="true" ma:fieldsID="a91193eef7428b812d84b06f416f5e1e" ns3:_="">
    <xsd:import namespace="732c3cdb-b2cc-4f8c-8760-75834e1c2a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c3cdb-b2cc-4f8c-8760-75834e1c2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52A9BD-2371-4C77-801D-392FB39A2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607EF-7A27-4973-AC20-66099119AC9E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32c3cdb-b2cc-4f8c-8760-75834e1c2a30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9716EA-6C67-4C42-A952-858CB1B05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c3cdb-b2cc-4f8c-8760-75834e1c2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268</Words>
  <Application>Microsoft Office PowerPoint</Application>
  <PresentationFormat>Grand écran</PresentationFormat>
  <Paragraphs>81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Geneva</vt:lpstr>
      <vt:lpstr>Times New Roman</vt:lpstr>
      <vt:lpstr>Trebuchet MS</vt:lpstr>
      <vt:lpstr>Thème Office</vt:lpstr>
      <vt:lpstr>Fond de plan «SPW» Objectifs et création</vt:lpstr>
      <vt:lpstr>Constat</vt:lpstr>
      <vt:lpstr>Besoins</vt:lpstr>
      <vt:lpstr>Objectifs du projet</vt:lpstr>
      <vt:lpstr>Méthodes</vt:lpstr>
      <vt:lpstr>Données publiques utilisées</vt:lpstr>
      <vt:lpstr>Résultats</vt:lpstr>
      <vt:lpstr>Présentation PowerPoint</vt:lpstr>
      <vt:lpstr>1/750 000</vt:lpstr>
      <vt:lpstr>1/100 000</vt:lpstr>
      <vt:lpstr>1/25 000</vt:lpstr>
      <vt:lpstr>1/5 000</vt:lpstr>
      <vt:lpstr>1/2 500</vt:lpstr>
      <vt:lpstr>1/2 500</vt:lpstr>
      <vt:lpstr>Évolutions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JAUQUET EMMANUEL</dc:creator>
  <cp:lastModifiedBy>JAUQUET EMMANUEL</cp:lastModifiedBy>
  <cp:revision>70</cp:revision>
  <cp:lastPrinted>2019-10-04T09:36:37Z</cp:lastPrinted>
  <dcterms:created xsi:type="dcterms:W3CDTF">2019-10-04T07:12:09Z</dcterms:created>
  <dcterms:modified xsi:type="dcterms:W3CDTF">2019-11-12T15:00:26Z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emmanuel.jauquet@spw.wallonie.be</vt:lpwstr>
  </property>
  <property fmtid="{D5CDD505-2E9C-101B-9397-08002B2CF9AE}" pid="5" name="MSIP_Label_e72a09c5-6e26-4737-a926-47ef1ab198ae_SetDate">
    <vt:lpwstr>2019-10-04T09:47:36.0081527Z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4ec2a01e-c6ee-444d-ac10-ad2d81b4367c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  <property fmtid="{D5CDD505-2E9C-101B-9397-08002B2CF9AE}" pid="11" name="ContentTypeId">
    <vt:lpwstr>0x010100B6CD3B016A69D14FB7B902256ACD39E2</vt:lpwstr>
  </property>
</Properties>
</file>