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451" r:id="rId3"/>
    <p:sldId id="455" r:id="rId4"/>
    <p:sldId id="535" r:id="rId5"/>
    <p:sldId id="520" r:id="rId6"/>
    <p:sldId id="538" r:id="rId7"/>
    <p:sldId id="539" r:id="rId8"/>
    <p:sldId id="536" r:id="rId9"/>
    <p:sldId id="545" r:id="rId10"/>
    <p:sldId id="541" r:id="rId11"/>
    <p:sldId id="542" r:id="rId12"/>
    <p:sldId id="543" r:id="rId13"/>
    <p:sldId id="524" r:id="rId14"/>
    <p:sldId id="547" r:id="rId15"/>
    <p:sldId id="550" r:id="rId16"/>
    <p:sldId id="552" r:id="rId17"/>
    <p:sldId id="553" r:id="rId18"/>
    <p:sldId id="537" r:id="rId19"/>
    <p:sldId id="516" r:id="rId20"/>
    <p:sldId id="309" r:id="rId21"/>
  </p:sldIdLst>
  <p:sldSz cx="9144000" cy="6858000" type="screen4x3"/>
  <p:notesSz cx="6797675" cy="992822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non Bernard" initials="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D95121"/>
    <a:srgbClr val="FF9933"/>
    <a:srgbClr val="FF6600"/>
    <a:srgbClr val="6699FF"/>
    <a:srgbClr val="0000CC"/>
    <a:srgbClr val="0000FF"/>
    <a:srgbClr val="FFFFFF"/>
    <a:srgbClr val="D53D21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6" autoAdjust="0"/>
    <p:restoredTop sz="99104" autoAdjust="0"/>
  </p:normalViewPr>
  <p:slideViewPr>
    <p:cSldViewPr>
      <p:cViewPr varScale="1">
        <p:scale>
          <a:sx n="115" d="100"/>
          <a:sy n="115" d="100"/>
        </p:scale>
        <p:origin x="13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5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Cliquez pour modifier les styles du texte du masque</a:t>
            </a:r>
          </a:p>
          <a:p>
            <a:pPr lvl="1"/>
            <a:r>
              <a:rPr lang="nl-NL" noProof="0" smtClean="0"/>
              <a:t>Deuxième niveau</a:t>
            </a:r>
          </a:p>
          <a:p>
            <a:pPr lvl="2"/>
            <a:r>
              <a:rPr lang="nl-NL" noProof="0" smtClean="0"/>
              <a:t>Troisième niveau</a:t>
            </a:r>
          </a:p>
          <a:p>
            <a:pPr lvl="3"/>
            <a:r>
              <a:rPr lang="nl-NL" noProof="0" smtClean="0"/>
              <a:t>Quatrième niveau</a:t>
            </a:r>
          </a:p>
          <a:p>
            <a:pPr lvl="4"/>
            <a:r>
              <a:rPr lang="nl-NL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</a:defRPr>
            </a:lvl1pPr>
          </a:lstStyle>
          <a:p>
            <a:pPr>
              <a:defRPr/>
            </a:pPr>
            <a:fld id="{52B6AF1A-7612-4AF1-A3E1-40F30151AE31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566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C120A-3381-4366-97FF-25A0E3A52E61}" type="slidenum">
              <a:rPr lang="nl-NL" smtClean="0">
                <a:ea typeface="ＭＳ Ｐゴシック" pitchFamily="34" charset="-128"/>
              </a:rPr>
              <a:pPr/>
              <a:t>1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24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10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190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11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31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12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76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13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23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14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46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15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99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16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624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17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529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18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997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19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61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2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587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85642-59EC-4D6A-A218-59C08E983692}" type="slidenum">
              <a:rPr lang="nl-NL" smtClean="0">
                <a:ea typeface="ＭＳ Ｐゴシック" pitchFamily="34" charset="-128"/>
              </a:rPr>
              <a:pPr/>
              <a:t>20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29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3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08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4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79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5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30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6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64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7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13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8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50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4436-9C7D-4E54-8DEC-B4CA872493D5}" type="slidenum">
              <a:rPr lang="nl-NL" smtClean="0">
                <a:ea typeface="ＭＳ Ｐゴシック" pitchFamily="34" charset="-128"/>
              </a:rPr>
              <a:pPr/>
              <a:t>9</a:t>
            </a:fld>
            <a:endParaRPr lang="nl-NL" smtClean="0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29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egrade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844550"/>
            <a:ext cx="8277225" cy="5937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38275"/>
            <a:ext cx="8277225" cy="9540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nl-NL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F5EE-7BE1-4ED6-BC10-A3B16EE56C30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1950" y="0"/>
            <a:ext cx="2159000" cy="60801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326187" cy="60801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550D-7571-4436-BDE3-E0FA2E1E8B45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875" y="6548438"/>
            <a:ext cx="2214563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F8CE-9687-4B8C-A6EC-A03E0E78CCFD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1A8C-2711-4857-83C2-1978559D4A05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3363" y="1438275"/>
            <a:ext cx="42418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7563" y="1438275"/>
            <a:ext cx="4243387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F5F7-6B58-46FE-89B1-73C3EFBF63B0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6A11F-49FE-4471-9F24-15581623103E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2BA5-BCA1-4AEC-9A15-0701DD5706C4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794C9-0FAD-4A27-B9AF-49A1B578CC8A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D654-6B80-4A73-B1B0-182CB55779F5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BD36-A3FE-40DD-9A92-2843B9CA935A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age_Blan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0"/>
            <a:ext cx="827722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1438275"/>
            <a:ext cx="86375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Cliquez pour modifier les styles du texte du masque</a:t>
            </a:r>
          </a:p>
          <a:p>
            <a:pPr lvl="1"/>
            <a:r>
              <a:rPr lang="nl-NL" smtClean="0"/>
              <a:t> Deuxième niveau</a:t>
            </a:r>
          </a:p>
          <a:p>
            <a:pPr lvl="2"/>
            <a:r>
              <a:rPr lang="nl-NL" smtClean="0"/>
              <a:t> Troisième niveau</a:t>
            </a:r>
          </a:p>
          <a:p>
            <a:pPr lvl="3"/>
            <a:r>
              <a:rPr lang="nl-NL" smtClean="0"/>
              <a:t> Quatrième niveau</a:t>
            </a:r>
          </a:p>
          <a:p>
            <a:pPr lvl="4"/>
            <a:r>
              <a:rPr lang="nl-NL" smtClean="0"/>
              <a:t> 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8438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ＭＳ Ｐゴシック" pitchFamily="28" charset="-128"/>
              </a:defRPr>
            </a:lvl1pPr>
          </a:lstStyle>
          <a:p>
            <a:pPr>
              <a:defRPr/>
            </a:pPr>
            <a:r>
              <a:rPr lang="fr-FR"/>
              <a:t>9 /2/2011</a:t>
            </a: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4775" y="6548438"/>
            <a:ext cx="22145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ＭＳ Ｐゴシック" pitchFamily="28" charset="-128"/>
              </a:defRPr>
            </a:lvl1pPr>
          </a:lstStyle>
          <a:p>
            <a:pPr>
              <a:defRPr/>
            </a:pPr>
            <a:r>
              <a:rPr lang="nl-NL"/>
              <a:t>Présentation GT secteur GAZ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07125" y="6548438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ＭＳ Ｐゴシック" pitchFamily="28" charset="-128"/>
              </a:defRPr>
            </a:lvl1pPr>
          </a:lstStyle>
          <a:p>
            <a:pPr>
              <a:defRPr/>
            </a:pPr>
            <a:fld id="{2F315AC9-F8AC-4795-833A-BD5EB29AAD2B}" type="slidenum">
              <a:rPr lang="nl-NL"/>
              <a:pPr>
                <a:defRPr/>
              </a:pPr>
              <a:t>‹N°›</a:t>
            </a:fld>
            <a:endParaRPr lang="nl-NL" dirty="0"/>
          </a:p>
        </p:txBody>
      </p:sp>
      <p:pic>
        <p:nvPicPr>
          <p:cNvPr id="1032" name="Picture 8" descr="Logo_Resa_Blan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6500" y="6116638"/>
            <a:ext cx="12334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700" b="1">
          <a:solidFill>
            <a:srgbClr val="D95121"/>
          </a:solidFill>
          <a:latin typeface="+mn-lt"/>
          <a:ea typeface="+mn-ea"/>
          <a:cs typeface="+mn-cs"/>
        </a:defRPr>
      </a:lvl1pPr>
      <a:lvl2pPr marL="195263" indent="-4763" algn="l" rtl="0" eaLnBrk="0" fontAlgn="base" hangingPunct="0">
        <a:spcBef>
          <a:spcPct val="20000"/>
        </a:spcBef>
        <a:spcAft>
          <a:spcPct val="0"/>
        </a:spcAft>
        <a:buClr>
          <a:srgbClr val="D95121"/>
        </a:buClr>
        <a:buFont typeface="Times" pitchFamily="28" charset="0"/>
        <a:buChar char="•"/>
        <a:defRPr sz="2300">
          <a:solidFill>
            <a:schemeClr val="tx1"/>
          </a:solidFill>
          <a:latin typeface="+mn-lt"/>
          <a:ea typeface="+mn-ea"/>
        </a:defRPr>
      </a:lvl2pPr>
      <a:lvl3pPr marL="387350" indent="-1588" algn="l" rtl="0" eaLnBrk="0" fontAlgn="base" hangingPunct="0">
        <a:spcBef>
          <a:spcPct val="20000"/>
        </a:spcBef>
        <a:spcAft>
          <a:spcPct val="0"/>
        </a:spcAft>
        <a:buClr>
          <a:srgbClr val="D95121"/>
        </a:buClr>
        <a:buChar char="–"/>
        <a:defRPr sz="2100">
          <a:solidFill>
            <a:schemeClr val="tx1"/>
          </a:solidFill>
          <a:latin typeface="+mn-lt"/>
          <a:ea typeface="+mn-ea"/>
        </a:defRPr>
      </a:lvl3pPr>
      <a:lvl4pPr marL="577850" indent="793750" algn="l" rtl="0" eaLnBrk="0" fontAlgn="base" hangingPunct="0">
        <a:spcBef>
          <a:spcPct val="20000"/>
        </a:spcBef>
        <a:spcAft>
          <a:spcPct val="0"/>
        </a:spcAft>
        <a:buFont typeface="Times" pitchFamily="28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768350" indent="10604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12255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1682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1399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25971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7.png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Logo_R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233" y="4886783"/>
            <a:ext cx="26844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563888" y="6309320"/>
            <a:ext cx="19442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BE" sz="1400" dirty="0" smtClean="0">
                <a:solidFill>
                  <a:schemeClr val="bg1"/>
                </a:solidFill>
              </a:rPr>
              <a:t>13-11-2019</a:t>
            </a:r>
          </a:p>
          <a:p>
            <a:pPr algn="ctr"/>
            <a:endParaRPr lang="fr-BE" sz="1400" dirty="0"/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539750" y="636813"/>
            <a:ext cx="8277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BE" sz="3200" b="1" dirty="0" smtClean="0">
                <a:solidFill>
                  <a:schemeClr val="bg1"/>
                </a:solidFill>
                <a:latin typeface="Cambria" pitchFamily="18" charset="0"/>
              </a:rPr>
              <a:t>Collaboration RESA et SPW sur le PICC et ICAR</a:t>
            </a:r>
            <a:endParaRPr lang="fr-BE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39750" y="1438275"/>
            <a:ext cx="8277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endParaRPr lang="nl-NL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ＭＳ Ｐゴシック" pitchFamily="28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00192" y="629965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solidFill>
                  <a:schemeClr val="bg1"/>
                </a:solidFill>
                <a:latin typeface="+mn-lt"/>
              </a:rPr>
              <a:t>Cellule Cartographie &amp; SIG</a:t>
            </a:r>
            <a:endParaRPr lang="fr-BE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 descr="P:\01_GIS\xx_archives\gis_logo_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1778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777145"/>
            <a:ext cx="2709102" cy="14167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73935"/>
            <a:ext cx="2719295" cy="14368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5" y="5301208"/>
            <a:ext cx="1921396" cy="85502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    Saisies des réseaux sur base du PICC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- Au format </a:t>
            </a:r>
            <a:r>
              <a:rPr lang="fr-BE" sz="1600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dwg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Réseau électricité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10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. Utilisation du PICC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3"/>
            <a:ext cx="7956376" cy="47832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8" y="1556793"/>
            <a:ext cx="8100392" cy="48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    Saisies des réseaux sur base du PICC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- Au format </a:t>
            </a:r>
            <a:r>
              <a:rPr lang="fr-BE" sz="1600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dwg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Réseau gaz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11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. Utilisation du PICC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3780"/>
            <a:ext cx="6110973" cy="3672408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0436"/>
            <a:ext cx="8532440" cy="51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 startAt="3"/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Avantages et inconvénients rencontrés au niveau de RESA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</a:t>
            </a: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Fond de plan </a:t>
            </a:r>
            <a:r>
              <a:rPr lang="fr-BE" sz="1500" b="1" kern="0" dirty="0" smtClean="0">
                <a:solidFill>
                  <a:srgbClr val="002060"/>
                </a:solidFill>
                <a:latin typeface="Calibri" pitchFamily="34" charset="0"/>
              </a:rPr>
              <a:t>continu et uniforme</a:t>
            </a:r>
            <a:endParaRPr lang="fr-BE" sz="1500" b="1" kern="0" dirty="0">
              <a:solidFill>
                <a:srgbClr val="002060"/>
              </a:solidFill>
              <a:latin typeface="Calibri" pitchFamily="34" charset="0"/>
            </a:endParaRP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Couvertures complètes de la Province de </a:t>
            </a:r>
            <a:r>
              <a:rPr lang="fr-BE" sz="1500" b="1" kern="0" dirty="0" smtClean="0">
                <a:solidFill>
                  <a:srgbClr val="002060"/>
                </a:solidFill>
                <a:latin typeface="Calibri" pitchFamily="34" charset="0"/>
              </a:rPr>
              <a:t>Liège, Andenne et </a:t>
            </a:r>
            <a:r>
              <a:rPr lang="fr-BE" sz="1500" b="1" kern="0" dirty="0" err="1" smtClean="0">
                <a:solidFill>
                  <a:srgbClr val="002060"/>
                </a:solidFill>
                <a:latin typeface="Calibri" pitchFamily="34" charset="0"/>
              </a:rPr>
              <a:t>Ohey</a:t>
            </a:r>
            <a:endParaRPr lang="fr-BE" sz="1500" b="1" kern="0" dirty="0">
              <a:solidFill>
                <a:srgbClr val="002060"/>
              </a:solidFill>
              <a:latin typeface="Calibri" pitchFamily="34" charset="0"/>
            </a:endParaRP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Données centralisées</a:t>
            </a: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Mise à jour continue </a:t>
            </a: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Transfert </a:t>
            </a:r>
            <a:r>
              <a:rPr lang="fr-BE" sz="1500" b="1" kern="0" dirty="0" smtClean="0">
                <a:solidFill>
                  <a:srgbClr val="002060"/>
                </a:solidFill>
                <a:latin typeface="Calibri" pitchFamily="34" charset="0"/>
              </a:rPr>
              <a:t>de </a:t>
            </a: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données mensuel </a:t>
            </a: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Mise à jour via Delta possible </a:t>
            </a: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Amélioration constante de la qualité et du suivi par le SPW depuis plusieurs </a:t>
            </a:r>
            <a:r>
              <a:rPr lang="fr-BE" sz="1500" b="1" kern="0" dirty="0" smtClean="0">
                <a:solidFill>
                  <a:srgbClr val="002060"/>
                </a:solidFill>
                <a:latin typeface="Calibri" pitchFamily="34" charset="0"/>
              </a:rPr>
              <a:t>années + convention Waltopo</a:t>
            </a:r>
          </a:p>
          <a:p>
            <a:pPr marL="882650" lvl="5">
              <a:buNone/>
              <a:defRPr/>
            </a:pPr>
            <a:endParaRPr lang="fr-BE" b="1" kern="0" dirty="0">
              <a:solidFill>
                <a:srgbClr val="002060"/>
              </a:solidFill>
              <a:latin typeface="Calibri" pitchFamily="34" charset="0"/>
            </a:endParaRP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Complétudes des données sur certaines zones </a:t>
            </a:r>
            <a:r>
              <a:rPr lang="fr-BE" sz="1500" b="1" kern="0" dirty="0" smtClean="0">
                <a:solidFill>
                  <a:srgbClr val="002060"/>
                </a:solidFill>
                <a:latin typeface="Calibri" pitchFamily="34" charset="0"/>
              </a:rPr>
              <a:t>(En </a:t>
            </a: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amélioration </a:t>
            </a:r>
            <a:r>
              <a:rPr lang="fr-BE" sz="1500" b="1" kern="0" dirty="0" smtClean="0">
                <a:solidFill>
                  <a:srgbClr val="002060"/>
                </a:solidFill>
                <a:latin typeface="Calibri" pitchFamily="34" charset="0"/>
              </a:rPr>
              <a:t>notamment via Waltopo</a:t>
            </a: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Précision de la position des bâtiments (</a:t>
            </a:r>
            <a:r>
              <a:rPr lang="fr-BE" sz="1500" b="1" kern="0" dirty="0" smtClean="0">
                <a:solidFill>
                  <a:srgbClr val="002060"/>
                </a:solidFill>
                <a:latin typeface="Calibri" pitchFamily="34" charset="0"/>
              </a:rPr>
              <a:t>corniches, IGN, …)</a:t>
            </a:r>
            <a:endParaRPr lang="fr-BE" sz="1500" b="1" kern="0" dirty="0">
              <a:solidFill>
                <a:srgbClr val="002060"/>
              </a:solidFill>
              <a:latin typeface="Calibri" pitchFamily="34" charset="0"/>
            </a:endParaRP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Sources des données et précisions différentes sur le même type d’objets</a:t>
            </a:r>
          </a:p>
          <a:p>
            <a:pPr marL="1168400" lvl="5" indent="-285750">
              <a:buFont typeface="Arial" panose="020B0604020202020204" pitchFamily="34" charset="0"/>
              <a:buChar char="•"/>
              <a:defRPr/>
            </a:pPr>
            <a:r>
              <a:rPr lang="fr-BE" sz="1500" b="1" kern="0" dirty="0">
                <a:solidFill>
                  <a:srgbClr val="002060"/>
                </a:solidFill>
                <a:latin typeface="Calibri" pitchFamily="34" charset="0"/>
              </a:rPr>
              <a:t>Axes de voiries multiples =&gt; </a:t>
            </a:r>
            <a:r>
              <a:rPr lang="fr-BE" sz="1500" b="1" kern="0" dirty="0" smtClean="0">
                <a:solidFill>
                  <a:srgbClr val="002060"/>
                </a:solidFill>
                <a:latin typeface="Calibri" pitchFamily="34" charset="0"/>
              </a:rPr>
              <a:t>Peu poser problème dans certains cas d’utilisation.</a:t>
            </a:r>
            <a:r>
              <a:rPr lang="fr-BE" b="1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b="1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12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. Utilisation du PICC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sz="1600" b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3" y="2788372"/>
            <a:ext cx="704850" cy="723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91175"/>
            <a:ext cx="708569" cy="727720"/>
          </a:xfrm>
          <a:prstGeom prst="rect">
            <a:avLst/>
          </a:prstGeom>
        </p:spPr>
      </p:pic>
      <p:sp>
        <p:nvSpPr>
          <p:cNvPr id="13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2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13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3. Utilisation ICAR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53" y="4212630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658629" y="4927667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/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RAD et interfaces internes </a:t>
            </a:r>
          </a:p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8"/>
          <p:cNvGrpSpPr/>
          <p:nvPr/>
        </p:nvGrpSpPr>
        <p:grpSpPr>
          <a:xfrm>
            <a:off x="4289034" y="3927186"/>
            <a:ext cx="713168" cy="748297"/>
            <a:chOff x="262305" y="2493884"/>
            <a:chExt cx="735320" cy="748297"/>
          </a:xfrm>
        </p:grpSpPr>
        <p:pic>
          <p:nvPicPr>
            <p:cNvPr id="12" name="Picture 10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10781" y="2522181"/>
              <a:ext cx="655568" cy="720000"/>
            </a:xfrm>
            <a:prstGeom prst="rect">
              <a:avLst/>
            </a:prstGeom>
          </p:spPr>
        </p:pic>
        <p:sp>
          <p:nvSpPr>
            <p:cNvPr id="13" name="ZoneTexte 38">
              <a:extLst>
                <a:ext uri="{FF2B5EF4-FFF2-40B4-BE49-F238E27FC236}">
                  <a16:creationId xmlns:a16="http://schemas.microsoft.com/office/drawing/2014/main" id="{29C0EE49-090A-4463-827E-EEFC9C89659B}"/>
                </a:ext>
              </a:extLst>
            </p:cNvPr>
            <p:cNvSpPr txBox="1"/>
            <p:nvPr/>
          </p:nvSpPr>
          <p:spPr>
            <a:xfrm>
              <a:off x="262305" y="2493884"/>
              <a:ext cx="7353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RAD</a:t>
              </a:r>
              <a:endParaRPr lang="fr-BE" sz="1600" dirty="0">
                <a:solidFill>
                  <a:srgbClr val="FF9933"/>
                </a:solidFill>
              </a:endParaRPr>
            </a:p>
          </p:txBody>
        </p:sp>
      </p:grpSp>
      <p:pic>
        <p:nvPicPr>
          <p:cNvPr id="1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73" y="3941915"/>
            <a:ext cx="720000" cy="720000"/>
          </a:xfrm>
          <a:prstGeom prst="rect">
            <a:avLst/>
          </a:prstGeom>
        </p:spPr>
      </p:pic>
      <p:grpSp>
        <p:nvGrpSpPr>
          <p:cNvPr id="15" name="Group 106"/>
          <p:cNvGrpSpPr/>
          <p:nvPr/>
        </p:nvGrpSpPr>
        <p:grpSpPr>
          <a:xfrm>
            <a:off x="6583723" y="2842760"/>
            <a:ext cx="672851" cy="762656"/>
            <a:chOff x="1908851" y="-108328"/>
            <a:chExt cx="672851" cy="762656"/>
          </a:xfrm>
        </p:grpSpPr>
        <p:pic>
          <p:nvPicPr>
            <p:cNvPr id="16" name="Picture 9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1908851" y="-65672"/>
              <a:ext cx="655568" cy="72000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1929998" y="-108328"/>
              <a:ext cx="65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SAP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/>
          <a:srcRect b="11250"/>
          <a:stretch/>
        </p:blipFill>
        <p:spPr>
          <a:xfrm>
            <a:off x="1097730" y="3425899"/>
            <a:ext cx="842199" cy="560587"/>
          </a:xfrm>
          <a:prstGeom prst="rect">
            <a:avLst/>
          </a:prstGeom>
        </p:spPr>
      </p:pic>
      <p:sp>
        <p:nvSpPr>
          <p:cNvPr id="20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755004" y="3096381"/>
            <a:ext cx="14979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ICAR - Rues</a:t>
            </a:r>
            <a:endParaRPr lang="fr-BE" sz="1400" dirty="0">
              <a:solidFill>
                <a:srgbClr val="FF9933"/>
              </a:solidFill>
            </a:endParaRPr>
          </a:p>
        </p:txBody>
      </p:sp>
      <p:sp>
        <p:nvSpPr>
          <p:cNvPr id="24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702173" y="2136645"/>
            <a:ext cx="16036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Mail Commune</a:t>
            </a:r>
            <a:endParaRPr lang="fr-BE" sz="1400" dirty="0">
              <a:solidFill>
                <a:srgbClr val="FF9933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b="9004"/>
          <a:stretch/>
        </p:blipFill>
        <p:spPr>
          <a:xfrm>
            <a:off x="1152278" y="4565767"/>
            <a:ext cx="814060" cy="60294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/>
          <a:srcRect b="11881"/>
          <a:stretch/>
        </p:blipFill>
        <p:spPr>
          <a:xfrm>
            <a:off x="1174542" y="5793671"/>
            <a:ext cx="688573" cy="521595"/>
          </a:xfrm>
          <a:prstGeom prst="rect">
            <a:avLst/>
          </a:prstGeom>
        </p:spPr>
      </p:pic>
      <p:sp>
        <p:nvSpPr>
          <p:cNvPr id="27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559145" y="4242208"/>
            <a:ext cx="1809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ICAR - Adresses</a:t>
            </a:r>
            <a:endParaRPr lang="fr-BE" sz="1400" dirty="0">
              <a:solidFill>
                <a:srgbClr val="FF9933"/>
              </a:solidFill>
            </a:endParaRPr>
          </a:p>
        </p:txBody>
      </p:sp>
      <p:cxnSp>
        <p:nvCxnSpPr>
          <p:cNvPr id="28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 flipV="1">
            <a:off x="4971869" y="3245416"/>
            <a:ext cx="1611854" cy="1070067"/>
          </a:xfrm>
          <a:prstGeom prst="straightConnector1">
            <a:avLst/>
          </a:prstGeom>
          <a:ln w="190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4971869" y="4301915"/>
            <a:ext cx="1528104" cy="13568"/>
          </a:xfrm>
          <a:prstGeom prst="straightConnector1">
            <a:avLst/>
          </a:prstGeom>
          <a:ln w="190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5926391" y="3712074"/>
            <a:ext cx="18671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SharePoint - Plan</a:t>
            </a:r>
            <a:endParaRPr lang="fr-BE" sz="1600" dirty="0">
              <a:solidFill>
                <a:srgbClr val="FF9933"/>
              </a:solidFill>
            </a:endParaRPr>
          </a:p>
        </p:txBody>
      </p:sp>
      <p:cxnSp>
        <p:nvCxnSpPr>
          <p:cNvPr id="35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43" idx="3"/>
            <a:endCxn id="12" idx="1"/>
          </p:cNvCxnSpPr>
          <p:nvPr/>
        </p:nvCxnSpPr>
        <p:spPr>
          <a:xfrm>
            <a:off x="1757551" y="2658553"/>
            <a:ext cx="2578499" cy="1656930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3" idx="3"/>
            <a:endCxn id="12" idx="1"/>
          </p:cNvCxnSpPr>
          <p:nvPr/>
        </p:nvCxnSpPr>
        <p:spPr>
          <a:xfrm>
            <a:off x="1939929" y="3706193"/>
            <a:ext cx="2396121" cy="609290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1966338" y="4315483"/>
            <a:ext cx="2369712" cy="551756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5024119" y="2440204"/>
            <a:ext cx="3167704" cy="3369583"/>
          </a:xfrm>
          <a:prstGeom prst="rect">
            <a:avLst/>
          </a:prstGeom>
          <a:noFill/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600" dirty="0" smtClean="0">
                <a:solidFill>
                  <a:srgbClr val="00B050"/>
                </a:solidFill>
                <a:ea typeface="ＭＳ Ｐゴシック" pitchFamily="28" charset="-128"/>
              </a:rPr>
              <a:t>Mise à Jour Automatique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6078" y="1916832"/>
            <a:ext cx="3880706" cy="4536504"/>
          </a:xfrm>
          <a:prstGeom prst="rect">
            <a:avLst/>
          </a:prstGeom>
          <a:noFill/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600" dirty="0" smtClean="0">
                <a:solidFill>
                  <a:srgbClr val="00B050"/>
                </a:solidFill>
                <a:ea typeface="ＭＳ Ｐゴシック" pitchFamily="28" charset="-128"/>
              </a:rPr>
              <a:t>Consultation et Mise à jour RAD Manuel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ＭＳ Ｐゴシック" pitchFamily="28" charset="-128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58" y="2405006"/>
            <a:ext cx="507093" cy="507093"/>
          </a:xfrm>
          <a:prstGeom prst="rect">
            <a:avLst/>
          </a:prstGeom>
        </p:spPr>
      </p:pic>
      <p:cxnSp>
        <p:nvCxnSpPr>
          <p:cNvPr id="54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19" idx="3"/>
            <a:endCxn id="12" idx="1"/>
          </p:cNvCxnSpPr>
          <p:nvPr/>
        </p:nvCxnSpPr>
        <p:spPr>
          <a:xfrm flipV="1">
            <a:off x="1863115" y="4315483"/>
            <a:ext cx="2472935" cy="1738986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613968" y="5336563"/>
            <a:ext cx="18097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Remontées  vers ICAR</a:t>
            </a:r>
            <a:endParaRPr lang="fr-BE" sz="1400" dirty="0">
              <a:solidFill>
                <a:srgbClr val="FF9933"/>
              </a:solidFill>
            </a:endParaRPr>
          </a:p>
        </p:txBody>
      </p:sp>
      <p:pic>
        <p:nvPicPr>
          <p:cNvPr id="36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6583723" y="4976563"/>
            <a:ext cx="552500" cy="720000"/>
          </a:xfrm>
          <a:prstGeom prst="rect">
            <a:avLst/>
          </a:prstGeom>
        </p:spPr>
      </p:pic>
      <p:cxnSp>
        <p:nvCxnSpPr>
          <p:cNvPr id="38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12" idx="3"/>
            <a:endCxn id="36" idx="1"/>
          </p:cNvCxnSpPr>
          <p:nvPr/>
        </p:nvCxnSpPr>
        <p:spPr>
          <a:xfrm>
            <a:off x="4971869" y="4315483"/>
            <a:ext cx="1611854" cy="1021080"/>
          </a:xfrm>
          <a:prstGeom prst="straightConnector1">
            <a:avLst/>
          </a:prstGeom>
          <a:ln w="19050">
            <a:solidFill>
              <a:srgbClr val="7030A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6546215" y="5191734"/>
            <a:ext cx="6275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GIS</a:t>
            </a:r>
            <a:endParaRPr lang="fr-BE" sz="1600" dirty="0">
              <a:solidFill>
                <a:srgbClr val="FF9933"/>
              </a:solidFill>
            </a:endParaRPr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5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14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3. Utilisation ICAR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   Remontées d’informations par la cellule RAD et </a:t>
            </a:r>
            <a:r>
              <a:rPr lang="fr-BE" sz="1600" i="1" u="sng" kern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traitées par les communes et le SPW</a:t>
            </a:r>
          </a:p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0" y="2132855"/>
            <a:ext cx="7669509" cy="3555078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5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15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3. Utilisation ICAR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   Remontées d’informations par la cellule RAD et </a:t>
            </a:r>
            <a:r>
              <a:rPr lang="fr-BE" sz="1600" i="1" u="sng" kern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traitées par les communes et le SPW</a:t>
            </a:r>
          </a:p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48068"/>
            <a:ext cx="4376132" cy="27872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73" y="3369876"/>
            <a:ext cx="4536504" cy="2586078"/>
          </a:xfrm>
          <a:prstGeom prst="rect">
            <a:avLst/>
          </a:prstGeom>
        </p:spPr>
      </p:pic>
      <p:sp>
        <p:nvSpPr>
          <p:cNvPr id="13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03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c.      RAD et interfaces internes </a:t>
            </a:r>
          </a:p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16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3. Utilisation ICAR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1" name="Espace réservé du pied de page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21" y="4212630"/>
            <a:ext cx="609685" cy="543001"/>
          </a:xfrm>
          <a:prstGeom prst="rect">
            <a:avLst/>
          </a:prstGeom>
        </p:spPr>
      </p:pic>
      <p:grpSp>
        <p:nvGrpSpPr>
          <p:cNvPr id="11" name="Group 108"/>
          <p:cNvGrpSpPr/>
          <p:nvPr/>
        </p:nvGrpSpPr>
        <p:grpSpPr>
          <a:xfrm>
            <a:off x="4677702" y="3927186"/>
            <a:ext cx="713168" cy="748297"/>
            <a:chOff x="262305" y="2493884"/>
            <a:chExt cx="735320" cy="748297"/>
          </a:xfrm>
        </p:grpSpPr>
        <p:pic>
          <p:nvPicPr>
            <p:cNvPr id="12" name="Picture 10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10781" y="2522181"/>
              <a:ext cx="655568" cy="720000"/>
            </a:xfrm>
            <a:prstGeom prst="rect">
              <a:avLst/>
            </a:prstGeom>
          </p:spPr>
        </p:pic>
        <p:sp>
          <p:nvSpPr>
            <p:cNvPr id="13" name="ZoneTexte 38">
              <a:extLst>
                <a:ext uri="{FF2B5EF4-FFF2-40B4-BE49-F238E27FC236}">
                  <a16:creationId xmlns:a16="http://schemas.microsoft.com/office/drawing/2014/main" id="{29C0EE49-090A-4463-827E-EEFC9C89659B}"/>
                </a:ext>
              </a:extLst>
            </p:cNvPr>
            <p:cNvSpPr txBox="1"/>
            <p:nvPr/>
          </p:nvSpPr>
          <p:spPr>
            <a:xfrm>
              <a:off x="262305" y="2493884"/>
              <a:ext cx="7353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RAD</a:t>
              </a:r>
              <a:endParaRPr lang="fr-BE" sz="1600" dirty="0">
                <a:solidFill>
                  <a:srgbClr val="FF9933"/>
                </a:solidFill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b="11250"/>
          <a:stretch/>
        </p:blipFill>
        <p:spPr>
          <a:xfrm>
            <a:off x="1486398" y="3425899"/>
            <a:ext cx="842199" cy="560587"/>
          </a:xfrm>
          <a:prstGeom prst="rect">
            <a:avLst/>
          </a:prstGeom>
        </p:spPr>
      </p:pic>
      <p:sp>
        <p:nvSpPr>
          <p:cNvPr id="20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947814" y="3096381"/>
            <a:ext cx="169385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ICAR – Rues - </a:t>
            </a:r>
            <a:r>
              <a:rPr lang="fr-BE" sz="14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WS</a:t>
            </a:r>
            <a:endParaRPr lang="fr-BE" sz="1400" dirty="0">
              <a:solidFill>
                <a:srgbClr val="00B050"/>
              </a:solidFill>
            </a:endParaRPr>
          </a:p>
        </p:txBody>
      </p:sp>
      <p:sp>
        <p:nvSpPr>
          <p:cNvPr id="24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1090841" y="2136645"/>
            <a:ext cx="16036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Mail Commune</a:t>
            </a:r>
            <a:endParaRPr lang="fr-BE" sz="1400" dirty="0">
              <a:solidFill>
                <a:srgbClr val="FF9933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b="9004"/>
          <a:stretch/>
        </p:blipFill>
        <p:spPr>
          <a:xfrm>
            <a:off x="1540946" y="4565767"/>
            <a:ext cx="814060" cy="60294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/>
          <a:srcRect b="11881"/>
          <a:stretch/>
        </p:blipFill>
        <p:spPr>
          <a:xfrm>
            <a:off x="1563210" y="5793671"/>
            <a:ext cx="688573" cy="521595"/>
          </a:xfrm>
          <a:prstGeom prst="rect">
            <a:avLst/>
          </a:prstGeom>
        </p:spPr>
      </p:pic>
      <p:sp>
        <p:nvSpPr>
          <p:cNvPr id="27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947813" y="4242208"/>
            <a:ext cx="19967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ICAR – Adresses - </a:t>
            </a:r>
            <a:r>
              <a:rPr lang="fr-BE" sz="14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WS</a:t>
            </a:r>
            <a:endParaRPr lang="fr-BE" sz="1400" dirty="0">
              <a:solidFill>
                <a:srgbClr val="00B050"/>
              </a:solidFill>
            </a:endParaRPr>
          </a:p>
        </p:txBody>
      </p:sp>
      <p:cxnSp>
        <p:nvCxnSpPr>
          <p:cNvPr id="35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43" idx="3"/>
            <a:endCxn id="12" idx="1"/>
          </p:cNvCxnSpPr>
          <p:nvPr/>
        </p:nvCxnSpPr>
        <p:spPr>
          <a:xfrm>
            <a:off x="2146219" y="2658553"/>
            <a:ext cx="2578499" cy="1656930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3" idx="3"/>
            <a:endCxn id="12" idx="1"/>
          </p:cNvCxnSpPr>
          <p:nvPr/>
        </p:nvCxnSpPr>
        <p:spPr>
          <a:xfrm>
            <a:off x="2328597" y="3706193"/>
            <a:ext cx="2396121" cy="609290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2355006" y="4315483"/>
            <a:ext cx="2369712" cy="551756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 bwMode="auto">
          <a:xfrm>
            <a:off x="423593" y="1916832"/>
            <a:ext cx="4264563" cy="4536504"/>
          </a:xfrm>
          <a:prstGeom prst="rect">
            <a:avLst/>
          </a:prstGeom>
          <a:noFill/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600" dirty="0" smtClean="0">
                <a:solidFill>
                  <a:srgbClr val="00B050"/>
                </a:solidFill>
                <a:ea typeface="ＭＳ Ｐゴシック" pitchFamily="28" charset="-128"/>
              </a:rPr>
              <a:t>Consultation et Mise à jour RAD Automatique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ＭＳ Ｐゴシック" pitchFamily="28" charset="-128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26" y="2405006"/>
            <a:ext cx="507093" cy="507093"/>
          </a:xfrm>
          <a:prstGeom prst="rect">
            <a:avLst/>
          </a:prstGeom>
        </p:spPr>
      </p:pic>
      <p:cxnSp>
        <p:nvCxnSpPr>
          <p:cNvPr id="54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>
            <a:stCxn id="19" idx="3"/>
            <a:endCxn id="12" idx="1"/>
          </p:cNvCxnSpPr>
          <p:nvPr/>
        </p:nvCxnSpPr>
        <p:spPr>
          <a:xfrm flipV="1">
            <a:off x="2251783" y="4315483"/>
            <a:ext cx="2472935" cy="1738986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1002636" y="5336563"/>
            <a:ext cx="18097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Remontées  vers ICAR</a:t>
            </a:r>
            <a:endParaRPr lang="fr-BE" sz="1400" dirty="0">
              <a:solidFill>
                <a:srgbClr val="FF993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47297" y="4927667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41" y="3941915"/>
            <a:ext cx="720000" cy="720000"/>
          </a:xfrm>
          <a:prstGeom prst="rect">
            <a:avLst/>
          </a:prstGeom>
        </p:spPr>
      </p:pic>
      <p:grpSp>
        <p:nvGrpSpPr>
          <p:cNvPr id="38" name="Group 106"/>
          <p:cNvGrpSpPr/>
          <p:nvPr/>
        </p:nvGrpSpPr>
        <p:grpSpPr>
          <a:xfrm>
            <a:off x="6972391" y="2842760"/>
            <a:ext cx="672851" cy="762656"/>
            <a:chOff x="1908851" y="-108328"/>
            <a:chExt cx="672851" cy="762656"/>
          </a:xfrm>
        </p:grpSpPr>
        <p:pic>
          <p:nvPicPr>
            <p:cNvPr id="40" name="Picture 9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1908851" y="-65672"/>
              <a:ext cx="655568" cy="720000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C7AA5B56-1E9F-4B12-BC3E-4EAB4FFBF04C}"/>
                </a:ext>
              </a:extLst>
            </p:cNvPr>
            <p:cNvSpPr txBox="1"/>
            <p:nvPr/>
          </p:nvSpPr>
          <p:spPr>
            <a:xfrm>
              <a:off x="1929998" y="-108328"/>
              <a:ext cx="6517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SAP</a:t>
              </a:r>
            </a:p>
          </p:txBody>
        </p:sp>
      </p:grpSp>
      <p:sp>
        <p:nvSpPr>
          <p:cNvPr id="44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6315059" y="3712074"/>
            <a:ext cx="18671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SharePoint - Plan</a:t>
            </a:r>
            <a:endParaRPr lang="fr-BE" sz="1600" dirty="0">
              <a:solidFill>
                <a:srgbClr val="FF9933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412787" y="2440204"/>
            <a:ext cx="3167704" cy="3369583"/>
          </a:xfrm>
          <a:prstGeom prst="rect">
            <a:avLst/>
          </a:prstGeom>
          <a:noFill/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1600" dirty="0" smtClean="0">
                <a:solidFill>
                  <a:srgbClr val="00B050"/>
                </a:solidFill>
                <a:ea typeface="ＭＳ Ｐゴシック" pitchFamily="28" charset="-128"/>
              </a:rPr>
              <a:t>Mise à Jour Automatique</a:t>
            </a:r>
            <a:endParaRPr kumimoji="0" lang="fr-BE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ea typeface="ＭＳ Ｐゴシック" pitchFamily="28" charset="-128"/>
            </a:endParaRPr>
          </a:p>
        </p:txBody>
      </p:sp>
      <p:pic>
        <p:nvPicPr>
          <p:cNvPr id="48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6972391" y="4976563"/>
            <a:ext cx="552500" cy="720000"/>
          </a:xfrm>
          <a:prstGeom prst="rect">
            <a:avLst/>
          </a:prstGeom>
        </p:spPr>
      </p:pic>
      <p:sp>
        <p:nvSpPr>
          <p:cNvPr id="49" name="ZoneTexte 38">
            <a:extLst>
              <a:ext uri="{FF2B5EF4-FFF2-40B4-BE49-F238E27FC236}">
                <a16:creationId xmlns:a16="http://schemas.microsoft.com/office/drawing/2014/main" id="{29C0EE49-090A-4463-827E-EEFC9C89659B}"/>
              </a:ext>
            </a:extLst>
          </p:cNvPr>
          <p:cNvSpPr txBox="1"/>
          <p:nvPr/>
        </p:nvSpPr>
        <p:spPr>
          <a:xfrm>
            <a:off x="6934883" y="5191734"/>
            <a:ext cx="6275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ln w="0"/>
                <a:solidFill>
                  <a:srgbClr val="FF99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GIS</a:t>
            </a:r>
            <a:endParaRPr lang="fr-BE" sz="1600" dirty="0">
              <a:solidFill>
                <a:srgbClr val="FF9933"/>
              </a:solidFill>
            </a:endParaRPr>
          </a:p>
        </p:txBody>
      </p:sp>
      <p:cxnSp>
        <p:nvCxnSpPr>
          <p:cNvPr id="50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/>
          <p:nvPr/>
        </p:nvCxnSpPr>
        <p:spPr>
          <a:xfrm flipV="1">
            <a:off x="5360537" y="3245416"/>
            <a:ext cx="1611854" cy="1070067"/>
          </a:xfrm>
          <a:prstGeom prst="straightConnector1">
            <a:avLst/>
          </a:prstGeom>
          <a:ln w="190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/>
          <p:nvPr/>
        </p:nvCxnSpPr>
        <p:spPr>
          <a:xfrm flipV="1">
            <a:off x="5360537" y="4301915"/>
            <a:ext cx="1528104" cy="13568"/>
          </a:xfrm>
          <a:prstGeom prst="straightConnector1">
            <a:avLst/>
          </a:prstGeom>
          <a:ln w="190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 : en angle 103">
            <a:extLst>
              <a:ext uri="{FF2B5EF4-FFF2-40B4-BE49-F238E27FC236}">
                <a16:creationId xmlns:a16="http://schemas.microsoft.com/office/drawing/2014/main" id="{95012704-16A5-4A0A-B6A9-C8160BD72C06}"/>
              </a:ext>
            </a:extLst>
          </p:cNvPr>
          <p:cNvCxnSpPr/>
          <p:nvPr/>
        </p:nvCxnSpPr>
        <p:spPr>
          <a:xfrm>
            <a:off x="5360537" y="4315483"/>
            <a:ext cx="1611854" cy="1021080"/>
          </a:xfrm>
          <a:prstGeom prst="straightConnector1">
            <a:avLst/>
          </a:prstGeom>
          <a:ln w="19050">
            <a:solidFill>
              <a:srgbClr val="7030A0"/>
            </a:solidFill>
            <a:prstDash val="dash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3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 startAt="4"/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Avantages et inconvénients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Sources authentiques </a:t>
            </a:r>
            <a:endParaRPr lang="fr-BE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Données standardisées</a:t>
            </a: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Mises à jour accessibles directement</a:t>
            </a:r>
            <a:endParaRPr lang="fr-BE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Remontées d’informations et corrections de la base de données</a:t>
            </a:r>
            <a:endParaRPr lang="fr-BE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Données accessibles via Web Services pour mise à jour quotidienne</a:t>
            </a:r>
            <a:endParaRPr lang="fr-BE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Rues et points d’adresses </a:t>
            </a:r>
            <a:r>
              <a:rPr lang="fr-BE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géolocalisés</a:t>
            </a: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sur le PICC</a:t>
            </a:r>
            <a:r>
              <a:rPr lang="fr-BE" sz="5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5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5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5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Données pas validées par toutes les communes</a:t>
            </a: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Rues et/ou points d’adresses manquants</a:t>
            </a:r>
          </a:p>
          <a:p>
            <a:pPr marL="1625600" lvl="6" indent="-285750">
              <a:buFont typeface="Arial" panose="020B0604020202020204" pitchFamily="34" charset="0"/>
              <a:buChar char="•"/>
              <a:defRPr/>
            </a:pP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Différences avec le modèle RESA qui tient encore compte des localités</a:t>
            </a:r>
            <a:b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fr-BE" kern="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kern="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300" kern="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300" kern="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700" kern="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700" kern="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7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17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3. Utilisation ICAR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4738"/>
            <a:ext cx="704850" cy="723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8" y="4868507"/>
            <a:ext cx="708569" cy="727720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0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18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3. Waltopo – Remontées d’informations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/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Levés des chantiers via entrepreneurs </a:t>
            </a:r>
          </a:p>
          <a:p>
            <a:pPr lvl="0" eaLnBrk="1" hangingPunct="1">
              <a:buAutoNum type="alphaLcPeriod"/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Levés ponctuels interne où le fond de plans n’est pas à jour</a:t>
            </a:r>
          </a:p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476625"/>
            <a:ext cx="7318870" cy="3567758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9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19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4. Questions ?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5" y="2049014"/>
            <a:ext cx="1991974" cy="3068960"/>
          </a:xfrm>
          <a:prstGeom prst="rect">
            <a:avLst/>
          </a:prstGeom>
        </p:spPr>
      </p:pic>
      <p:sp>
        <p:nvSpPr>
          <p:cNvPr id="8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5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2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615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251520" y="1081923"/>
            <a:ext cx="82264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9512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Plan :</a:t>
            </a:r>
            <a:endParaRPr lang="fr-BE" sz="1600" b="1" kern="0" dirty="0" smtClean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RESA</a:t>
            </a:r>
            <a:b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a.    Qui sommes-nous?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BE" sz="1600" b="1" kern="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          b.     SI(G)</a:t>
            </a:r>
            <a:b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 smtClean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lvl="0" indent="-514350" eaLnBrk="1" hangingPunct="1">
              <a:spcBef>
                <a:spcPct val="20000"/>
              </a:spcBef>
              <a:buAutoNum type="arabicPeriod" startAt="2"/>
              <a:defRPr/>
            </a:pP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Utilisation du PICC</a:t>
            </a:r>
            <a:b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a. Intégration du PICC et transformation</a:t>
            </a:r>
            <a:b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b. Saisies des réseaux sur base du PICC</a:t>
            </a:r>
            <a:b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 smtClean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3"/>
              <a:tabLst/>
              <a:defRPr/>
            </a:pPr>
            <a:r>
              <a:rPr lang="fr-BE" sz="1600" b="1" kern="0" noProof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Utilisation d’ICAR</a:t>
            </a:r>
            <a:br>
              <a:rPr lang="fr-BE" sz="1600" b="1" kern="0" noProof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noProof="0" dirty="0" smtClean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3"/>
              <a:tabLst/>
              <a:defRPr/>
            </a:pPr>
            <a: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Remontées des levés selon Waltopo</a:t>
            </a:r>
            <a:br>
              <a:rPr lang="fr-BE" sz="1600" b="1" kern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fr-BE" sz="1600" b="1" kern="0" dirty="0" smtClean="0">
              <a:solidFill>
                <a:srgbClr val="00206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3"/>
              <a:tabLst/>
              <a:defRPr/>
            </a:pPr>
            <a:r>
              <a:rPr lang="fr-BE" sz="1600" b="1" kern="0" noProof="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Question?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39750" y="1179513"/>
            <a:ext cx="82772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BE" sz="3200" b="1">
                <a:solidFill>
                  <a:schemeClr val="bg1"/>
                </a:solidFill>
                <a:latin typeface="Cambria" pitchFamily="18" charset="0"/>
              </a:rPr>
              <a:t>Merci de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/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Qui sommes nous ?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Gestionnaire de réseaux de distribution gaz et électricité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- 73 Communes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- 14.196 km de réseau électrique (BT et MT)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- 4.066 km de réseau gaz (BP et MP)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- 686.582 résidentiels et non résidentiels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3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1. RESA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4499991" y="2492896"/>
            <a:ext cx="4514553" cy="3312368"/>
            <a:chOff x="147" y="573"/>
            <a:chExt cx="4972" cy="3648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" y="573"/>
              <a:ext cx="4972" cy="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BE" sz="1350"/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573"/>
              <a:ext cx="4976" cy="3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4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 smtClean="0">
                <a:latin typeface="Calibri" pitchFamily="34" charset="0"/>
                <a:cs typeface="Calibri" pitchFamily="34" charset="0"/>
              </a:rPr>
              <a:t>1. RESA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     SI(G)  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97" y="1700808"/>
            <a:ext cx="4529328" cy="32125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000024"/>
            <a:ext cx="819030" cy="7315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5116134"/>
            <a:ext cx="2431451" cy="6684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27778"/>
            <a:ext cx="435550" cy="4369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37" y="3603372"/>
            <a:ext cx="1116234" cy="1599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10423"/>
            <a:ext cx="720000" cy="720000"/>
          </a:xfrm>
          <a:prstGeom prst="rect">
            <a:avLst/>
          </a:prstGeom>
        </p:spPr>
      </p:pic>
      <p:grpSp>
        <p:nvGrpSpPr>
          <p:cNvPr id="14" name="Group 108"/>
          <p:cNvGrpSpPr/>
          <p:nvPr/>
        </p:nvGrpSpPr>
        <p:grpSpPr>
          <a:xfrm>
            <a:off x="1142976" y="4509120"/>
            <a:ext cx="498342" cy="584764"/>
            <a:chOff x="310781" y="2519931"/>
            <a:chExt cx="655568" cy="722250"/>
          </a:xfrm>
        </p:grpSpPr>
        <p:pic>
          <p:nvPicPr>
            <p:cNvPr id="16" name="Picture 10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10781" y="2522181"/>
              <a:ext cx="655568" cy="720000"/>
            </a:xfrm>
            <a:prstGeom prst="rect">
              <a:avLst/>
            </a:prstGeom>
          </p:spPr>
        </p:pic>
        <p:sp>
          <p:nvSpPr>
            <p:cNvPr id="17" name="ZoneTexte 38">
              <a:extLst>
                <a:ext uri="{FF2B5EF4-FFF2-40B4-BE49-F238E27FC236}">
                  <a16:creationId xmlns:a16="http://schemas.microsoft.com/office/drawing/2014/main" id="{29C0EE49-090A-4463-827E-EEFC9C89659B}"/>
                </a:ext>
              </a:extLst>
            </p:cNvPr>
            <p:cNvSpPr txBox="1"/>
            <p:nvPr/>
          </p:nvSpPr>
          <p:spPr>
            <a:xfrm>
              <a:off x="365030" y="2519931"/>
              <a:ext cx="562927" cy="2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9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RAD</a:t>
              </a:r>
              <a:endParaRPr lang="fr-BE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3942161" y="2979195"/>
            <a:ext cx="447327" cy="58294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87" y="3104724"/>
            <a:ext cx="471945" cy="326866"/>
          </a:xfrm>
          <a:prstGeom prst="rect">
            <a:avLst/>
          </a:prstGeom>
        </p:spPr>
      </p:pic>
      <p:sp>
        <p:nvSpPr>
          <p:cNvPr id="20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  <p:cxnSp>
        <p:nvCxnSpPr>
          <p:cNvPr id="3" name="Connecteur droit avec flèche 2"/>
          <p:cNvCxnSpPr>
            <a:stCxn id="9" idx="3"/>
          </p:cNvCxnSpPr>
          <p:nvPr/>
        </p:nvCxnSpPr>
        <p:spPr bwMode="auto">
          <a:xfrm>
            <a:off x="1962006" y="3365805"/>
            <a:ext cx="2211531" cy="3246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>
            <a:stCxn id="17" idx="0"/>
          </p:cNvCxnSpPr>
          <p:nvPr/>
        </p:nvCxnSpPr>
        <p:spPr bwMode="auto">
          <a:xfrm flipH="1" flipV="1">
            <a:off x="1392147" y="3533716"/>
            <a:ext cx="6027" cy="975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9512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onnecteur droit avec flèche 20"/>
          <p:cNvCxnSpPr>
            <a:stCxn id="16" idx="3"/>
            <a:endCxn id="12" idx="1"/>
          </p:cNvCxnSpPr>
          <p:nvPr/>
        </p:nvCxnSpPr>
        <p:spPr bwMode="auto">
          <a:xfrm flipV="1">
            <a:off x="1641318" y="3683369"/>
            <a:ext cx="2532219" cy="11190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D9512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Connecteur en angle 22"/>
          <p:cNvCxnSpPr>
            <a:stCxn id="16" idx="2"/>
            <a:endCxn id="13" idx="1"/>
          </p:cNvCxnSpPr>
          <p:nvPr/>
        </p:nvCxnSpPr>
        <p:spPr bwMode="auto">
          <a:xfrm rot="16200000" flipH="1">
            <a:off x="1677680" y="4808350"/>
            <a:ext cx="376539" cy="94760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D9512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cteur en angle 23"/>
          <p:cNvCxnSpPr>
            <a:stCxn id="16" idx="1"/>
          </p:cNvCxnSpPr>
          <p:nvPr/>
        </p:nvCxnSpPr>
        <p:spPr bwMode="auto">
          <a:xfrm rot="10800000" flipH="1" flipV="1">
            <a:off x="1142976" y="4802413"/>
            <a:ext cx="737144" cy="1154074"/>
          </a:xfrm>
          <a:prstGeom prst="bentConnector4">
            <a:avLst>
              <a:gd name="adj1" fmla="val -31012"/>
              <a:gd name="adj2" fmla="val 99267"/>
            </a:avLst>
          </a:prstGeom>
          <a:solidFill>
            <a:schemeClr val="accent1"/>
          </a:solidFill>
          <a:ln w="9525" cap="flat" cmpd="sng" algn="ctr">
            <a:solidFill>
              <a:srgbClr val="D9512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1880121" y="56229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…</a:t>
            </a:r>
            <a:endParaRPr lang="fr-BE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394364"/>
            <a:ext cx="2392532" cy="8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/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Intégration du PICC et transformation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Import Données complètes (1 X par mois)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</a:t>
            </a:r>
          </a:p>
          <a:p>
            <a:pPr marL="0" lvl="0" indent="0" eaLnBrk="1" hangingPunct="1">
              <a:defRPr/>
            </a:pPr>
            <a:endParaRPr lang="fr-BE" sz="1600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-  Import Données incrémentales via Delta (À réaliser)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5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. Utilisation du PICC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4257882" y="2640051"/>
            <a:ext cx="552500" cy="720000"/>
          </a:xfrm>
          <a:prstGeom prst="rect">
            <a:avLst/>
          </a:prstGeom>
        </p:spPr>
      </p:pic>
      <p:pic>
        <p:nvPicPr>
          <p:cNvPr id="14" name="Picture 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411760" y="2636992"/>
            <a:ext cx="836579" cy="72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317" y="2810666"/>
            <a:ext cx="1847850" cy="371475"/>
          </a:xfrm>
          <a:prstGeom prst="rect">
            <a:avLst/>
          </a:prstGeom>
        </p:spPr>
      </p:pic>
      <p:cxnSp>
        <p:nvCxnSpPr>
          <p:cNvPr id="16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1528361" y="2995773"/>
            <a:ext cx="883399" cy="121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277255" y="3000051"/>
            <a:ext cx="980627" cy="150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</p:cNvCxnSpPr>
          <p:nvPr/>
        </p:nvCxnSpPr>
        <p:spPr>
          <a:xfrm flipV="1">
            <a:off x="4793209" y="3007574"/>
            <a:ext cx="980627" cy="1504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108"/>
          <p:cNvGrpSpPr/>
          <p:nvPr/>
        </p:nvGrpSpPr>
        <p:grpSpPr>
          <a:xfrm>
            <a:off x="851368" y="2621624"/>
            <a:ext cx="713168" cy="748297"/>
            <a:chOff x="262305" y="2493884"/>
            <a:chExt cx="735320" cy="748297"/>
          </a:xfrm>
        </p:grpSpPr>
        <p:pic>
          <p:nvPicPr>
            <p:cNvPr id="27" name="Picture 10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10781" y="2522181"/>
              <a:ext cx="655568" cy="720000"/>
            </a:xfrm>
            <a:prstGeom prst="rect">
              <a:avLst/>
            </a:prstGeom>
          </p:spPr>
        </p:pic>
        <p:sp>
          <p:nvSpPr>
            <p:cNvPr id="28" name="ZoneTexte 38">
              <a:extLst>
                <a:ext uri="{FF2B5EF4-FFF2-40B4-BE49-F238E27FC236}">
                  <a16:creationId xmlns:a16="http://schemas.microsoft.com/office/drawing/2014/main" id="{29C0EE49-090A-4463-827E-EEFC9C89659B}"/>
                </a:ext>
              </a:extLst>
            </p:cNvPr>
            <p:cNvSpPr txBox="1"/>
            <p:nvPr/>
          </p:nvSpPr>
          <p:spPr>
            <a:xfrm>
              <a:off x="262305" y="2493884"/>
              <a:ext cx="7353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GDB</a:t>
              </a:r>
              <a:endParaRPr lang="fr-BE" sz="1600" dirty="0">
                <a:solidFill>
                  <a:srgbClr val="FF9933"/>
                </a:solidFill>
              </a:endParaRPr>
            </a:p>
          </p:txBody>
        </p:sp>
      </p:grpSp>
      <p:pic>
        <p:nvPicPr>
          <p:cNvPr id="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22" y="5047222"/>
            <a:ext cx="609685" cy="543001"/>
          </a:xfrm>
          <a:prstGeom prst="rect">
            <a:avLst/>
          </a:prstGeom>
        </p:spPr>
      </p:pic>
      <p:pic>
        <p:nvPicPr>
          <p:cNvPr id="30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4" t="19798" r="32084" b="11099"/>
          <a:stretch/>
        </p:blipFill>
        <p:spPr>
          <a:xfrm>
            <a:off x="4274463" y="4475027"/>
            <a:ext cx="552500" cy="720000"/>
          </a:xfrm>
          <a:prstGeom prst="rect">
            <a:avLst/>
          </a:prstGeom>
        </p:spPr>
      </p:pic>
      <p:pic>
        <p:nvPicPr>
          <p:cNvPr id="31" name="Picture 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r="11829"/>
          <a:stretch/>
        </p:blipFill>
        <p:spPr>
          <a:xfrm>
            <a:off x="2428341" y="4471968"/>
            <a:ext cx="836579" cy="72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898" y="4645642"/>
            <a:ext cx="1847850" cy="371475"/>
          </a:xfrm>
          <a:prstGeom prst="rect">
            <a:avLst/>
          </a:prstGeom>
        </p:spPr>
      </p:pic>
      <p:cxnSp>
        <p:nvCxnSpPr>
          <p:cNvPr id="33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1544942" y="4830749"/>
            <a:ext cx="883399" cy="1219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293836" y="4835027"/>
            <a:ext cx="980627" cy="1504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61">
            <a:extLst>
              <a:ext uri="{FF2B5EF4-FFF2-40B4-BE49-F238E27FC236}">
                <a16:creationId xmlns:a16="http://schemas.microsoft.com/office/drawing/2014/main" id="{D589FC14-9D1A-493B-9945-C215DCB12892}"/>
              </a:ext>
            </a:extLst>
          </p:cNvPr>
          <p:cNvCxnSpPr>
            <a:cxnSpLocks/>
          </p:cNvCxnSpPr>
          <p:nvPr/>
        </p:nvCxnSpPr>
        <p:spPr>
          <a:xfrm flipV="1">
            <a:off x="4809790" y="4842550"/>
            <a:ext cx="980627" cy="1504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108"/>
          <p:cNvGrpSpPr/>
          <p:nvPr/>
        </p:nvGrpSpPr>
        <p:grpSpPr>
          <a:xfrm>
            <a:off x="867949" y="4456600"/>
            <a:ext cx="713168" cy="748297"/>
            <a:chOff x="262305" y="2493884"/>
            <a:chExt cx="735320" cy="748297"/>
          </a:xfrm>
        </p:grpSpPr>
        <p:pic>
          <p:nvPicPr>
            <p:cNvPr id="37" name="Picture 10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8" r="23905"/>
            <a:stretch/>
          </p:blipFill>
          <p:spPr>
            <a:xfrm>
              <a:off x="310781" y="2522181"/>
              <a:ext cx="655568" cy="720000"/>
            </a:xfrm>
            <a:prstGeom prst="rect">
              <a:avLst/>
            </a:prstGeom>
          </p:spPr>
        </p:pic>
        <p:sp>
          <p:nvSpPr>
            <p:cNvPr id="38" name="ZoneTexte 38">
              <a:extLst>
                <a:ext uri="{FF2B5EF4-FFF2-40B4-BE49-F238E27FC236}">
                  <a16:creationId xmlns:a16="http://schemas.microsoft.com/office/drawing/2014/main" id="{29C0EE49-090A-4463-827E-EEFC9C89659B}"/>
                </a:ext>
              </a:extLst>
            </p:cNvPr>
            <p:cNvSpPr txBox="1"/>
            <p:nvPr/>
          </p:nvSpPr>
          <p:spPr>
            <a:xfrm>
              <a:off x="262305" y="2493884"/>
              <a:ext cx="7353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 smtClean="0">
                  <a:ln w="0"/>
                  <a:solidFill>
                    <a:srgbClr val="FF9933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GDB </a:t>
              </a:r>
              <a:r>
                <a:rPr lang="fr-BE" sz="1600" b="1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Delta</a:t>
              </a:r>
              <a:endParaRPr lang="fr-BE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7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/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Intégration du PICC et transformation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Visualisation des données complètes 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6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. Utilisation du PICC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44" y="2481793"/>
            <a:ext cx="6687037" cy="3637716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9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eaLnBrk="1" hangingPunct="1">
              <a:buAutoNum type="alphaLcPeriod"/>
              <a:defRPr/>
            </a:pP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Intégration du PICC et transformation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 Visualisation des données simplifiées 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7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. Utilisation du PICC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/>
        </p:blipFill>
        <p:spPr>
          <a:xfrm>
            <a:off x="1331640" y="2520640"/>
            <a:ext cx="6509565" cy="3529150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7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    Saisies des réseaux sur base du PICC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- Au sein de notre SIG - Réseau </a:t>
            </a:r>
            <a:r>
              <a:rPr lang="fr-BE" sz="1600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Géoschématique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Gaz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8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. Utilisation du PICC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641" y="2564904"/>
            <a:ext cx="5957778" cy="3255171"/>
          </a:xfrm>
          <a:prstGeom prst="rect">
            <a:avLst/>
          </a:prstGeom>
        </p:spPr>
      </p:pic>
      <p:sp>
        <p:nvSpPr>
          <p:cNvPr id="12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1520" y="1623393"/>
            <a:ext cx="82264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700" b="1">
                <a:solidFill>
                  <a:srgbClr val="D95121"/>
                </a:solidFill>
                <a:latin typeface="+mn-lt"/>
                <a:ea typeface="+mn-ea"/>
                <a:cs typeface="+mn-cs"/>
              </a:defRPr>
            </a:lvl1pPr>
            <a:lvl2pPr marL="195263" indent="-4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Font typeface="Times" pitchFamily="28" charset="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</a:defRPr>
            </a:lvl2pPr>
            <a:lvl3pPr marL="387350" indent="-1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5121"/>
              </a:buClr>
              <a:buChar char="–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577850" indent="793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2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768350" indent="1060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2255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682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1399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25971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defRPr/>
            </a:pP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b.     Saisies des réseaux sur base du PICC</a:t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- Au sein de notre SIG - Réseau </a:t>
            </a:r>
            <a:r>
              <a:rPr lang="fr-BE" sz="1600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Géoschématique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1600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Elec</a:t>
            </a: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i="1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eaLnBrk="1" hangingPunct="1">
              <a:defRPr/>
            </a:pP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4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fr-BE" sz="1800" kern="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fr-BE" sz="1800" i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0" indent="0" eaLnBrk="1" hangingPunct="1">
              <a:defRPr/>
            </a:pPr>
            <a:endParaRPr lang="fr-BE" sz="16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2400" kern="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kern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39670-559E-41AC-8AF4-03FA844BFF58}" type="slidenum">
              <a:rPr lang="nl-NL" smtClean="0">
                <a:ea typeface="ＭＳ Ｐゴシック" pitchFamily="34" charset="-128"/>
              </a:rPr>
              <a:pPr/>
              <a:t>9</a:t>
            </a:fld>
            <a:endParaRPr lang="nl-NL" dirty="0" smtClean="0"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277225" cy="1062038"/>
          </a:xfrm>
        </p:spPr>
        <p:txBody>
          <a:bodyPr/>
          <a:lstStyle/>
          <a:p>
            <a:pPr eaLnBrk="1" hangingPunct="1"/>
            <a:r>
              <a:rPr lang="fr-BE" sz="2800" dirty="0" smtClean="0">
                <a:latin typeface="Cambria" pitchFamily="18" charset="0"/>
              </a:rPr>
              <a:t>Collaboration RESA et SPW sur le PICC et ICAR</a:t>
            </a:r>
            <a:endParaRPr lang="fr-BE" sz="2800" dirty="0">
              <a:latin typeface="Cambr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5"/>
            <a:ext cx="8226425" cy="43204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BE" sz="2400" dirty="0">
                <a:latin typeface="Calibri" pitchFamily="34" charset="0"/>
                <a:cs typeface="Calibri" pitchFamily="34" charset="0"/>
              </a:rPr>
              <a:t>2</a:t>
            </a:r>
            <a:r>
              <a:rPr lang="fr-BE" sz="2400" dirty="0" smtClean="0">
                <a:latin typeface="Calibri" pitchFamily="34" charset="0"/>
                <a:cs typeface="Calibri" pitchFamily="34" charset="0"/>
              </a:rPr>
              <a:t>. Utilisation du PICC</a:t>
            </a: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BE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fr-BE" sz="16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defRPr/>
            </a:pPr>
            <a:endParaRPr lang="fr-BE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buFontTx/>
              <a:buNone/>
              <a:defRPr/>
            </a:pPr>
            <a:endParaRPr lang="fr-B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quarter" idx="10"/>
          </p:nvPr>
        </p:nvSpPr>
        <p:spPr>
          <a:xfrm>
            <a:off x="0" y="6548438"/>
            <a:ext cx="1142976" cy="304800"/>
          </a:xfrm>
          <a:noFill/>
        </p:spPr>
        <p:txBody>
          <a:bodyPr/>
          <a:lstStyle/>
          <a:p>
            <a:r>
              <a:rPr lang="nl-NL" dirty="0" smtClean="0">
                <a:ea typeface="ＭＳ Ｐゴシック" pitchFamily="34" charset="-128"/>
              </a:rPr>
              <a:t>13-11-2019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41" y="3212246"/>
            <a:ext cx="609685" cy="54300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394573" y="4622574"/>
            <a:ext cx="123964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33" y="2646213"/>
            <a:ext cx="5825985" cy="3164561"/>
          </a:xfrm>
          <a:prstGeom prst="rect">
            <a:avLst/>
          </a:prstGeom>
        </p:spPr>
      </p:pic>
      <p:sp>
        <p:nvSpPr>
          <p:cNvPr id="11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835697" y="6548438"/>
            <a:ext cx="3672408" cy="306387"/>
          </a:xfrm>
          <a:noFill/>
        </p:spPr>
        <p:txBody>
          <a:bodyPr/>
          <a:lstStyle/>
          <a:p>
            <a:r>
              <a:rPr lang="fr-BE" dirty="0" smtClean="0">
                <a:ea typeface="ＭＳ Ｐゴシック" pitchFamily="34" charset="-128"/>
              </a:rPr>
              <a:t>Collaboration RESA et SPW sur le PICC et ICAR</a:t>
            </a:r>
            <a:endParaRPr lang="nl-NL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9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12263</TotalTime>
  <Words>671</Words>
  <Application>Microsoft Office PowerPoint</Application>
  <PresentationFormat>Affichage à l'écran (4:3)</PresentationFormat>
  <Paragraphs>263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Times</vt:lpstr>
      <vt:lpstr>Nouvelle présentation</vt:lpstr>
      <vt:lpstr>Présentation PowerPoint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Collaboration RESA et SPW sur le PICC et ICAR</vt:lpstr>
      <vt:lpstr>Présentation PowerPoint</vt:lpstr>
    </vt:vector>
  </TitlesOfParts>
  <Company>Studio 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Studio 5</dc:creator>
  <cp:lastModifiedBy>LEGAT Adrien</cp:lastModifiedBy>
  <cp:revision>1207</cp:revision>
  <dcterms:created xsi:type="dcterms:W3CDTF">2010-10-04T13:37:52Z</dcterms:created>
  <dcterms:modified xsi:type="dcterms:W3CDTF">2019-11-12T10:37:55Z</dcterms:modified>
</cp:coreProperties>
</file>