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9" r:id="rId2"/>
    <p:sldId id="260" r:id="rId3"/>
    <p:sldId id="370" r:id="rId4"/>
    <p:sldId id="381" r:id="rId5"/>
    <p:sldId id="382" r:id="rId6"/>
    <p:sldId id="371" r:id="rId7"/>
    <p:sldId id="372" r:id="rId8"/>
    <p:sldId id="373" r:id="rId9"/>
    <p:sldId id="376" r:id="rId10"/>
    <p:sldId id="384" r:id="rId11"/>
    <p:sldId id="386" r:id="rId12"/>
    <p:sldId id="387" r:id="rId13"/>
    <p:sldId id="388" r:id="rId14"/>
    <p:sldId id="390" r:id="rId15"/>
    <p:sldId id="392" r:id="rId16"/>
    <p:sldId id="394" r:id="rId17"/>
    <p:sldId id="389" r:id="rId18"/>
    <p:sldId id="391" r:id="rId19"/>
    <p:sldId id="395" r:id="rId20"/>
    <p:sldId id="396" r:id="rId21"/>
    <p:sldId id="397" r:id="rId22"/>
    <p:sldId id="399" r:id="rId23"/>
    <p:sldId id="398" r:id="rId24"/>
    <p:sldId id="400" r:id="rId25"/>
    <p:sldId id="402" r:id="rId26"/>
    <p:sldId id="401" r:id="rId27"/>
    <p:sldId id="378" r:id="rId28"/>
    <p:sldId id="379" r:id="rId29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31912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0E2F"/>
    <a:srgbClr val="898989"/>
    <a:srgbClr val="002D5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49" autoAdjust="0"/>
  </p:normalViewPr>
  <p:slideViewPr>
    <p:cSldViewPr snapToGrid="0" snapToObjects="1">
      <p:cViewPr varScale="1">
        <p:scale>
          <a:sx n="138" d="100"/>
          <a:sy n="138" d="100"/>
        </p:scale>
        <p:origin x="882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-376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7D6ED-2C8D-4D98-9C5E-A0BDF2C88498}" type="datetimeFigureOut">
              <a:rPr lang="fr-BE" smtClean="0"/>
              <a:pPr/>
              <a:t>12-11-19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5A25F-F7C2-480A-BDFE-EDB65E23AC23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2455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B6133-447C-484C-9ECD-6232874E5251}" type="datetimeFigureOut">
              <a:rPr lang="fr-BE" smtClean="0"/>
              <a:pPr/>
              <a:t>12-11-19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EC80E-C499-4BE1-863A-A715927D185F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4243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54496-84B8-4CD2-8955-24B289E13567}" type="slidenum">
              <a:rPr lang="fr-FR"/>
              <a:pPr/>
              <a:t>1</a:t>
            </a:fld>
            <a:endParaRPr lang="fr-FR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EE99CE-95DB-40B8-B34E-B861EF4EF6DA}" type="slidenum">
              <a:rPr lang="fr-FR"/>
              <a:pPr/>
              <a:t>2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spw_f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7712" cy="216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62364" y="2880000"/>
            <a:ext cx="7060578" cy="15444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A10E2F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422942" y="459551"/>
            <a:ext cx="72105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66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4" name="Image 3" descr="spw_f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000"/>
            <a:ext cx="202404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2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4" name="Image 3" descr="spw_f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000"/>
            <a:ext cx="202404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37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pic>
        <p:nvPicPr>
          <p:cNvPr id="3" name="Image 2" descr="spw_f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000"/>
            <a:ext cx="2024048" cy="90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8697432" y="4710229"/>
            <a:ext cx="4465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E87A0C-6F5B-4220-8C62-B7346BE1DB8F}" type="slidenum">
              <a:rPr lang="fr-BE" sz="800" smtClean="0"/>
              <a:pPr/>
              <a:t>‹N°›</a:t>
            </a:fld>
            <a:endParaRPr lang="fr-BE" sz="800" dirty="0"/>
          </a:p>
        </p:txBody>
      </p:sp>
      <p:pic>
        <p:nvPicPr>
          <p:cNvPr id="5" name="Image 4" descr="spw_f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000"/>
            <a:ext cx="202404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6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4" name="Image 3" descr="spw_f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000"/>
            <a:ext cx="202404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7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4302" y="900113"/>
            <a:ext cx="3741498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3774102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5" name="Image 4" descr="spw_f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000"/>
            <a:ext cx="202404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3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 descr="spw_f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000"/>
            <a:ext cx="202404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3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5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61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23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5" name="Image 4" descr="spw_f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000"/>
            <a:ext cx="202404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6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Documents and Settings\U34043\Bureau\Image1.jpg"/>
          <p:cNvPicPr>
            <a:picLocks noChangeAspect="1" noChangeArrowheads="1"/>
          </p:cNvPicPr>
          <p:nvPr userDrawn="1"/>
        </p:nvPicPr>
        <p:blipFill>
          <a:blip r:embed="rId14"/>
          <a:srcRect l="52843"/>
          <a:stretch>
            <a:fillRect/>
          </a:stretch>
        </p:blipFill>
        <p:spPr bwMode="auto">
          <a:xfrm>
            <a:off x="0" y="1354"/>
            <a:ext cx="3108619" cy="514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4182" y="1200150"/>
            <a:ext cx="7868120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8244000" y="4963500"/>
            <a:ext cx="900000" cy="180000"/>
          </a:xfrm>
          <a:prstGeom prst="rect">
            <a:avLst/>
          </a:prstGeom>
          <a:solidFill>
            <a:srgbClr val="A10E2F"/>
          </a:solidFill>
          <a:ln>
            <a:noFill/>
          </a:ln>
          <a:extLst/>
        </p:spPr>
        <p:txBody>
          <a:bodyPr/>
          <a:lstStyle/>
          <a:p>
            <a:endParaRPr lang="fr-FR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4557167"/>
            <a:ext cx="806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fr-FR" sz="1200" b="1" dirty="0">
                <a:solidFill>
                  <a:srgbClr val="002D59"/>
                </a:solidFill>
                <a:latin typeface="Arial" charset="0"/>
                <a:cs typeface="Arial" charset="0"/>
              </a:rPr>
              <a:t> </a:t>
            </a:r>
            <a:r>
              <a:rPr lang="fr-FR" sz="1200" b="1" dirty="0">
                <a:solidFill>
                  <a:srgbClr val="A10E2F"/>
                </a:solidFill>
                <a:latin typeface="Arial" charset="0"/>
                <a:cs typeface="Arial" charset="0"/>
              </a:rPr>
              <a:t>secrétariat général</a:t>
            </a:r>
          </a:p>
          <a:p>
            <a:pPr algn="r" eaLnBrk="1" hangingPunct="1"/>
            <a:r>
              <a:rPr lang="fr-FR" sz="1200" b="1" kern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Département de la </a:t>
            </a:r>
            <a:r>
              <a:rPr lang="fr-FR" sz="1200" b="1" baseline="0" dirty="0" err="1">
                <a:solidFill>
                  <a:srgbClr val="A10E2F"/>
                </a:solidFill>
                <a:latin typeface="Arial" charset="0"/>
                <a:cs typeface="Arial" charset="0"/>
              </a:rPr>
              <a:t>Géomatique</a:t>
            </a:r>
            <a:endParaRPr lang="fr-FR" sz="1200" b="1" baseline="0" dirty="0">
              <a:solidFill>
                <a:srgbClr val="A10E2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A10E2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nathalie.stephenne@spw.wallonie.be" TargetMode="External"/><Relationship Id="rId2" Type="http://schemas.openxmlformats.org/officeDocument/2006/relationships/hyperlink" Target="mailto:jeanclaude.jasselette@spw.wallonie.b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jpe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4855" y="2448920"/>
            <a:ext cx="8871045" cy="1804030"/>
          </a:xfrm>
        </p:spPr>
        <p:txBody>
          <a:bodyPr>
            <a:normAutofit fontScale="90000"/>
          </a:bodyPr>
          <a:lstStyle/>
          <a:p>
            <a:pPr algn="ctr">
              <a:tabLst>
                <a:tab pos="7543800" algn="r"/>
              </a:tabLst>
            </a:pPr>
            <a:r>
              <a:rPr lang="fr-BE" sz="2700" cap="none" dirty="0">
                <a:ea typeface="Geneva" pitchFamily="64" charset="-128"/>
              </a:rPr>
              <a:t>Construire les données de </a:t>
            </a:r>
            <a:r>
              <a:rPr lang="fr-BE" sz="2700" dirty="0">
                <a:ea typeface="Geneva" pitchFamily="64" charset="-128"/>
              </a:rPr>
              <a:t>référence en Wallonie - intégration progressive des différents thèmes par les projets pilotes </a:t>
            </a:r>
            <a:br>
              <a:rPr lang="fr-BE" sz="2700" dirty="0">
                <a:ea typeface="Geneva" pitchFamily="64" charset="-128"/>
              </a:rPr>
            </a:br>
            <a:r>
              <a:rPr lang="fr-BE" dirty="0">
                <a:ea typeface="Geneva" pitchFamily="64" charset="-128"/>
              </a:rPr>
              <a:t>	</a:t>
            </a:r>
            <a:r>
              <a:rPr lang="fr-BE" sz="2200" dirty="0">
                <a:ea typeface="Geneva" pitchFamily="64" charset="-128"/>
              </a:rPr>
              <a:t>Jean-Claude </a:t>
            </a:r>
            <a:r>
              <a:rPr lang="fr-BE" sz="2200" dirty="0" err="1">
                <a:ea typeface="Geneva" pitchFamily="64" charset="-128"/>
              </a:rPr>
              <a:t>Jasselette</a:t>
            </a:r>
            <a:br>
              <a:rPr lang="fr-BE" sz="2200" dirty="0">
                <a:ea typeface="Geneva" pitchFamily="64" charset="-128"/>
              </a:rPr>
            </a:br>
            <a:r>
              <a:rPr lang="fr-BE" sz="2200" dirty="0">
                <a:ea typeface="Geneva" pitchFamily="64" charset="-128"/>
              </a:rPr>
              <a:t>	Nathalie </a:t>
            </a:r>
            <a:r>
              <a:rPr lang="fr-BE" sz="2200" dirty="0" err="1">
                <a:ea typeface="Geneva" pitchFamily="64" charset="-128"/>
              </a:rPr>
              <a:t>Stephenne</a:t>
            </a:r>
            <a:endParaRPr lang="fr-BE" cap="none" dirty="0">
              <a:ea typeface="Geneva" pitchFamily="6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Ellipse 90"/>
          <p:cNvSpPr/>
          <p:nvPr/>
        </p:nvSpPr>
        <p:spPr>
          <a:xfrm>
            <a:off x="1997242" y="1414061"/>
            <a:ext cx="5474369" cy="2855467"/>
          </a:xfrm>
          <a:prstGeom prst="ellipse">
            <a:avLst/>
          </a:prstGeom>
          <a:noFill/>
          <a:ln w="1905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Rectangle 3"/>
          <p:cNvSpPr/>
          <p:nvPr/>
        </p:nvSpPr>
        <p:spPr>
          <a:xfrm>
            <a:off x="3539606" y="1112419"/>
            <a:ext cx="2191871" cy="223277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THEMES INSPIRE</a:t>
            </a:r>
          </a:p>
          <a:p>
            <a:pPr algn="ctr"/>
            <a:r>
              <a:rPr lang="en-GB" sz="1600" b="1" dirty="0"/>
              <a:t>Annexes 1 2 (3)</a:t>
            </a:r>
          </a:p>
          <a:p>
            <a:pPr algn="ctr"/>
            <a:endParaRPr lang="fr-BE" sz="1400" dirty="0"/>
          </a:p>
          <a:p>
            <a:pPr algn="ctr"/>
            <a:endParaRPr lang="fr-BE" sz="1400" dirty="0"/>
          </a:p>
          <a:p>
            <a:pPr algn="ctr"/>
            <a:endParaRPr lang="fr-BE" sz="1400" dirty="0"/>
          </a:p>
          <a:p>
            <a:pPr algn="ctr"/>
            <a:endParaRPr lang="fr-BE" sz="1400" dirty="0"/>
          </a:p>
          <a:p>
            <a:pPr algn="ctr"/>
            <a:endParaRPr lang="fr-BE" sz="1400" dirty="0"/>
          </a:p>
          <a:p>
            <a:pPr algn="ctr"/>
            <a:endParaRPr lang="fr-BE" sz="1400" dirty="0"/>
          </a:p>
          <a:p>
            <a:pPr algn="ctr"/>
            <a:r>
              <a:rPr lang="fr-BE" sz="1400" dirty="0"/>
              <a:t> </a:t>
            </a:r>
            <a:endParaRPr lang="fr-BE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b="0" dirty="0"/>
              <a:t>Coopération belge Inspire 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672" y="3147917"/>
            <a:ext cx="2390898" cy="7477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1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Processus d’intégration des géodonnées entre elles</a:t>
            </a:r>
            <a:endParaRPr lang="fr-BE" sz="1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3300" y="1323110"/>
            <a:ext cx="2919692" cy="1067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1400" dirty="0">
                <a:ln w="1270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Utiliser les données de référence existantes mais en améliorant leur qualité pour les intégrer dans le géoréférentiel</a:t>
            </a:r>
            <a:endParaRPr lang="fr-BE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28402" y="909964"/>
            <a:ext cx="654197" cy="65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3874241" y="3719945"/>
            <a:ext cx="2390898" cy="7558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1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Géoréférentiel Wallon</a:t>
            </a:r>
          </a:p>
          <a:p>
            <a:pPr algn="ctr"/>
            <a:r>
              <a:rPr lang="fr-BE" sz="1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Base de donnée unique</a:t>
            </a:r>
            <a:endParaRPr lang="fr-BE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65139" y="1233651"/>
            <a:ext cx="2475042" cy="2232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BE" sz="1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Critères de sélection</a:t>
            </a:r>
          </a:p>
          <a:p>
            <a:pPr marL="180000" indent="-180000">
              <a:buFont typeface="Arial" pitchFamily="34" charset="0"/>
              <a:buChar char="•"/>
            </a:pPr>
            <a:r>
              <a:rPr lang="fr-BE" sz="1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Intérêt général</a:t>
            </a:r>
          </a:p>
          <a:p>
            <a:pPr marL="180000" indent="-180000">
              <a:buFont typeface="Arial" pitchFamily="34" charset="0"/>
              <a:buChar char="•"/>
            </a:pPr>
            <a:r>
              <a:rPr lang="fr-BE" sz="1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Couverture complète du territoire</a:t>
            </a:r>
          </a:p>
          <a:p>
            <a:pPr marL="180000" indent="-180000">
              <a:buFont typeface="Arial" pitchFamily="34" charset="0"/>
              <a:buChar char="•"/>
            </a:pPr>
            <a:r>
              <a:rPr lang="fr-BE" sz="1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Plan de qualité</a:t>
            </a:r>
          </a:p>
          <a:p>
            <a:pPr marL="180000" indent="-180000">
              <a:buFont typeface="Arial" pitchFamily="34" charset="0"/>
              <a:buChar char="•"/>
            </a:pPr>
            <a:r>
              <a:rPr lang="fr-BE" sz="1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Stratégie de mise à jour et budget (maturité)</a:t>
            </a:r>
          </a:p>
          <a:p>
            <a:pPr marL="180000" indent="-180000">
              <a:buFont typeface="Arial" pitchFamily="34" charset="0"/>
              <a:buChar char="•"/>
            </a:pPr>
            <a:r>
              <a:rPr lang="fr-BE" sz="1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Pas de redondance (inventaire des données et ID unique)</a:t>
            </a:r>
            <a:endParaRPr lang="fr-BE" b="1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2333625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>
            <a:off x="3893291" y="4191000"/>
            <a:ext cx="19293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6096000" y="4021646"/>
            <a:ext cx="16913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494" name="Picture 6" descr="https://inspire.ec.europa.eu/sites/default/files/6_iconRounded_Englis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41" y="2632244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8" descr="https://inspire.ec.europa.eu/sites/default/files/8_iconRounded_Englis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2495348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8" name="Picture 10" descr="https://inspire.ec.europa.eu/sites/default/files/7_iconRounded_Englis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474" y="2495348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0" name="Picture 12" descr="https://inspire.ec.europa.eu/sites/default/files/4_iconrounded_englis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2632244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2" name="Picture 14" descr="https://inspire.ec.europa.eu/sites/default/files/1_iconRounded_Englis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16" y="1723981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4" name="Picture 16" descr="https://inspire.ec.europa.eu/sites/default/files/3_iconRounded_English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716" y="1714456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6" name="Picture 18" descr="https://inspire.ec.europa.eu/sites/default/files/10_iconRounded_English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1857375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8" name="Picture 20" descr="https://inspire.ec.europa.eu/sites/default/files/11_iconRounded_English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2066723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0" name="Picture 22" descr="https://inspire.ec.europa.eu/sites/default/files/12_iconRounded_English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16" y="207645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2" name="Picture 24" descr="https://inspire.ec.europa.eu/sites/default/files/15_iconRounded_English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633" y="215265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4" name="Picture 26" descr="https://inspire.ec.europa.eu/sites/default/files/17_iconRounded_English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715" y="2127419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3665025" y="3062192"/>
            <a:ext cx="196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>
                <a:solidFill>
                  <a:schemeClr val="lt1"/>
                </a:solidFill>
              </a:rPr>
              <a:t>SPECIFICATIONS</a:t>
            </a:r>
          </a:p>
        </p:txBody>
      </p:sp>
    </p:spTree>
    <p:extLst>
      <p:ext uri="{BB962C8B-B14F-4D97-AF65-F5344CB8AC3E}">
        <p14:creationId xmlns:p14="http://schemas.microsoft.com/office/powerpoint/2010/main" val="2776912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46362B-8853-472D-BFB7-24B9B1A18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Projets pilotes : comment intégrer vos données dans le géoréférentiel – support DGM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80B882-ED2C-46C4-844E-14B3C8684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/>
              <a:t>Documenter sur l’intégration : étude de faisabilité</a:t>
            </a:r>
          </a:p>
          <a:p>
            <a:r>
              <a:rPr lang="fr-BE" dirty="0"/>
              <a:t>Accompagner la candidature d’insertion</a:t>
            </a:r>
          </a:p>
          <a:p>
            <a:r>
              <a:rPr lang="fr-BE" dirty="0"/>
              <a:t>Conseils / support : </a:t>
            </a:r>
          </a:p>
          <a:p>
            <a:pPr lvl="1"/>
            <a:r>
              <a:rPr lang="fr-BE" dirty="0"/>
              <a:t>Analyse des besoins (</a:t>
            </a:r>
            <a:r>
              <a:rPr lang="fr-BE" dirty="0" err="1"/>
              <a:t>users</a:t>
            </a:r>
            <a:r>
              <a:rPr lang="fr-BE" dirty="0"/>
              <a:t>’ stories)</a:t>
            </a:r>
          </a:p>
          <a:p>
            <a:pPr lvl="1"/>
            <a:r>
              <a:rPr lang="fr-BE" dirty="0"/>
              <a:t>Application des standards de qualité / glossaire</a:t>
            </a:r>
          </a:p>
          <a:p>
            <a:pPr lvl="1"/>
            <a:r>
              <a:rPr lang="fr-BE" dirty="0"/>
              <a:t>Définition d’un plan de qualité (analyse de l’existant)</a:t>
            </a:r>
          </a:p>
          <a:p>
            <a:pPr lvl="1"/>
            <a:r>
              <a:rPr lang="fr-BE" dirty="0"/>
              <a:t>Analyse de risque et ressources</a:t>
            </a:r>
          </a:p>
          <a:p>
            <a:pPr lvl="1"/>
            <a:r>
              <a:rPr lang="fr-BE" dirty="0"/>
              <a:t>Labellisation : évaluation maturité/ pérennité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7677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F85620-276E-4A7C-8DB5-C0A5F19F6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Projets pilote : rapports ou convention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475C4D-FB9D-4BA8-9CE2-84E5A620E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Occupation et utilisation du sol (subvention) &gt;exemple </a:t>
            </a:r>
          </a:p>
          <a:p>
            <a:r>
              <a:rPr lang="fr-BE" dirty="0"/>
              <a:t>Hydrographie (collaboration SPW – rapport de faisabilité)</a:t>
            </a:r>
          </a:p>
          <a:p>
            <a:r>
              <a:rPr lang="fr-BE" dirty="0"/>
              <a:t>Plateformes routières (marché public)</a:t>
            </a:r>
          </a:p>
          <a:p>
            <a:r>
              <a:rPr lang="fr-BE" dirty="0"/>
              <a:t>Convention AGDP (à signer)</a:t>
            </a:r>
          </a:p>
          <a:p>
            <a:r>
              <a:rPr lang="fr-BE" dirty="0"/>
              <a:t>Toponymie IGN (partenariat - convention) </a:t>
            </a:r>
            <a:r>
              <a:rPr lang="fr-BE" dirty="0">
                <a:solidFill>
                  <a:srgbClr val="0070C0"/>
                </a:solidFill>
              </a:rPr>
              <a:t>&gt; ET VOUS ?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4" name="Picture 2" descr="C:\Users\B.Beaumont\AppData\Roaming\Skype\live#3abenjaminbeaumont14_1\media_messaging\media_cache_v3\^1F73AB2D0F51F4C0ECB8BDA62CA78AD93AE9A82A049E683214^pimgpsh_fullsize_distr.png">
            <a:extLst>
              <a:ext uri="{FF2B5EF4-FFF2-40B4-BE49-F238E27FC236}">
                <a16:creationId xmlns:a16="http://schemas.microsoft.com/office/drawing/2014/main" id="{F337D9CA-0F7C-42B6-AE3E-134FA1486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1200150"/>
            <a:ext cx="2066925" cy="42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EE17DE9-C6F7-48E6-B233-4DA88489B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242" y="2352675"/>
            <a:ext cx="2066925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8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246C16-B341-4A05-B263-3199CC0AD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00" y="205979"/>
            <a:ext cx="5669802" cy="857250"/>
          </a:xfrm>
        </p:spPr>
        <p:txBody>
          <a:bodyPr>
            <a:normAutofit fontScale="90000"/>
          </a:bodyPr>
          <a:lstStyle/>
          <a:p>
            <a:r>
              <a:rPr lang="fr-BE" sz="1800" dirty="0">
                <a:solidFill>
                  <a:schemeClr val="tx1"/>
                </a:solidFill>
              </a:rPr>
              <a:t>Walous – </a:t>
            </a:r>
            <a:r>
              <a:rPr lang="fr-BE" sz="1800" u="sng" dirty="0">
                <a:solidFill>
                  <a:schemeClr val="tx1"/>
                </a:solidFill>
              </a:rPr>
              <a:t>Wal</a:t>
            </a:r>
            <a:r>
              <a:rPr lang="fr-BE" sz="1800" dirty="0">
                <a:solidFill>
                  <a:schemeClr val="tx1"/>
                </a:solidFill>
              </a:rPr>
              <a:t>lonie </a:t>
            </a:r>
            <a:r>
              <a:rPr lang="fr-BE" sz="1800" u="sng" dirty="0">
                <a:solidFill>
                  <a:schemeClr val="tx1"/>
                </a:solidFill>
              </a:rPr>
              <a:t>O</a:t>
            </a:r>
            <a:r>
              <a:rPr lang="fr-BE" sz="1800" dirty="0">
                <a:solidFill>
                  <a:schemeClr val="tx1"/>
                </a:solidFill>
              </a:rPr>
              <a:t>ccupation et </a:t>
            </a:r>
            <a:r>
              <a:rPr lang="fr-BE" sz="1800" u="sng" dirty="0">
                <a:solidFill>
                  <a:schemeClr val="tx1"/>
                </a:solidFill>
              </a:rPr>
              <a:t>U</a:t>
            </a:r>
            <a:r>
              <a:rPr lang="fr-BE" sz="1800" dirty="0">
                <a:solidFill>
                  <a:schemeClr val="tx1"/>
                </a:solidFill>
              </a:rPr>
              <a:t>tilisation du </a:t>
            </a:r>
            <a:r>
              <a:rPr lang="fr-BE" sz="1800" u="sng" dirty="0">
                <a:solidFill>
                  <a:schemeClr val="tx1"/>
                </a:solidFill>
              </a:rPr>
              <a:t>S</a:t>
            </a:r>
            <a:r>
              <a:rPr lang="fr-BE" sz="1800" dirty="0">
                <a:solidFill>
                  <a:schemeClr val="tx1"/>
                </a:solidFill>
              </a:rPr>
              <a:t>ol</a:t>
            </a:r>
            <a:br>
              <a:rPr lang="fr-FR" sz="1800" dirty="0">
                <a:solidFill>
                  <a:schemeClr val="tx1"/>
                </a:solidFill>
              </a:rPr>
            </a:br>
            <a:r>
              <a:rPr lang="fr-BE" sz="1800" dirty="0">
                <a:solidFill>
                  <a:schemeClr val="tx1"/>
                </a:solidFill>
              </a:rPr>
              <a:t>(présentation 21/06/2018)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66999A-F8EF-488C-83DA-922C2AE66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fr-BE" sz="1600" dirty="0"/>
              <a:t>Subvention (Gouvernement/administration) &gt; consortium 30mois</a:t>
            </a:r>
          </a:p>
          <a:p>
            <a:pPr lvl="1"/>
            <a:r>
              <a:rPr lang="fr-BE" sz="1600" dirty="0"/>
              <a:t>Automatiser la production de cartes d’occupation et d’utilisation du sol en Wallonie (Méthodologie reproductible) pour remplacer COSW2017 :  </a:t>
            </a:r>
          </a:p>
          <a:p>
            <a:pPr lvl="2"/>
            <a:r>
              <a:rPr lang="fr-BE" sz="1400" dirty="0"/>
              <a:t>transfert d’algorithmes en open source (GRASS GIS / </a:t>
            </a:r>
            <a:r>
              <a:rPr lang="fr-BE" sz="1400" dirty="0" err="1"/>
              <a:t>OrfeoToolBox</a:t>
            </a:r>
            <a:r>
              <a:rPr lang="fr-BE" sz="1400" dirty="0"/>
              <a:t> / R /…)</a:t>
            </a:r>
          </a:p>
          <a:p>
            <a:pPr lvl="2"/>
            <a:r>
              <a:rPr lang="fr-BE" sz="1400" dirty="0"/>
              <a:t>test d’opérationnalisation  (parallélisation des traitements &gt;  High </a:t>
            </a:r>
            <a:r>
              <a:rPr lang="fr-BE" sz="1400" dirty="0" err="1"/>
              <a:t>Performing</a:t>
            </a:r>
            <a:r>
              <a:rPr lang="fr-BE" sz="1400" dirty="0"/>
              <a:t> Computer HPC)</a:t>
            </a:r>
          </a:p>
          <a:p>
            <a:pPr lvl="2"/>
            <a:r>
              <a:rPr lang="fr-BE" sz="1400" dirty="0"/>
              <a:t>techniques d’intelligence artificielle (</a:t>
            </a:r>
            <a:r>
              <a:rPr lang="fr-BE" sz="1400" dirty="0" err="1"/>
              <a:t>Deep</a:t>
            </a:r>
            <a:r>
              <a:rPr lang="fr-BE" sz="1400" dirty="0"/>
              <a:t> </a:t>
            </a:r>
            <a:r>
              <a:rPr lang="fr-BE" sz="1400" dirty="0" err="1"/>
              <a:t>learning</a:t>
            </a:r>
            <a:r>
              <a:rPr lang="fr-BE" sz="1400" dirty="0"/>
              <a:t>)</a:t>
            </a:r>
          </a:p>
          <a:p>
            <a:pPr lvl="1"/>
            <a:r>
              <a:rPr lang="fr-BE" sz="1600" dirty="0"/>
              <a:t>Répondre aux besoins (enquête)</a:t>
            </a:r>
          </a:p>
          <a:p>
            <a:pPr lvl="1"/>
            <a:r>
              <a:rPr lang="fr-BE" sz="1600" dirty="0"/>
              <a:t>Conformité aux prescriptions européennes (réunions EEA)</a:t>
            </a:r>
          </a:p>
          <a:p>
            <a:pPr lvl="1"/>
            <a:r>
              <a:rPr lang="fr-BE" sz="1600" dirty="0"/>
              <a:t>Informer sur les incohérences des données métiers &gt; MaJ</a:t>
            </a:r>
          </a:p>
          <a:p>
            <a:pPr lvl="1"/>
            <a:r>
              <a:rPr lang="fr-BE" sz="1600" dirty="0"/>
              <a:t>Élaborer les cartes sur les données de </a:t>
            </a:r>
            <a:r>
              <a:rPr lang="fr-BE" sz="1600" b="1" dirty="0"/>
              <a:t>2018</a:t>
            </a:r>
            <a:endParaRPr lang="fr-FR" sz="1600" b="1" dirty="0"/>
          </a:p>
        </p:txBody>
      </p:sp>
      <p:pic>
        <p:nvPicPr>
          <p:cNvPr id="4" name="Image 6">
            <a:extLst>
              <a:ext uri="{FF2B5EF4-FFF2-40B4-BE49-F238E27FC236}">
                <a16:creationId xmlns:a16="http://schemas.microsoft.com/office/drawing/2014/main" id="{9A82CFAA-0159-4115-8E14-9ABC7780069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194178" y="1356344"/>
            <a:ext cx="769320" cy="719640"/>
          </a:xfrm>
          <a:prstGeom prst="rect">
            <a:avLst/>
          </a:prstGeom>
          <a:ln>
            <a:noFill/>
          </a:ln>
        </p:spPr>
      </p:pic>
      <p:pic>
        <p:nvPicPr>
          <p:cNvPr id="5" name="Image 8">
            <a:extLst>
              <a:ext uri="{FF2B5EF4-FFF2-40B4-BE49-F238E27FC236}">
                <a16:creationId xmlns:a16="http://schemas.microsoft.com/office/drawing/2014/main" id="{09511F5E-6414-4CA5-9F67-221B3761D1A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194178" y="3067516"/>
            <a:ext cx="769320" cy="874859"/>
          </a:xfrm>
          <a:prstGeom prst="rect">
            <a:avLst/>
          </a:prstGeom>
          <a:ln>
            <a:noFill/>
          </a:ln>
        </p:spPr>
      </p:pic>
      <p:pic>
        <p:nvPicPr>
          <p:cNvPr id="6" name="Image 9">
            <a:extLst>
              <a:ext uri="{FF2B5EF4-FFF2-40B4-BE49-F238E27FC236}">
                <a16:creationId xmlns:a16="http://schemas.microsoft.com/office/drawing/2014/main" id="{16ACDC43-9F11-41A8-8D72-508D1DE18E6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194178" y="2211930"/>
            <a:ext cx="791280" cy="719640"/>
          </a:xfrm>
          <a:prstGeom prst="rect">
            <a:avLst/>
          </a:prstGeom>
          <a:ln>
            <a:noFill/>
          </a:ln>
        </p:spPr>
      </p:pic>
      <p:pic>
        <p:nvPicPr>
          <p:cNvPr id="7" name="Picture 2" descr="C:\Users\B.Beaumont\AppData\Roaming\Skype\live#3abenjaminbeaumont14_1\media_messaging\media_cache_v3\^1F73AB2D0F51F4C0ECB8BDA62CA78AD93AE9A82A049E683214^pimgpsh_fullsize_distr.png">
            <a:extLst>
              <a:ext uri="{FF2B5EF4-FFF2-40B4-BE49-F238E27FC236}">
                <a16:creationId xmlns:a16="http://schemas.microsoft.com/office/drawing/2014/main" id="{A38C466E-F5CA-41B6-A145-04912F06D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8" y="359166"/>
            <a:ext cx="2662842" cy="55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020D2AD-916B-4C18-8E9F-2CD2B6DFA4D2}"/>
              </a:ext>
            </a:extLst>
          </p:cNvPr>
          <p:cNvSpPr txBox="1"/>
          <p:nvPr/>
        </p:nvSpPr>
        <p:spPr>
          <a:xfrm>
            <a:off x="3556601" y="5924"/>
            <a:ext cx="5669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4062280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675D9D-F69A-4D0A-AB16-3EA118DE3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Etat d’avancement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3412CB-99C1-4657-81BB-7B4D29735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1538" y="1200150"/>
            <a:ext cx="1692462" cy="3943350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fr-BE" sz="1400" dirty="0">
                <a:solidFill>
                  <a:srgbClr val="A10E2F"/>
                </a:solidFill>
              </a:rPr>
              <a:t>Analyse des besoins</a:t>
            </a:r>
          </a:p>
          <a:p>
            <a:r>
              <a:rPr lang="fr-BE" sz="1400" dirty="0">
                <a:solidFill>
                  <a:srgbClr val="A10E2F"/>
                </a:solidFill>
              </a:rPr>
              <a:t>Conformité</a:t>
            </a:r>
          </a:p>
          <a:p>
            <a:r>
              <a:rPr lang="fr-BE" sz="1400" dirty="0">
                <a:solidFill>
                  <a:srgbClr val="A10E2F"/>
                </a:solidFill>
              </a:rPr>
              <a:t>Préparation données vectorielles</a:t>
            </a:r>
          </a:p>
          <a:p>
            <a:r>
              <a:rPr lang="fr-BE" sz="1400" dirty="0">
                <a:solidFill>
                  <a:srgbClr val="A10E2F"/>
                </a:solidFill>
              </a:rPr>
              <a:t>Classifications LC (pixel/objet)</a:t>
            </a:r>
          </a:p>
          <a:p>
            <a:r>
              <a:rPr lang="fr-BE" sz="1400" dirty="0"/>
              <a:t>Fusion des données </a:t>
            </a:r>
          </a:p>
          <a:p>
            <a:r>
              <a:rPr lang="fr-BE" sz="1400" dirty="0"/>
              <a:t>Consolidation</a:t>
            </a:r>
          </a:p>
          <a:p>
            <a:r>
              <a:rPr lang="fr-BE" sz="1400" dirty="0"/>
              <a:t>Classification LU (collecte données et tests)</a:t>
            </a:r>
          </a:p>
          <a:p>
            <a:r>
              <a:rPr lang="fr-BE" sz="1400" dirty="0"/>
              <a:t>Intégrations dans données métiers</a:t>
            </a:r>
            <a:endParaRPr lang="fr-FR" sz="1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F9DDE1-9342-4F0C-99E7-D3301B744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8489"/>
            <a:ext cx="7451538" cy="422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46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C2468D-BEEF-4C5C-BC41-99E2945D2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Projet évolutif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2793C9-99A9-4758-913A-1BCD5385A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CBAD3CB-21E6-4D45-BACD-BB5515CF3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52" y="998873"/>
            <a:ext cx="6785888" cy="41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21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099B82-5125-40C4-9577-601B3995E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Besoins </a:t>
            </a:r>
            <a:br>
              <a:rPr lang="fr-BE" dirty="0"/>
            </a:br>
            <a:r>
              <a:rPr lang="fr-BE" dirty="0"/>
              <a:t>(WP1)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C3425B-B483-4CFF-B709-BCFB743B1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3" y="1200150"/>
            <a:ext cx="1944402" cy="3227849"/>
          </a:xfrm>
        </p:spPr>
        <p:txBody>
          <a:bodyPr>
            <a:normAutofit/>
          </a:bodyPr>
          <a:lstStyle/>
          <a:p>
            <a:r>
              <a:rPr lang="fr-FR" sz="1800" dirty="0"/>
              <a:t>Enquête : 46 participants</a:t>
            </a:r>
          </a:p>
          <a:p>
            <a:r>
              <a:rPr lang="fr-BE" sz="1800" dirty="0"/>
              <a:t>35 G</a:t>
            </a:r>
            <a:r>
              <a:rPr lang="fr-FR" sz="1800" dirty="0"/>
              <a:t>roupes d’utilisateurs (intérêts variés)</a:t>
            </a:r>
          </a:p>
          <a:p>
            <a:r>
              <a:rPr lang="fr-FR" sz="1800" dirty="0"/>
              <a:t>intérêt</a:t>
            </a:r>
            <a:br>
              <a:rPr lang="fr-FR" sz="1800" dirty="0"/>
            </a:br>
            <a:r>
              <a:rPr lang="fr-FR" sz="1800" dirty="0"/>
              <a:t>IWEPS &gt; CA</a:t>
            </a:r>
          </a:p>
          <a:p>
            <a:r>
              <a:rPr lang="fr-BE" sz="1800" dirty="0"/>
              <a:t>V</a:t>
            </a:r>
            <a:r>
              <a:rPr lang="fr-FR" sz="1800" dirty="0"/>
              <a:t>os intérêts?</a:t>
            </a:r>
          </a:p>
          <a:p>
            <a:endParaRPr lang="fr-FR" sz="1800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25252CF-B764-4C9D-BBD7-10B4CFAF5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231967"/>
              </p:ext>
            </p:extLst>
          </p:nvPr>
        </p:nvGraphicFramePr>
        <p:xfrm>
          <a:off x="2498584" y="26241"/>
          <a:ext cx="6645414" cy="4995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6231">
                  <a:extLst>
                    <a:ext uri="{9D8B030D-6E8A-4147-A177-3AD203B41FA5}">
                      <a16:colId xmlns:a16="http://schemas.microsoft.com/office/drawing/2014/main" val="1129452587"/>
                    </a:ext>
                  </a:extLst>
                </a:gridCol>
                <a:gridCol w="2121794">
                  <a:extLst>
                    <a:ext uri="{9D8B030D-6E8A-4147-A177-3AD203B41FA5}">
                      <a16:colId xmlns:a16="http://schemas.microsoft.com/office/drawing/2014/main" val="3310966400"/>
                    </a:ext>
                  </a:extLst>
                </a:gridCol>
                <a:gridCol w="2121794">
                  <a:extLst>
                    <a:ext uri="{9D8B030D-6E8A-4147-A177-3AD203B41FA5}">
                      <a16:colId xmlns:a16="http://schemas.microsoft.com/office/drawing/2014/main" val="1950116212"/>
                    </a:ext>
                  </a:extLst>
                </a:gridCol>
                <a:gridCol w="1755595">
                  <a:extLst>
                    <a:ext uri="{9D8B030D-6E8A-4147-A177-3AD203B41FA5}">
                      <a16:colId xmlns:a16="http://schemas.microsoft.com/office/drawing/2014/main" val="2678124857"/>
                    </a:ext>
                  </a:extLst>
                </a:gridCol>
              </a:tblGrid>
              <a:tr h="7149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en tant que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je souhaite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afin de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Quantitativement / comment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extLst>
                  <a:ext uri="{0D108BD9-81ED-4DB2-BD59-A6C34878D82A}">
                    <a16:rowId xmlns:a16="http://schemas.microsoft.com/office/drawing/2014/main" val="4094518297"/>
                  </a:ext>
                </a:extLst>
              </a:tr>
              <a:tr h="122559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AwAC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information fine en LC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améliorer la qualité et précision du reporting des émissions de gaz à effet de serre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MMU LC = 100-500 m², Fiabilité = 95%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extLst>
                  <a:ext uri="{0D108BD9-81ED-4DB2-BD59-A6C34878D82A}">
                    <a16:rowId xmlns:a16="http://schemas.microsoft.com/office/drawing/2014/main" val="2312480505"/>
                  </a:ext>
                </a:extLst>
              </a:tr>
              <a:tr h="119155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IWEPS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cartographie multi-date LC/LU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produire des indicateurs/statistiques régionales pour l'aide à la décision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Actualité = données tous les 5 ans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extLst>
                  <a:ext uri="{0D108BD9-81ED-4DB2-BD59-A6C34878D82A}">
                    <a16:rowId xmlns:a16="http://schemas.microsoft.com/office/drawing/2014/main" val="3685533689"/>
                  </a:ext>
                </a:extLst>
              </a:tr>
              <a:tr h="119155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SPF-MEOW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données à jour en LC/LU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détecter le changement dans la nature cadastrale à des fins de contrôle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Actualité &lt; 5 ans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extLst>
                  <a:ext uri="{0D108BD9-81ED-4DB2-BD59-A6C34878D82A}">
                    <a16:rowId xmlns:a16="http://schemas.microsoft.com/office/drawing/2014/main" val="3696730938"/>
                  </a:ext>
                </a:extLst>
              </a:tr>
              <a:tr h="119155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SPW-DGO1-DGeot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fond de plan correctement géoréférencé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croiser cette information avec les relevés géotechniques de terrain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u="none" strike="noStrike">
                          <a:effectLst/>
                        </a:rPr>
                        <a:t> </a:t>
                      </a:r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04" marR="3404" marT="3404" marB="0" anchor="b"/>
                </a:tc>
                <a:extLst>
                  <a:ext uri="{0D108BD9-81ED-4DB2-BD59-A6C34878D82A}">
                    <a16:rowId xmlns:a16="http://schemas.microsoft.com/office/drawing/2014/main" val="1108853251"/>
                  </a:ext>
                </a:extLst>
              </a:tr>
              <a:tr h="119155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SPW-DGO3-DCOD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cartographie et méthode de production de LC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cartographier l'imperméabilisation des terres, la fragmentation du territoire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u="none" strike="noStrike">
                          <a:effectLst/>
                        </a:rPr>
                        <a:t> </a:t>
                      </a:r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04" marR="3404" marT="3404" marB="0" anchor="b"/>
                </a:tc>
                <a:extLst>
                  <a:ext uri="{0D108BD9-81ED-4DB2-BD59-A6C34878D82A}">
                    <a16:rowId xmlns:a16="http://schemas.microsoft.com/office/drawing/2014/main" val="3856953054"/>
                  </a:ext>
                </a:extLst>
              </a:tr>
              <a:tr h="119155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SPW-DGO3-DCOD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cartographie et méthode de production de LU multi-date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 dirty="0">
                          <a:effectLst/>
                        </a:rPr>
                        <a:t>caractériser l'évolution du territoire wallon (EIW)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Actualité = données tous les 5 ans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extLst>
                  <a:ext uri="{0D108BD9-81ED-4DB2-BD59-A6C34878D82A}">
                    <a16:rowId xmlns:a16="http://schemas.microsoft.com/office/drawing/2014/main" val="883607088"/>
                  </a:ext>
                </a:extLst>
              </a:tr>
              <a:tr h="119155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SPW-DGO3-DDR/DRCE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données à jour en LC/LU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 dirty="0">
                          <a:effectLst/>
                        </a:rPr>
                        <a:t>mettre à jour la carte d'aléas d'inondations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Actualité &lt; 1 an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extLst>
                  <a:ext uri="{0D108BD9-81ED-4DB2-BD59-A6C34878D82A}">
                    <a16:rowId xmlns:a16="http://schemas.microsoft.com/office/drawing/2014/main" val="2395787800"/>
                  </a:ext>
                </a:extLst>
              </a:tr>
              <a:tr h="119155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SPW-DGO3-DECNN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cartographier précisément le linéaire et surfacique des cours d'eau non-navigables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 dirty="0">
                          <a:effectLst/>
                        </a:rPr>
                        <a:t>mettre à jour le </a:t>
                      </a:r>
                      <a:r>
                        <a:rPr lang="fr-BE" sz="900" u="none" strike="noStrike" dirty="0" err="1">
                          <a:effectLst/>
                        </a:rPr>
                        <a:t>tracè</a:t>
                      </a:r>
                      <a:r>
                        <a:rPr lang="fr-BE" sz="900" u="none" strike="noStrike" dirty="0">
                          <a:effectLst/>
                        </a:rPr>
                        <a:t> du RHW, et notamment des zones complexes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u="none" strike="noStrike">
                          <a:effectLst/>
                        </a:rPr>
                        <a:t> </a:t>
                      </a:r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04" marR="3404" marT="3404" marB="0" anchor="b"/>
                </a:tc>
                <a:extLst>
                  <a:ext uri="{0D108BD9-81ED-4DB2-BD59-A6C34878D82A}">
                    <a16:rowId xmlns:a16="http://schemas.microsoft.com/office/drawing/2014/main" val="2858053906"/>
                  </a:ext>
                </a:extLst>
              </a:tr>
              <a:tr h="119155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SPW-DGO3-DECNN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une méthodologie de cartographie et détection des ouvrages d'art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consolider et mettre à jour l'inventaire des ouvrages d'art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u="none" strike="noStrike">
                          <a:effectLst/>
                        </a:rPr>
                        <a:t> </a:t>
                      </a:r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04" marR="3404" marT="3404" marB="0" anchor="b"/>
                </a:tc>
                <a:extLst>
                  <a:ext uri="{0D108BD9-81ED-4DB2-BD59-A6C34878D82A}">
                    <a16:rowId xmlns:a16="http://schemas.microsoft.com/office/drawing/2014/main" val="944984720"/>
                  </a:ext>
                </a:extLst>
              </a:tr>
              <a:tr h="119155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SPW-DGO3-DECNN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une cartographie des utilisations dans les zones d'aléa des cours d'eau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cartographier les risques (prochain reporting en 2019)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u="none" strike="noStrike">
                          <a:effectLst/>
                        </a:rPr>
                        <a:t> </a:t>
                      </a:r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04" marR="3404" marT="3404" marB="0" anchor="b"/>
                </a:tc>
                <a:extLst>
                  <a:ext uri="{0D108BD9-81ED-4DB2-BD59-A6C34878D82A}">
                    <a16:rowId xmlns:a16="http://schemas.microsoft.com/office/drawing/2014/main" val="3544230069"/>
                  </a:ext>
                </a:extLst>
              </a:tr>
              <a:tr h="17703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SPW-DGO3-DNF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améliorer la précision géométrique des délimitations des espaces forestiers publics et privés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améliorer la gestion de ces espaces (gestion du parcellaire)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Fiabilité &gt; 90%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extLst>
                  <a:ext uri="{0D108BD9-81ED-4DB2-BD59-A6C34878D82A}">
                    <a16:rowId xmlns:a16="http://schemas.microsoft.com/office/drawing/2014/main" val="2915628756"/>
                  </a:ext>
                </a:extLst>
              </a:tr>
              <a:tr h="119155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SPW-DGO3-DNF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cartographier précisément les essences forestières en place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maintenir à jour les bases de données dans des objectifs de gestion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Fiabilité &gt; 90%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extLst>
                  <a:ext uri="{0D108BD9-81ED-4DB2-BD59-A6C34878D82A}">
                    <a16:rowId xmlns:a16="http://schemas.microsoft.com/office/drawing/2014/main" val="2277840448"/>
                  </a:ext>
                </a:extLst>
              </a:tr>
              <a:tr h="17703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SPW-DGO3-DSA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distinguer les différents types de cultures (catégories SIGEC) et les prairies (temporaire et permanente)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contrôler les déclarations des agriculteurs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u="none" strike="noStrike">
                          <a:effectLst/>
                        </a:rPr>
                        <a:t> </a:t>
                      </a:r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04" marR="3404" marT="3404" marB="0" anchor="b"/>
                </a:tc>
                <a:extLst>
                  <a:ext uri="{0D108BD9-81ED-4DB2-BD59-A6C34878D82A}">
                    <a16:rowId xmlns:a16="http://schemas.microsoft.com/office/drawing/2014/main" val="2521947260"/>
                  </a:ext>
                </a:extLst>
              </a:tr>
              <a:tr h="119155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SPW-DGO3-DSA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un outil de délinéation des changements au sein du parcellaire agricole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mettre à jour le parcellaire agricole anonyme et de contrôler les déclarations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u="none" strike="noStrike">
                          <a:effectLst/>
                        </a:rPr>
                        <a:t> </a:t>
                      </a:r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04" marR="3404" marT="3404" marB="0" anchor="b"/>
                </a:tc>
                <a:extLst>
                  <a:ext uri="{0D108BD9-81ED-4DB2-BD59-A6C34878D82A}">
                    <a16:rowId xmlns:a16="http://schemas.microsoft.com/office/drawing/2014/main" val="4076541181"/>
                  </a:ext>
                </a:extLst>
              </a:tr>
              <a:tr h="119155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SPW-DGO3-DSA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cartographier les sites NATURA2000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gérer l'octroi des primes allouées aux propriétaires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u="none" strike="noStrike">
                          <a:effectLst/>
                        </a:rPr>
                        <a:t> </a:t>
                      </a:r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04" marR="3404" marT="3404" marB="0" anchor="b"/>
                </a:tc>
                <a:extLst>
                  <a:ext uri="{0D108BD9-81ED-4DB2-BD59-A6C34878D82A}">
                    <a16:rowId xmlns:a16="http://schemas.microsoft.com/office/drawing/2014/main" val="1784339364"/>
                  </a:ext>
                </a:extLst>
              </a:tr>
              <a:tr h="17703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>
                          <a:effectLst/>
                        </a:rPr>
                        <a:t>SPW-DGO4-DAO</a:t>
                      </a:r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une caractérisation du LULC sur et dans l'environnement immédiat des Sites à Réaménager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900" u="none" strike="noStrike">
                          <a:effectLst/>
                        </a:rPr>
                        <a:t>mettre à jour cet inventaire et identifier des pressions potentielles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04" marR="3404" marT="34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u="none" strike="noStrike" dirty="0">
                          <a:effectLst/>
                        </a:rPr>
                        <a:t> </a:t>
                      </a:r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04" marR="3404" marT="3404" marB="0" anchor="b"/>
                </a:tc>
                <a:extLst>
                  <a:ext uri="{0D108BD9-81ED-4DB2-BD59-A6C34878D82A}">
                    <a16:rowId xmlns:a16="http://schemas.microsoft.com/office/drawing/2014/main" val="2162726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7866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E31A7-C858-4BD9-91E4-064BD9394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Accord sur les spécifications techniques</a:t>
            </a: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6A0FC0F-9B08-402E-922B-7B97E1B05D06}"/>
              </a:ext>
            </a:extLst>
          </p:cNvPr>
          <p:cNvSpPr txBox="1">
            <a:spLocks/>
          </p:cNvSpPr>
          <p:nvPr/>
        </p:nvSpPr>
        <p:spPr>
          <a:xfrm>
            <a:off x="4815996" y="998676"/>
            <a:ext cx="4262121" cy="1651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BE" sz="1600" dirty="0"/>
              <a:t>10 points à distribuer dans les 3 catégories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F6554BC-F893-454F-B583-0AE9F303F3E2}"/>
              </a:ext>
            </a:extLst>
          </p:cNvPr>
          <p:cNvGrpSpPr/>
          <p:nvPr/>
        </p:nvGrpSpPr>
        <p:grpSpPr>
          <a:xfrm>
            <a:off x="101256" y="1181511"/>
            <a:ext cx="6048068" cy="2870143"/>
            <a:chOff x="832836" y="639711"/>
            <a:chExt cx="7621670" cy="3960440"/>
          </a:xfrm>
        </p:grpSpPr>
        <p:sp>
          <p:nvSpPr>
            <p:cNvPr id="6" name="Flèche droite 1">
              <a:extLst>
                <a:ext uri="{FF2B5EF4-FFF2-40B4-BE49-F238E27FC236}">
                  <a16:creationId xmlns:a16="http://schemas.microsoft.com/office/drawing/2014/main" id="{654B999D-E2AD-4363-ACC2-9FE44690B6A5}"/>
                </a:ext>
              </a:extLst>
            </p:cNvPr>
            <p:cNvSpPr/>
            <p:nvPr/>
          </p:nvSpPr>
          <p:spPr>
            <a:xfrm>
              <a:off x="832836" y="1359791"/>
              <a:ext cx="5904748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BE"/>
            </a:p>
          </p:txBody>
        </p:sp>
        <p:sp>
          <p:nvSpPr>
            <p:cNvPr id="7" name="Flèche droite 5">
              <a:extLst>
                <a:ext uri="{FF2B5EF4-FFF2-40B4-BE49-F238E27FC236}">
                  <a16:creationId xmlns:a16="http://schemas.microsoft.com/office/drawing/2014/main" id="{8F68A7F9-C8E2-4023-9B1B-629440982CF7}"/>
                </a:ext>
              </a:extLst>
            </p:cNvPr>
            <p:cNvSpPr/>
            <p:nvPr/>
          </p:nvSpPr>
          <p:spPr>
            <a:xfrm>
              <a:off x="832836" y="2583927"/>
              <a:ext cx="5911832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BE"/>
            </a:p>
          </p:txBody>
        </p:sp>
        <p:sp>
          <p:nvSpPr>
            <p:cNvPr id="8" name="Flèche droite 6">
              <a:extLst>
                <a:ext uri="{FF2B5EF4-FFF2-40B4-BE49-F238E27FC236}">
                  <a16:creationId xmlns:a16="http://schemas.microsoft.com/office/drawing/2014/main" id="{C6B0FB14-DC66-434C-8652-B425CDA104B8}"/>
                </a:ext>
              </a:extLst>
            </p:cNvPr>
            <p:cNvSpPr/>
            <p:nvPr/>
          </p:nvSpPr>
          <p:spPr>
            <a:xfrm>
              <a:off x="832836" y="3808063"/>
              <a:ext cx="5913286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BE"/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85FC355C-E0BC-4D70-AC82-CEF42FBBBAB5}"/>
                </a:ext>
              </a:extLst>
            </p:cNvPr>
            <p:cNvCxnSpPr>
              <a:cxnSpLocks/>
            </p:cNvCxnSpPr>
            <p:nvPr/>
          </p:nvCxnSpPr>
          <p:spPr>
            <a:xfrm>
              <a:off x="1769032" y="963747"/>
              <a:ext cx="0" cy="3600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D0A19BE3-2540-4448-B783-0136CA80D4CF}"/>
                </a:ext>
              </a:extLst>
            </p:cNvPr>
            <p:cNvCxnSpPr>
              <a:cxnSpLocks/>
            </p:cNvCxnSpPr>
            <p:nvPr/>
          </p:nvCxnSpPr>
          <p:spPr>
            <a:xfrm>
              <a:off x="2993168" y="963747"/>
              <a:ext cx="0" cy="3600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9A825C3C-AEED-4273-9F05-1F455212F52D}"/>
                </a:ext>
              </a:extLst>
            </p:cNvPr>
            <p:cNvCxnSpPr>
              <a:cxnSpLocks/>
            </p:cNvCxnSpPr>
            <p:nvPr/>
          </p:nvCxnSpPr>
          <p:spPr>
            <a:xfrm>
              <a:off x="4145296" y="999751"/>
              <a:ext cx="0" cy="3600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D54FD108-D882-47CE-A956-621AD4BDC86A}"/>
                </a:ext>
              </a:extLst>
            </p:cNvPr>
            <p:cNvCxnSpPr>
              <a:cxnSpLocks/>
            </p:cNvCxnSpPr>
            <p:nvPr/>
          </p:nvCxnSpPr>
          <p:spPr>
            <a:xfrm>
              <a:off x="5297424" y="999751"/>
              <a:ext cx="0" cy="3600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D2B4A2FD-715C-4851-9137-211B1702FAAD}"/>
                </a:ext>
              </a:extLst>
            </p:cNvPr>
            <p:cNvCxnSpPr>
              <a:cxnSpLocks/>
            </p:cNvCxnSpPr>
            <p:nvPr/>
          </p:nvCxnSpPr>
          <p:spPr>
            <a:xfrm>
              <a:off x="6449552" y="999751"/>
              <a:ext cx="0" cy="3600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4">
              <a:extLst>
                <a:ext uri="{FF2B5EF4-FFF2-40B4-BE49-F238E27FC236}">
                  <a16:creationId xmlns:a16="http://schemas.microsoft.com/office/drawing/2014/main" id="{3D6178BF-CDC1-41C0-8F65-51ACF3333C9F}"/>
                </a:ext>
              </a:extLst>
            </p:cNvPr>
            <p:cNvSpPr txBox="1"/>
            <p:nvPr/>
          </p:nvSpPr>
          <p:spPr>
            <a:xfrm>
              <a:off x="6857536" y="1359791"/>
              <a:ext cx="1522482" cy="891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dirty="0"/>
                <a:t>Résolution temporelle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084C162-326D-47BC-9B50-E99723A12DA5}"/>
                </a:ext>
              </a:extLst>
            </p:cNvPr>
            <p:cNvSpPr txBox="1"/>
            <p:nvPr/>
          </p:nvSpPr>
          <p:spPr>
            <a:xfrm>
              <a:off x="6857536" y="2355888"/>
              <a:ext cx="1596970" cy="127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ZA" dirty="0"/>
                <a:t>Minimum Mapping Unit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E9C145F7-82FD-4C77-BCD9-375ED712CE0F}"/>
                </a:ext>
              </a:extLst>
            </p:cNvPr>
            <p:cNvSpPr txBox="1"/>
            <p:nvPr/>
          </p:nvSpPr>
          <p:spPr>
            <a:xfrm>
              <a:off x="6857532" y="3839071"/>
              <a:ext cx="1501387" cy="50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dirty="0"/>
                <a:t>Fiabilité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B1303C4A-5D7F-446E-BF7E-6A9A7F7D91C7}"/>
                </a:ext>
              </a:extLst>
            </p:cNvPr>
            <p:cNvSpPr/>
            <p:nvPr/>
          </p:nvSpPr>
          <p:spPr>
            <a:xfrm>
              <a:off x="6269444" y="639711"/>
              <a:ext cx="360040" cy="36004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BE" dirty="0"/>
                <a:t>5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F3B3619-EF7C-4A96-BC35-72F1520E72D7}"/>
                </a:ext>
              </a:extLst>
            </p:cNvPr>
            <p:cNvSpPr/>
            <p:nvPr/>
          </p:nvSpPr>
          <p:spPr>
            <a:xfrm>
              <a:off x="5117404" y="639711"/>
              <a:ext cx="360040" cy="36004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BE" dirty="0"/>
                <a:t>4</a:t>
              </a: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125DC251-0881-4FB4-BFBC-1A77F6B796D7}"/>
                </a:ext>
              </a:extLst>
            </p:cNvPr>
            <p:cNvSpPr/>
            <p:nvPr/>
          </p:nvSpPr>
          <p:spPr>
            <a:xfrm>
              <a:off x="3965276" y="639711"/>
              <a:ext cx="360040" cy="36004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BE" dirty="0"/>
                <a:t>3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904232A2-2F44-4165-8971-8EC9999D8949}"/>
                </a:ext>
              </a:extLst>
            </p:cNvPr>
            <p:cNvSpPr/>
            <p:nvPr/>
          </p:nvSpPr>
          <p:spPr>
            <a:xfrm>
              <a:off x="2813148" y="639711"/>
              <a:ext cx="360040" cy="36004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BE" dirty="0"/>
                <a:t>2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6000A1A9-DEB4-4FE0-BB30-A15A4D2B9979}"/>
                </a:ext>
              </a:extLst>
            </p:cNvPr>
            <p:cNvSpPr/>
            <p:nvPr/>
          </p:nvSpPr>
          <p:spPr>
            <a:xfrm>
              <a:off x="1589012" y="639711"/>
              <a:ext cx="360040" cy="36004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BE" dirty="0"/>
                <a:t>1</a:t>
              </a: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761A13DB-FCF6-485B-911A-85F54657AD10}"/>
                </a:ext>
              </a:extLst>
            </p:cNvPr>
            <p:cNvCxnSpPr>
              <a:cxnSpLocks/>
            </p:cNvCxnSpPr>
            <p:nvPr/>
          </p:nvCxnSpPr>
          <p:spPr>
            <a:xfrm>
              <a:off x="2525116" y="1365283"/>
              <a:ext cx="93610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3" name="Triangle isocèle 22">
              <a:extLst>
                <a:ext uri="{FF2B5EF4-FFF2-40B4-BE49-F238E27FC236}">
                  <a16:creationId xmlns:a16="http://schemas.microsoft.com/office/drawing/2014/main" id="{11C782F6-7AC0-4EF8-9FE1-D3CAB98C8628}"/>
                </a:ext>
              </a:extLst>
            </p:cNvPr>
            <p:cNvSpPr/>
            <p:nvPr/>
          </p:nvSpPr>
          <p:spPr>
            <a:xfrm rot="10800000">
              <a:off x="2849152" y="1287783"/>
              <a:ext cx="288032" cy="256674"/>
            </a:xfrm>
            <a:prstGeom prst="triangle">
              <a:avLst>
                <a:gd name="adj" fmla="val 48004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BE"/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4D5C1FAF-DB55-4EE7-B676-54221E29BB97}"/>
                </a:ext>
              </a:extLst>
            </p:cNvPr>
            <p:cNvCxnSpPr>
              <a:cxnSpLocks/>
            </p:cNvCxnSpPr>
            <p:nvPr/>
          </p:nvCxnSpPr>
          <p:spPr>
            <a:xfrm>
              <a:off x="3677244" y="3788717"/>
              <a:ext cx="93610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5" name="Triangle isocèle 24">
              <a:extLst>
                <a:ext uri="{FF2B5EF4-FFF2-40B4-BE49-F238E27FC236}">
                  <a16:creationId xmlns:a16="http://schemas.microsoft.com/office/drawing/2014/main" id="{3E84EF19-4494-498C-910D-61CEF9782B2B}"/>
                </a:ext>
              </a:extLst>
            </p:cNvPr>
            <p:cNvSpPr/>
            <p:nvPr/>
          </p:nvSpPr>
          <p:spPr>
            <a:xfrm rot="10800000">
              <a:off x="4005818" y="3695404"/>
              <a:ext cx="288032" cy="256674"/>
            </a:xfrm>
            <a:prstGeom prst="triangle">
              <a:avLst>
                <a:gd name="adj" fmla="val 48004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BE"/>
            </a:p>
          </p:txBody>
        </p: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CCDEF01B-DC68-41C0-8556-F8B149FCDDAB}"/>
                </a:ext>
              </a:extLst>
            </p:cNvPr>
            <p:cNvCxnSpPr>
              <a:endCxn id="27" idx="1"/>
            </p:cNvCxnSpPr>
            <p:nvPr/>
          </p:nvCxnSpPr>
          <p:spPr>
            <a:xfrm>
              <a:off x="5981411" y="2599606"/>
              <a:ext cx="542936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7" name="Triangle isocèle 26">
              <a:extLst>
                <a:ext uri="{FF2B5EF4-FFF2-40B4-BE49-F238E27FC236}">
                  <a16:creationId xmlns:a16="http://schemas.microsoft.com/office/drawing/2014/main" id="{1CF559B2-B61B-45ED-9D43-D9149A663F1D}"/>
                </a:ext>
              </a:extLst>
            </p:cNvPr>
            <p:cNvSpPr/>
            <p:nvPr/>
          </p:nvSpPr>
          <p:spPr>
            <a:xfrm rot="10800000">
              <a:off x="6305448" y="2471269"/>
              <a:ext cx="288032" cy="256674"/>
            </a:xfrm>
            <a:prstGeom prst="triangle">
              <a:avLst>
                <a:gd name="adj" fmla="val 48004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BE"/>
            </a:p>
          </p:txBody>
        </p:sp>
        <p:sp>
          <p:nvSpPr>
            <p:cNvPr id="28" name="ZoneTexte 30">
              <a:extLst>
                <a:ext uri="{FF2B5EF4-FFF2-40B4-BE49-F238E27FC236}">
                  <a16:creationId xmlns:a16="http://schemas.microsoft.com/office/drawing/2014/main" id="{BF43F301-C17E-4BD5-B713-C4D15985E527}"/>
                </a:ext>
              </a:extLst>
            </p:cNvPr>
            <p:cNvSpPr txBox="1"/>
            <p:nvPr/>
          </p:nvSpPr>
          <p:spPr>
            <a:xfrm>
              <a:off x="1303351" y="4142554"/>
              <a:ext cx="737550" cy="4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400" dirty="0"/>
                <a:t>70%</a:t>
              </a:r>
            </a:p>
          </p:txBody>
        </p:sp>
        <p:sp>
          <p:nvSpPr>
            <p:cNvPr id="29" name="ZoneTexte 31">
              <a:extLst>
                <a:ext uri="{FF2B5EF4-FFF2-40B4-BE49-F238E27FC236}">
                  <a16:creationId xmlns:a16="http://schemas.microsoft.com/office/drawing/2014/main" id="{EF53FB45-0975-44FC-A5E0-C92827D5F376}"/>
                </a:ext>
              </a:extLst>
            </p:cNvPr>
            <p:cNvSpPr txBox="1"/>
            <p:nvPr/>
          </p:nvSpPr>
          <p:spPr>
            <a:xfrm>
              <a:off x="2644753" y="4142554"/>
              <a:ext cx="620284" cy="4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400" dirty="0"/>
                <a:t>80%</a:t>
              </a:r>
            </a:p>
          </p:txBody>
        </p:sp>
        <p:sp>
          <p:nvSpPr>
            <p:cNvPr id="30" name="ZoneTexte 32">
              <a:extLst>
                <a:ext uri="{FF2B5EF4-FFF2-40B4-BE49-F238E27FC236}">
                  <a16:creationId xmlns:a16="http://schemas.microsoft.com/office/drawing/2014/main" id="{25C7F197-CA3C-4656-84A4-82D95C174B35}"/>
                </a:ext>
              </a:extLst>
            </p:cNvPr>
            <p:cNvSpPr txBox="1"/>
            <p:nvPr/>
          </p:nvSpPr>
          <p:spPr>
            <a:xfrm>
              <a:off x="3801418" y="4142554"/>
              <a:ext cx="620284" cy="4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400" dirty="0"/>
                <a:t>85%</a:t>
              </a:r>
            </a:p>
          </p:txBody>
        </p:sp>
        <p:sp>
          <p:nvSpPr>
            <p:cNvPr id="31" name="ZoneTexte 33">
              <a:extLst>
                <a:ext uri="{FF2B5EF4-FFF2-40B4-BE49-F238E27FC236}">
                  <a16:creationId xmlns:a16="http://schemas.microsoft.com/office/drawing/2014/main" id="{C6206D4B-20C6-44CC-908F-58B68FC10074}"/>
                </a:ext>
              </a:extLst>
            </p:cNvPr>
            <p:cNvSpPr txBox="1"/>
            <p:nvPr/>
          </p:nvSpPr>
          <p:spPr>
            <a:xfrm>
              <a:off x="4870299" y="4142554"/>
              <a:ext cx="698993" cy="4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400" dirty="0"/>
                <a:t>90%</a:t>
              </a:r>
            </a:p>
          </p:txBody>
        </p:sp>
        <p:sp>
          <p:nvSpPr>
            <p:cNvPr id="32" name="ZoneTexte 34">
              <a:extLst>
                <a:ext uri="{FF2B5EF4-FFF2-40B4-BE49-F238E27FC236}">
                  <a16:creationId xmlns:a16="http://schemas.microsoft.com/office/drawing/2014/main" id="{3917A1E9-66C4-465D-AD63-C649740272A1}"/>
                </a:ext>
              </a:extLst>
            </p:cNvPr>
            <p:cNvSpPr txBox="1"/>
            <p:nvPr/>
          </p:nvSpPr>
          <p:spPr>
            <a:xfrm>
              <a:off x="5981412" y="4142554"/>
              <a:ext cx="726656" cy="4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400" dirty="0"/>
                <a:t>95%</a:t>
              </a:r>
            </a:p>
          </p:txBody>
        </p:sp>
        <p:sp>
          <p:nvSpPr>
            <p:cNvPr id="33" name="ZoneTexte 35">
              <a:extLst>
                <a:ext uri="{FF2B5EF4-FFF2-40B4-BE49-F238E27FC236}">
                  <a16:creationId xmlns:a16="http://schemas.microsoft.com/office/drawing/2014/main" id="{AFC69811-99FD-4575-A4AF-9F7833FE0856}"/>
                </a:ext>
              </a:extLst>
            </p:cNvPr>
            <p:cNvSpPr txBox="1"/>
            <p:nvPr/>
          </p:nvSpPr>
          <p:spPr>
            <a:xfrm>
              <a:off x="6103145" y="2927727"/>
              <a:ext cx="919363" cy="4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400" dirty="0"/>
                <a:t>15 m²</a:t>
              </a:r>
            </a:p>
          </p:txBody>
        </p:sp>
        <p:sp>
          <p:nvSpPr>
            <p:cNvPr id="34" name="ZoneTexte 36">
              <a:extLst>
                <a:ext uri="{FF2B5EF4-FFF2-40B4-BE49-F238E27FC236}">
                  <a16:creationId xmlns:a16="http://schemas.microsoft.com/office/drawing/2014/main" id="{5C14CC21-44CB-4183-B904-94DB09FFAC9B}"/>
                </a:ext>
              </a:extLst>
            </p:cNvPr>
            <p:cNvSpPr txBox="1"/>
            <p:nvPr/>
          </p:nvSpPr>
          <p:spPr>
            <a:xfrm>
              <a:off x="4819162" y="2929881"/>
              <a:ext cx="1025804" cy="4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400" dirty="0"/>
                <a:t>&lt;100 m²</a:t>
              </a:r>
            </a:p>
          </p:txBody>
        </p:sp>
        <p:sp>
          <p:nvSpPr>
            <p:cNvPr id="35" name="ZoneTexte 37">
              <a:extLst>
                <a:ext uri="{FF2B5EF4-FFF2-40B4-BE49-F238E27FC236}">
                  <a16:creationId xmlns:a16="http://schemas.microsoft.com/office/drawing/2014/main" id="{088CFABA-887C-4F3D-9E29-53C596CD365D}"/>
                </a:ext>
              </a:extLst>
            </p:cNvPr>
            <p:cNvSpPr txBox="1"/>
            <p:nvPr/>
          </p:nvSpPr>
          <p:spPr>
            <a:xfrm>
              <a:off x="3653974" y="2926238"/>
              <a:ext cx="1015664" cy="4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400" dirty="0"/>
                <a:t>&lt;500 m²</a:t>
              </a:r>
            </a:p>
          </p:txBody>
        </p:sp>
        <p:sp>
          <p:nvSpPr>
            <p:cNvPr id="36" name="ZoneTexte 38">
              <a:extLst>
                <a:ext uri="{FF2B5EF4-FFF2-40B4-BE49-F238E27FC236}">
                  <a16:creationId xmlns:a16="http://schemas.microsoft.com/office/drawing/2014/main" id="{0B1986C2-BEF9-41C3-86B7-84E1878030DF}"/>
                </a:ext>
              </a:extLst>
            </p:cNvPr>
            <p:cNvSpPr txBox="1"/>
            <p:nvPr/>
          </p:nvSpPr>
          <p:spPr>
            <a:xfrm>
              <a:off x="2453109" y="2926236"/>
              <a:ext cx="1123795" cy="4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400" dirty="0"/>
                <a:t>&lt;1000 m²</a:t>
              </a:r>
            </a:p>
          </p:txBody>
        </p:sp>
        <p:sp>
          <p:nvSpPr>
            <p:cNvPr id="37" name="ZoneTexte 39">
              <a:extLst>
                <a:ext uri="{FF2B5EF4-FFF2-40B4-BE49-F238E27FC236}">
                  <a16:creationId xmlns:a16="http://schemas.microsoft.com/office/drawing/2014/main" id="{4172A70E-9888-4572-8E1B-7909CDE94C1D}"/>
                </a:ext>
              </a:extLst>
            </p:cNvPr>
            <p:cNvSpPr txBox="1"/>
            <p:nvPr/>
          </p:nvSpPr>
          <p:spPr>
            <a:xfrm>
              <a:off x="1110682" y="2943966"/>
              <a:ext cx="1137158" cy="4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400" dirty="0"/>
                <a:t>&lt;5000 m²</a:t>
              </a:r>
            </a:p>
          </p:txBody>
        </p:sp>
        <p:sp>
          <p:nvSpPr>
            <p:cNvPr id="38" name="ZoneTexte 40">
              <a:extLst>
                <a:ext uri="{FF2B5EF4-FFF2-40B4-BE49-F238E27FC236}">
                  <a16:creationId xmlns:a16="http://schemas.microsoft.com/office/drawing/2014/main" id="{D4DF1E35-F3C8-401F-BA67-131489246795}"/>
                </a:ext>
              </a:extLst>
            </p:cNvPr>
            <p:cNvSpPr txBox="1"/>
            <p:nvPr/>
          </p:nvSpPr>
          <p:spPr>
            <a:xfrm>
              <a:off x="6103145" y="1729123"/>
              <a:ext cx="671124" cy="4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400" dirty="0"/>
                <a:t>1 an</a:t>
              </a:r>
            </a:p>
          </p:txBody>
        </p:sp>
        <p:sp>
          <p:nvSpPr>
            <p:cNvPr id="39" name="ZoneTexte 41">
              <a:extLst>
                <a:ext uri="{FF2B5EF4-FFF2-40B4-BE49-F238E27FC236}">
                  <a16:creationId xmlns:a16="http://schemas.microsoft.com/office/drawing/2014/main" id="{37010C57-9DDD-487A-BA4B-F5BA12736E8A}"/>
                </a:ext>
              </a:extLst>
            </p:cNvPr>
            <p:cNvSpPr txBox="1"/>
            <p:nvPr/>
          </p:nvSpPr>
          <p:spPr>
            <a:xfrm>
              <a:off x="4870298" y="1735703"/>
              <a:ext cx="751849" cy="4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400" dirty="0"/>
                <a:t>2 ans</a:t>
              </a:r>
            </a:p>
          </p:txBody>
        </p:sp>
        <p:sp>
          <p:nvSpPr>
            <p:cNvPr id="40" name="ZoneTexte 42">
              <a:extLst>
                <a:ext uri="{FF2B5EF4-FFF2-40B4-BE49-F238E27FC236}">
                  <a16:creationId xmlns:a16="http://schemas.microsoft.com/office/drawing/2014/main" id="{62CBA49E-608C-4291-B550-AA44875AA6B0}"/>
                </a:ext>
              </a:extLst>
            </p:cNvPr>
            <p:cNvSpPr txBox="1"/>
            <p:nvPr/>
          </p:nvSpPr>
          <p:spPr>
            <a:xfrm>
              <a:off x="3756283" y="1760772"/>
              <a:ext cx="743966" cy="4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400" dirty="0"/>
                <a:t>3 ans</a:t>
              </a:r>
            </a:p>
          </p:txBody>
        </p:sp>
        <p:sp>
          <p:nvSpPr>
            <p:cNvPr id="41" name="ZoneTexte 43">
              <a:extLst>
                <a:ext uri="{FF2B5EF4-FFF2-40B4-BE49-F238E27FC236}">
                  <a16:creationId xmlns:a16="http://schemas.microsoft.com/office/drawing/2014/main" id="{BDE6DFC2-0A9A-4473-AA86-3F52D341ECEA}"/>
                </a:ext>
              </a:extLst>
            </p:cNvPr>
            <p:cNvSpPr txBox="1"/>
            <p:nvPr/>
          </p:nvSpPr>
          <p:spPr>
            <a:xfrm>
              <a:off x="2595481" y="1760770"/>
              <a:ext cx="753714" cy="4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400" dirty="0"/>
                <a:t>5 ans</a:t>
              </a:r>
            </a:p>
          </p:txBody>
        </p:sp>
        <p:sp>
          <p:nvSpPr>
            <p:cNvPr id="42" name="ZoneTexte 44">
              <a:extLst>
                <a:ext uri="{FF2B5EF4-FFF2-40B4-BE49-F238E27FC236}">
                  <a16:creationId xmlns:a16="http://schemas.microsoft.com/office/drawing/2014/main" id="{AFA3B727-E90F-4305-B6C6-CF2937CC46A2}"/>
                </a:ext>
              </a:extLst>
            </p:cNvPr>
            <p:cNvSpPr txBox="1"/>
            <p:nvPr/>
          </p:nvSpPr>
          <p:spPr>
            <a:xfrm>
              <a:off x="1403605" y="1785838"/>
              <a:ext cx="826448" cy="4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400" dirty="0"/>
                <a:t>10 ans</a:t>
              </a:r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5ACF8C0B-81EC-45F5-BA48-192A98B3442A}"/>
              </a:ext>
            </a:extLst>
          </p:cNvPr>
          <p:cNvSpPr txBox="1"/>
          <p:nvPr/>
        </p:nvSpPr>
        <p:spPr>
          <a:xfrm>
            <a:off x="6361037" y="1333218"/>
            <a:ext cx="30190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dirty="0">
                <a:solidFill>
                  <a:schemeClr val="bg1">
                    <a:lumMod val="50000"/>
                  </a:schemeClr>
                </a:solidFill>
              </a:rPr>
              <a:t>LC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>
                    <a:lumMod val="50000"/>
                  </a:schemeClr>
                </a:solidFill>
              </a:rPr>
              <a:t>MMU :  15 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>
                    <a:lumMod val="50000"/>
                  </a:schemeClr>
                </a:solidFill>
              </a:rPr>
              <a:t>Fréquence : 3 à 5 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>
                    <a:lumMod val="50000"/>
                  </a:schemeClr>
                </a:solidFill>
              </a:rPr>
              <a:t>OA &gt; 85% = 80% besoins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15EC9FAD-08A5-4732-AE37-2892CF39CFF8}"/>
              </a:ext>
            </a:extLst>
          </p:cNvPr>
          <p:cNvSpPr txBox="1"/>
          <p:nvPr/>
        </p:nvSpPr>
        <p:spPr>
          <a:xfrm>
            <a:off x="6299752" y="2702137"/>
            <a:ext cx="27645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dirty="0">
                <a:solidFill>
                  <a:schemeClr val="bg1">
                    <a:lumMod val="50000"/>
                  </a:schemeClr>
                </a:solidFill>
              </a:rPr>
              <a:t>LU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white">
                    <a:lumMod val="50000"/>
                  </a:prstClr>
                </a:solidFill>
              </a:rPr>
              <a:t>MMU : “blocs / ilots” </a:t>
            </a:r>
            <a:br>
              <a:rPr lang="fr-BE" dirty="0">
                <a:solidFill>
                  <a:prstClr val="white">
                    <a:lumMod val="50000"/>
                  </a:prstClr>
                </a:solidFill>
              </a:rPr>
            </a:br>
            <a:r>
              <a:rPr lang="fr-BE" dirty="0">
                <a:solidFill>
                  <a:prstClr val="white">
                    <a:lumMod val="50000"/>
                  </a:prstClr>
                </a:solidFill>
              </a:rPr>
              <a:t>ou parcelles cadastrales;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white">
                    <a:lumMod val="50000"/>
                  </a:prstClr>
                </a:solidFill>
              </a:rPr>
              <a:t>Fréquence : 5 ans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white">
                    <a:lumMod val="50000"/>
                  </a:prstClr>
                </a:solidFill>
              </a:rPr>
              <a:t>OA &gt; 80% = 80% besoins</a:t>
            </a:r>
          </a:p>
        </p:txBody>
      </p:sp>
    </p:spTree>
    <p:extLst>
      <p:ext uri="{BB962C8B-B14F-4D97-AF65-F5344CB8AC3E}">
        <p14:creationId xmlns:p14="http://schemas.microsoft.com/office/powerpoint/2010/main" val="1673266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2586C9-3B70-448A-A46B-028EDFFF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Légendes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0C131A-67C7-4D98-9DEB-9D5F777C3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/>
              <a:t>Occupation du sol (LC)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Utilisation du sol (LU) INSPIRE HILUCS </a:t>
            </a:r>
            <a:r>
              <a:rPr lang="en-GB" b="1" i="1" dirty="0">
                <a:solidFill>
                  <a:schemeClr val="bg1">
                    <a:lumMod val="50000"/>
                  </a:schemeClr>
                </a:solidFill>
              </a:rPr>
              <a:t>(Hierarchical Inspire LU Classification System)</a:t>
            </a:r>
            <a:endParaRPr lang="fr-BE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462F8BA-C0D5-4BC2-BF2E-3867CC79B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73" y="1522353"/>
            <a:ext cx="6604777" cy="204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70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A31502-C535-4D61-B857-26AE5C93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Double label : questions et interprétations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3032F6-C002-456D-A4A0-24B0D8CB5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8816" y="1200150"/>
            <a:ext cx="1593485" cy="3227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1600" dirty="0"/>
              <a:t>Croisement entre la carte LC et les données vectorielles (« squelette »)</a:t>
            </a:r>
            <a:endParaRPr lang="fr-FR" sz="1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1018C2-662A-46B4-AD3A-0356AC7C2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471"/>
            <a:ext cx="6692630" cy="358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75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cap="none" dirty="0">
                <a:ea typeface="Geneva" pitchFamily="64" charset="-128"/>
              </a:rPr>
              <a:t>Plan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idx="1"/>
          </p:nvPr>
        </p:nvSpPr>
        <p:spPr>
          <a:xfrm>
            <a:off x="554182" y="1038225"/>
            <a:ext cx="7868120" cy="322784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  <a:tabLst>
                <a:tab pos="809625" algn="l"/>
                <a:tab pos="990600" algn="l"/>
              </a:tabLst>
            </a:pPr>
            <a:r>
              <a:rPr lang="fr-B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Pourquoi?	</a:t>
            </a:r>
            <a:br>
              <a:rPr lang="fr-B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fr-B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fr-BE" sz="1800" dirty="0">
                <a:latin typeface="Arial" pitchFamily="34" charset="0"/>
                <a:cs typeface="Arial" pitchFamily="34" charset="0"/>
              </a:rPr>
              <a:t>- </a:t>
            </a:r>
            <a:r>
              <a:rPr lang="fr-B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incohérence</a:t>
            </a:r>
            <a:r>
              <a:rPr lang="fr-BE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BE" sz="1800" dirty="0">
                <a:latin typeface="Arial" pitchFamily="34" charset="0"/>
                <a:cs typeface="Arial" pitchFamily="34" charset="0"/>
              </a:rPr>
              <a:t>entre géodonnées &gt; risque de mauvaises décisions</a:t>
            </a:r>
          </a:p>
          <a:p>
            <a:pPr marL="0" indent="0">
              <a:buNone/>
              <a:tabLst>
                <a:tab pos="809625" algn="l"/>
              </a:tabLst>
            </a:pPr>
            <a:r>
              <a:rPr lang="fr-BE" sz="1800" dirty="0">
                <a:latin typeface="Arial" pitchFamily="34" charset="0"/>
                <a:cs typeface="Arial" pitchFamily="34" charset="0"/>
              </a:rPr>
              <a:t>	- besoin d’une vision intégrée &gt; un </a:t>
            </a:r>
            <a:r>
              <a:rPr lang="fr-B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géoréférentiel</a:t>
            </a:r>
          </a:p>
          <a:p>
            <a:pPr marL="0" indent="0">
              <a:buNone/>
            </a:pPr>
            <a:r>
              <a:rPr lang="fr-B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Quoi? </a:t>
            </a:r>
            <a:r>
              <a:rPr lang="fr-BE" sz="1800" dirty="0">
                <a:latin typeface="Arial" pitchFamily="34" charset="0"/>
                <a:cs typeface="Arial" pitchFamily="34" charset="0"/>
              </a:rPr>
              <a:t>La Wallonie construit sa vision dans une </a:t>
            </a:r>
            <a:r>
              <a:rPr lang="fr-B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stratégie géomatique – PSGW</a:t>
            </a:r>
          </a:p>
          <a:p>
            <a:pPr marL="0" indent="0">
              <a:buNone/>
            </a:pPr>
            <a:r>
              <a:rPr lang="fr-B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Qui ? Approche collaborative et pragmatique :</a:t>
            </a:r>
            <a:r>
              <a:rPr lang="fr-B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fr-BE" sz="1800" dirty="0">
                <a:latin typeface="Arial" pitchFamily="34" charset="0"/>
                <a:cs typeface="Arial" pitchFamily="34" charset="0"/>
              </a:rPr>
              <a:t>Comité Technique (CT)</a:t>
            </a:r>
          </a:p>
          <a:p>
            <a:pPr marL="0" indent="0">
              <a:buNone/>
            </a:pPr>
            <a:r>
              <a:rPr lang="fr-B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Quand?</a:t>
            </a:r>
            <a:r>
              <a:rPr lang="fr-B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fr-BE" sz="1800" dirty="0">
                <a:latin typeface="Arial" pitchFamily="34" charset="0"/>
                <a:cs typeface="Arial" pitchFamily="34" charset="0"/>
              </a:rPr>
              <a:t>Version limitée et fonctionnelle (4 géodonnées )</a:t>
            </a:r>
            <a:r>
              <a:rPr lang="fr-BE" sz="1800" dirty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fr-BE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fr-B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futur – projets pilotes</a:t>
            </a:r>
          </a:p>
          <a:p>
            <a:pPr marL="0" indent="0">
              <a:buNone/>
            </a:pPr>
            <a:r>
              <a:rPr lang="fr-B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Comment? Modularité</a:t>
            </a:r>
            <a:endParaRPr lang="fr-BE" sz="18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fr-BE" sz="1600" dirty="0">
                <a:latin typeface="Arial" pitchFamily="34" charset="0"/>
                <a:cs typeface="Arial" pitchFamily="34" charset="0"/>
              </a:rPr>
              <a:t>Liste des critères approuvés par le Comité Technique – faisabilité</a:t>
            </a:r>
          </a:p>
          <a:p>
            <a:pPr lvl="1"/>
            <a:r>
              <a:rPr lang="fr-BE" sz="1600" dirty="0">
                <a:latin typeface="Arial" pitchFamily="34" charset="0"/>
                <a:cs typeface="Arial" pitchFamily="34" charset="0"/>
              </a:rPr>
              <a:t>Intégration avec support du processus de vérification semi-automatique du département</a:t>
            </a:r>
          </a:p>
          <a:p>
            <a:pPr lvl="1"/>
            <a:r>
              <a:rPr lang="fr-BE" sz="1600" dirty="0">
                <a:latin typeface="Arial" pitchFamily="34" charset="0"/>
                <a:cs typeface="Arial" pitchFamily="34" charset="0"/>
              </a:rPr>
              <a:t>PICC Projet Informatique de Cartographie Continue = données de base à mettre à jour</a:t>
            </a:r>
          </a:p>
          <a:p>
            <a:endParaRPr lang="fr-BE" sz="1800" dirty="0">
              <a:latin typeface="Arial" pitchFamily="34" charset="0"/>
              <a:cs typeface="Arial" pitchFamily="34" charset="0"/>
            </a:endParaRPr>
          </a:p>
          <a:p>
            <a:endParaRPr lang="fr-BE" dirty="0"/>
          </a:p>
          <a:p>
            <a:endParaRPr lang="fr-BE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24266-D021-4D08-8B63-7457CE97E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Squelette vectoriel (WP2)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95382C-9BB5-4691-884C-7DC7B044A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4E47B2-C595-4D2A-A5BC-FFF527A3C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66" y="785891"/>
            <a:ext cx="8175959" cy="417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59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1ABD31-450F-419E-8442-02A71C857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Classifications LC orientée-objets et pixel </a:t>
            </a:r>
            <a:br>
              <a:rPr lang="fr-BE" dirty="0"/>
            </a:br>
            <a:r>
              <a:rPr lang="fr-BE" dirty="0"/>
              <a:t>(1)  OBIA (WP3)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C74426-F3D4-4682-ACBF-A4B479018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200151"/>
            <a:ext cx="3071334" cy="1510966"/>
          </a:xfrm>
        </p:spPr>
        <p:txBody>
          <a:bodyPr>
            <a:normAutofit fontScale="47500" lnSpcReduction="20000"/>
          </a:bodyPr>
          <a:lstStyle/>
          <a:p>
            <a:r>
              <a:rPr lang="fr-BE" dirty="0"/>
              <a:t>strates d’</a:t>
            </a:r>
            <a:r>
              <a:rPr lang="fr-BE" dirty="0" err="1"/>
              <a:t>orthophotos</a:t>
            </a:r>
            <a:r>
              <a:rPr lang="fr-BE" dirty="0"/>
              <a:t> avec jeux d’entrainements spécifiques</a:t>
            </a:r>
          </a:p>
          <a:p>
            <a:r>
              <a:rPr lang="fr-BE" dirty="0"/>
              <a:t>MNS dérivé des orthos + données auxiliaires ~ 2.5 PT &gt; HPC</a:t>
            </a:r>
          </a:p>
          <a:p>
            <a:r>
              <a:rPr lang="fr-BE" dirty="0"/>
              <a:t>50 000/ 100 000 segments d’entrainement par strate </a:t>
            </a:r>
          </a:p>
          <a:p>
            <a:r>
              <a:rPr lang="fr-BE" dirty="0"/>
              <a:t>Paramètres optimisés localement : groupement puis subdivision, segmentation et </a:t>
            </a:r>
            <a:r>
              <a:rPr lang="fr-BE" dirty="0" err="1"/>
              <a:t>Random</a:t>
            </a:r>
            <a:r>
              <a:rPr lang="fr-BE" dirty="0"/>
              <a:t> Forest classifier</a:t>
            </a:r>
          </a:p>
          <a:p>
            <a:r>
              <a:rPr lang="fr-BE" dirty="0"/>
              <a:t>pas de terre arable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D73C8D-38EC-46F1-A047-D0686AE3C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4" y="2996866"/>
            <a:ext cx="3291496" cy="20900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EA476D-B84B-41D5-A016-D191C8A0E39E}"/>
              </a:ext>
            </a:extLst>
          </p:cNvPr>
          <p:cNvSpPr/>
          <p:nvPr/>
        </p:nvSpPr>
        <p:spPr>
          <a:xfrm>
            <a:off x="3560323" y="738485"/>
            <a:ext cx="5499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/>
              <a:t>Jeux d’entrainement sur les données de référence et algorithmes d’élimination des faux positifs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8780F3-B471-438D-8B46-9B6A1C06F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792" y="1980707"/>
            <a:ext cx="4265195" cy="31061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9088D1C-2D07-4913-99C6-8B31C28AD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323" y="1384816"/>
            <a:ext cx="2276033" cy="60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29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1ABD31-450F-419E-8442-02A71C857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Classifications LC orientée-objets et pixel </a:t>
            </a:r>
            <a:br>
              <a:rPr lang="fr-BE" dirty="0"/>
            </a:br>
            <a:r>
              <a:rPr lang="fr-BE" dirty="0"/>
              <a:t>(2)  Pixel (WP4)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C74426-F3D4-4682-ACBF-A4B479018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200150"/>
            <a:ext cx="3006141" cy="3227849"/>
          </a:xfrm>
        </p:spPr>
        <p:txBody>
          <a:bodyPr>
            <a:normAutofit fontScale="77500" lnSpcReduction="20000"/>
          </a:bodyPr>
          <a:lstStyle/>
          <a:p>
            <a:r>
              <a:rPr lang="fr-BE" dirty="0"/>
              <a:t>Echantillonnage par grande strate au niveau des pixels avec élimination des labels incohérents et pixels de bordure (érosion 1m) </a:t>
            </a:r>
          </a:p>
          <a:p>
            <a:r>
              <a:rPr lang="fr-BE" dirty="0"/>
              <a:t>50 000/ 100 000 pixels d’entrainement par strate</a:t>
            </a:r>
          </a:p>
          <a:p>
            <a:r>
              <a:rPr lang="fr-BE" dirty="0"/>
              <a:t>Sen2Agri (classification des cultures)</a:t>
            </a:r>
          </a:p>
          <a:p>
            <a:r>
              <a:rPr lang="fr-BE" dirty="0"/>
              <a:t>Thématisation des ombres en 4 classes</a:t>
            </a:r>
          </a:p>
          <a:p>
            <a:r>
              <a:rPr lang="fr-BE" dirty="0"/>
              <a:t>Utilisation du MNT non-interpolé pour diminuer les confusions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CB0726-5C32-4CC3-ACF5-AFD4B406B559}"/>
              </a:ext>
            </a:extLst>
          </p:cNvPr>
          <p:cNvSpPr/>
          <p:nvPr/>
        </p:nvSpPr>
        <p:spPr>
          <a:xfrm>
            <a:off x="3560323" y="738485"/>
            <a:ext cx="5499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/>
              <a:t>Jeux d’entrainement sur les données de référence et algorithmes d’élimination des faux positifs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F45207-98F0-4852-AC9A-F388E0D5C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732" y="1495781"/>
            <a:ext cx="4516211" cy="282125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9A9E631-1DBD-4852-AE2A-4FC5276981D0}"/>
              </a:ext>
            </a:extLst>
          </p:cNvPr>
          <p:cNvSpPr txBox="1"/>
          <p:nvPr/>
        </p:nvSpPr>
        <p:spPr>
          <a:xfrm>
            <a:off x="3680732" y="4033157"/>
            <a:ext cx="303439" cy="394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9156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04B0B0-A644-4AD9-A7D7-C110568FC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912" y="205979"/>
            <a:ext cx="3156389" cy="857250"/>
          </a:xfrm>
        </p:spPr>
        <p:txBody>
          <a:bodyPr>
            <a:normAutofit fontScale="90000"/>
          </a:bodyPr>
          <a:lstStyle/>
          <a:p>
            <a:r>
              <a:rPr lang="fr-BE" dirty="0"/>
              <a:t>Test d’une approche par </a:t>
            </a:r>
            <a:br>
              <a:rPr lang="fr-BE" dirty="0"/>
            </a:br>
            <a:r>
              <a:rPr lang="fr-BE" dirty="0" err="1"/>
              <a:t>deep</a:t>
            </a:r>
            <a:r>
              <a:rPr lang="fr-BE" dirty="0"/>
              <a:t> </a:t>
            </a:r>
            <a:r>
              <a:rPr lang="fr-BE" dirty="0" err="1"/>
              <a:t>learning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8DA4B7-4BA7-4E2A-BC74-78AEC26B8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A6E781-00EA-4F62-8B10-37D7AB069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829" y="2145449"/>
            <a:ext cx="5395171" cy="29980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6E3386-0597-4BC4-9750-FD2F304E8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71923"/>
            <a:ext cx="5265913" cy="26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15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BE4DB3-49EB-4889-88C4-B176C5E57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Fusion – combiner </a:t>
            </a:r>
            <a:br>
              <a:rPr lang="fr-BE" dirty="0"/>
            </a:br>
            <a:r>
              <a:rPr lang="fr-BE" dirty="0"/>
              <a:t>OBIA et Pixel (WP5)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E621E3-B819-46E9-B7BA-AFD915809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200150"/>
            <a:ext cx="4469374" cy="3227849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3 approches pour combiner les +: </a:t>
            </a:r>
          </a:p>
          <a:p>
            <a:pPr lvl="1"/>
            <a:r>
              <a:rPr lang="fr-FR" dirty="0"/>
              <a:t>Règles de décision </a:t>
            </a:r>
          </a:p>
          <a:p>
            <a:pPr lvl="1"/>
            <a:r>
              <a:rPr lang="fr-FR" dirty="0"/>
              <a:t>Approche statistique (Dempster-</a:t>
            </a:r>
            <a:r>
              <a:rPr lang="fr-FR" dirty="0" err="1"/>
              <a:t>shafer</a:t>
            </a:r>
            <a:r>
              <a:rPr lang="fr-FR" dirty="0"/>
              <a:t>)</a:t>
            </a:r>
          </a:p>
          <a:p>
            <a:pPr lvl="1"/>
            <a:r>
              <a:rPr lang="fr-BE" b="1" dirty="0"/>
              <a:t>Approche « Machine </a:t>
            </a:r>
            <a:r>
              <a:rPr lang="fr-BE" b="1" dirty="0" err="1"/>
              <a:t>learning</a:t>
            </a:r>
            <a:r>
              <a:rPr lang="fr-BE" b="1" dirty="0"/>
              <a:t> » (RF)</a:t>
            </a:r>
          </a:p>
          <a:p>
            <a:r>
              <a:rPr lang="fr-BE" dirty="0"/>
              <a:t>Précision et exactitude variables des données sources: </a:t>
            </a:r>
          </a:p>
          <a:p>
            <a:pPr lvl="1"/>
            <a:r>
              <a:rPr lang="fr-BE" dirty="0"/>
              <a:t>20 m , 10 m, 1m , 50 cm et 25 cm </a:t>
            </a:r>
          </a:p>
          <a:p>
            <a:pPr lvl="1"/>
            <a:r>
              <a:rPr lang="fr-FR" dirty="0"/>
              <a:t>Effets de parallaxe </a:t>
            </a:r>
          </a:p>
          <a:p>
            <a:pPr lvl="1"/>
            <a:r>
              <a:rPr lang="fr-BE" dirty="0"/>
              <a:t>Prise en compte de l’incertitude sur la précision géométrique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CBCED7-6A09-415B-A06F-FCF22B98A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821" y="83323"/>
            <a:ext cx="3866471" cy="421487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E3ABEAF-EECB-4A49-B466-2815C07D5A10}"/>
              </a:ext>
            </a:extLst>
          </p:cNvPr>
          <p:cNvSpPr txBox="1"/>
          <p:nvPr/>
        </p:nvSpPr>
        <p:spPr>
          <a:xfrm>
            <a:off x="5023556" y="2720622"/>
            <a:ext cx="508000" cy="1117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8527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66F972-36FA-40C7-BAC7-45FAE3FD7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Avantages et désavantages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31C9FB-9820-4E7E-9EFC-7B6542A93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200150"/>
            <a:ext cx="4017818" cy="3227849"/>
          </a:xfrm>
        </p:spPr>
        <p:txBody>
          <a:bodyPr>
            <a:normAutofit fontScale="92500" lnSpcReduction="10000"/>
          </a:bodyPr>
          <a:lstStyle/>
          <a:p>
            <a:r>
              <a:rPr lang="fr-BE" dirty="0"/>
              <a:t>OBIA : </a:t>
            </a:r>
          </a:p>
          <a:p>
            <a:pPr lvl="1"/>
            <a:r>
              <a:rPr lang="fr-BE" dirty="0"/>
              <a:t>Délimitation des objets plus franche principalement pour les zones urbaines</a:t>
            </a:r>
          </a:p>
          <a:p>
            <a:pPr lvl="1"/>
            <a:r>
              <a:rPr lang="fr-BE" dirty="0"/>
              <a:t>Mais sur-segmentation de la végétation</a:t>
            </a:r>
          </a:p>
          <a:p>
            <a:r>
              <a:rPr lang="fr-BE" dirty="0"/>
              <a:t>Pixel : </a:t>
            </a:r>
          </a:p>
          <a:p>
            <a:pPr lvl="1"/>
            <a:r>
              <a:rPr lang="fr-BE" dirty="0"/>
              <a:t>Avantage de la saisonnalité pour les cultures / prairies/ sols nus (végétation)</a:t>
            </a:r>
          </a:p>
          <a:p>
            <a:pPr lvl="1"/>
            <a:r>
              <a:rPr lang="fr-BE" dirty="0"/>
              <a:t>Mais effet poivre et sel et pas de délinéation des objets 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1B4393-B775-43AD-8088-7FB94F892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4"/>
          <a:stretch/>
        </p:blipFill>
        <p:spPr>
          <a:xfrm>
            <a:off x="4752622" y="857737"/>
            <a:ext cx="4127852" cy="17184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9B20B0-3DFA-49A7-ABA4-1BFA2A9B9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788" y="2591654"/>
            <a:ext cx="3852686" cy="171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32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3EC0A7-4D62-4D1C-8818-AB3BEF1AD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Résultats</a:t>
            </a:r>
            <a:br>
              <a:rPr lang="fr-BE" dirty="0"/>
            </a:br>
            <a:r>
              <a:rPr lang="fr-BE" dirty="0"/>
              <a:t>préliminaires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24883B-4751-4C4B-A1B1-E9B179942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200150"/>
            <a:ext cx="2201458" cy="32278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BE" sz="1400" dirty="0"/>
              <a:t>Satisfaction générale</a:t>
            </a:r>
          </a:p>
          <a:p>
            <a:pPr marL="0" indent="0">
              <a:buNone/>
            </a:pPr>
            <a:r>
              <a:rPr lang="fr-BE" sz="1400" dirty="0"/>
              <a:t>Choix de l’approche de fusion par itérations</a:t>
            </a:r>
          </a:p>
          <a:p>
            <a:pPr marL="0" indent="0">
              <a:buNone/>
            </a:pPr>
            <a:endParaRPr lang="fr-BE" sz="1400" dirty="0"/>
          </a:p>
          <a:p>
            <a:pPr marL="0" indent="0">
              <a:buNone/>
            </a:pPr>
            <a:r>
              <a:rPr lang="fr-BE" sz="1400" dirty="0"/>
              <a:t>A venir (2020)</a:t>
            </a:r>
          </a:p>
          <a:p>
            <a:r>
              <a:rPr lang="fr-BE" sz="1400" dirty="0"/>
              <a:t>Analyse qualitative visuelle - Atlas (Comité d’Accompagnement)</a:t>
            </a:r>
          </a:p>
          <a:p>
            <a:r>
              <a:rPr lang="fr-BE" sz="1400" dirty="0"/>
              <a:t>Consolidation manuelle (photo-interprétation)</a:t>
            </a:r>
          </a:p>
          <a:p>
            <a:r>
              <a:rPr lang="fr-BE" sz="1400" dirty="0"/>
              <a:t>Validation (comparaison)</a:t>
            </a:r>
          </a:p>
          <a:p>
            <a:r>
              <a:rPr lang="fr-BE" sz="1400" dirty="0"/>
              <a:t>Intégration dans les géométries métiers (anomalies &gt; MAJ)</a:t>
            </a:r>
          </a:p>
          <a:p>
            <a:endParaRPr lang="fr-FR" sz="1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44A65D-8C24-468C-8603-DB712E5FB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640" y="0"/>
            <a:ext cx="6048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51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Les projets pilotes dans le géoréférentiel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4182" y="1200150"/>
            <a:ext cx="8077352" cy="3227849"/>
          </a:xfrm>
        </p:spPr>
        <p:txBody>
          <a:bodyPr>
            <a:normAutofit fontScale="62500" lnSpcReduction="20000"/>
          </a:bodyPr>
          <a:lstStyle/>
          <a:p>
            <a:r>
              <a:rPr lang="fr-BE" dirty="0">
                <a:latin typeface="Arial" pitchFamily="34" charset="0"/>
                <a:cs typeface="Arial" pitchFamily="34" charset="0"/>
              </a:rPr>
              <a:t>Le </a:t>
            </a:r>
            <a:r>
              <a:rPr lang="fr-BE" b="1" dirty="0">
                <a:latin typeface="Arial" pitchFamily="34" charset="0"/>
                <a:cs typeface="Arial" pitchFamily="34" charset="0"/>
              </a:rPr>
              <a:t>PICC</a:t>
            </a:r>
            <a:r>
              <a:rPr lang="fr-BE" dirty="0">
                <a:latin typeface="Arial" pitchFamily="34" charset="0"/>
                <a:cs typeface="Arial" pitchFamily="34" charset="0"/>
              </a:rPr>
              <a:t> constitue la </a:t>
            </a:r>
            <a:r>
              <a:rPr lang="fr-BE" b="1" dirty="0">
                <a:latin typeface="Arial" pitchFamily="34" charset="0"/>
                <a:cs typeface="Arial" pitchFamily="34" charset="0"/>
              </a:rPr>
              <a:t>structure d’intégration </a:t>
            </a:r>
            <a:r>
              <a:rPr lang="fr-BE" dirty="0">
                <a:latin typeface="Arial" pitchFamily="34" charset="0"/>
                <a:cs typeface="Arial" pitchFamily="34" charset="0"/>
              </a:rPr>
              <a:t>des données du géoréférentiel. 3 données PICC dans le géoréférentiel (adresses / axes des routes / bâtiments) :</a:t>
            </a:r>
          </a:p>
          <a:p>
            <a:pPr lvl="1"/>
            <a:r>
              <a:rPr lang="fr-BE" dirty="0">
                <a:latin typeface="Arial" pitchFamily="34" charset="0"/>
                <a:cs typeface="Arial" pitchFamily="34" charset="0"/>
              </a:rPr>
              <a:t>Intégration semi – automatique avec photo-interprètes évaluant la cohérence visuelle avec les </a:t>
            </a:r>
            <a:r>
              <a:rPr lang="fr-BE" dirty="0" err="1">
                <a:latin typeface="Arial" pitchFamily="34" charset="0"/>
                <a:cs typeface="Arial" pitchFamily="34" charset="0"/>
              </a:rPr>
              <a:t>orthophotos</a:t>
            </a:r>
            <a:endParaRPr lang="fr-BE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fr-BE" dirty="0">
                <a:latin typeface="Arial" pitchFamily="34" charset="0"/>
                <a:cs typeface="Arial" pitchFamily="34" charset="0"/>
              </a:rPr>
              <a:t>Georef ID unique créé selon les standards INSPIRE</a:t>
            </a:r>
          </a:p>
          <a:p>
            <a:pPr lvl="1"/>
            <a:r>
              <a:rPr lang="fr-BE" dirty="0">
                <a:latin typeface="Arial" pitchFamily="34" charset="0"/>
                <a:cs typeface="Arial" pitchFamily="34" charset="0"/>
              </a:rPr>
              <a:t>Plateforme collaborative de signalement des anomalies « MAJPICC »</a:t>
            </a:r>
          </a:p>
          <a:p>
            <a:pPr lvl="1"/>
            <a:r>
              <a:rPr lang="fr-BE" dirty="0">
                <a:latin typeface="Arial" pitchFamily="34" charset="0"/>
                <a:cs typeface="Arial" pitchFamily="34" charset="0"/>
              </a:rPr>
              <a:t>Processus d’amélioration de la qualité (voir projet Qualigeo présentation club PICC précédent) et </a:t>
            </a:r>
          </a:p>
          <a:p>
            <a:pPr lvl="1"/>
            <a:r>
              <a:rPr lang="fr-BE" dirty="0">
                <a:latin typeface="Arial" pitchFamily="34" charset="0"/>
                <a:cs typeface="Arial" pitchFamily="34" charset="0"/>
              </a:rPr>
              <a:t>Démarche de labellisation (voir labellisation club PICC précédent)</a:t>
            </a:r>
          </a:p>
          <a:p>
            <a:r>
              <a:rPr lang="fr-BE" dirty="0">
                <a:latin typeface="Arial" pitchFamily="34" charset="0"/>
                <a:cs typeface="Arial" pitchFamily="34" charset="0"/>
              </a:rPr>
              <a:t>Certaines données n’existent pas dans un niveau de qualité ou de pérennité qui répondent aux besoins des utilisateurs : </a:t>
            </a:r>
            <a:r>
              <a:rPr lang="fr-BE" dirty="0" err="1">
                <a:latin typeface="Arial" pitchFamily="34" charset="0"/>
                <a:cs typeface="Arial" pitchFamily="34" charset="0"/>
              </a:rPr>
              <a:t>expl</a:t>
            </a:r>
            <a:r>
              <a:rPr lang="fr-BE" dirty="0">
                <a:latin typeface="Arial" pitchFamily="34" charset="0"/>
                <a:cs typeface="Arial" pitchFamily="34" charset="0"/>
              </a:rPr>
              <a:t> COSW 2007 pour l’occupation et l’utilisation du sol. </a:t>
            </a:r>
            <a:br>
              <a:rPr lang="fr-BE" dirty="0">
                <a:latin typeface="Arial" pitchFamily="34" charset="0"/>
                <a:cs typeface="Arial" pitchFamily="34" charset="0"/>
              </a:rPr>
            </a:br>
            <a:r>
              <a:rPr lang="fr-BE" dirty="0">
                <a:latin typeface="Arial" pitchFamily="34" charset="0"/>
                <a:cs typeface="Arial" pitchFamily="34" charset="0"/>
              </a:rPr>
              <a:t>&gt; </a:t>
            </a:r>
            <a:r>
              <a:rPr lang="fr-BE" b="1" dirty="0">
                <a:latin typeface="Arial" pitchFamily="34" charset="0"/>
                <a:cs typeface="Arial" pitchFamily="34" charset="0"/>
              </a:rPr>
              <a:t>projet pilote </a:t>
            </a:r>
            <a:r>
              <a:rPr lang="fr-BE" dirty="0">
                <a:latin typeface="Arial" pitchFamily="34" charset="0"/>
                <a:cs typeface="Arial" pitchFamily="34" charset="0"/>
              </a:rPr>
              <a:t>est envisagé comme WALOUS  avec le soutien du Comité Technique du géoréférentiel et intégration des résultats dans les géométries métiers pour détecter les incohérences</a:t>
            </a:r>
          </a:p>
          <a:p>
            <a:r>
              <a:rPr lang="fr-BE" b="1" dirty="0">
                <a:latin typeface="Arial" pitchFamily="34" charset="0"/>
                <a:cs typeface="Arial" pitchFamily="34" charset="0"/>
              </a:rPr>
              <a:t>D’autres données existent chez nos partenaires </a:t>
            </a:r>
            <a:r>
              <a:rPr lang="fr-BE" dirty="0">
                <a:latin typeface="Arial" pitchFamily="34" charset="0"/>
                <a:cs typeface="Arial" pitchFamily="34" charset="0"/>
              </a:rPr>
              <a:t>: </a:t>
            </a:r>
            <a:r>
              <a:rPr lang="fr-BE" dirty="0" err="1">
                <a:latin typeface="Arial" pitchFamily="34" charset="0"/>
                <a:cs typeface="Arial" pitchFamily="34" charset="0"/>
              </a:rPr>
              <a:t>expl</a:t>
            </a:r>
            <a:r>
              <a:rPr lang="fr-BE" dirty="0">
                <a:latin typeface="Arial" pitchFamily="34" charset="0"/>
                <a:cs typeface="Arial" pitchFamily="34" charset="0"/>
              </a:rPr>
              <a:t> données de toponymie de l’IGN</a:t>
            </a:r>
            <a:br>
              <a:rPr lang="fr-BE" dirty="0">
                <a:latin typeface="Arial" pitchFamily="34" charset="0"/>
                <a:cs typeface="Arial" pitchFamily="34" charset="0"/>
              </a:rPr>
            </a:br>
            <a:r>
              <a:rPr lang="fr-BE" dirty="0">
                <a:latin typeface="Arial" pitchFamily="34" charset="0"/>
                <a:cs typeface="Arial" pitchFamily="34" charset="0"/>
              </a:rPr>
              <a:t> &gt; convention et collaboration = concertation et une intégration progressive des données authentiques dans le géoréférentiel wallon en étudiant la cohérence avec les données existantes</a:t>
            </a:r>
          </a:p>
          <a:p>
            <a:r>
              <a:rPr lang="fr-BE" dirty="0">
                <a:latin typeface="Arial" pitchFamily="34" charset="0"/>
                <a:cs typeface="Arial" pitchFamily="34" charset="0"/>
              </a:rPr>
              <a:t>Le géoréférentiel est une démarche pour plus de cohérence entre géodonnées, elle est </a:t>
            </a:r>
            <a:r>
              <a:rPr lang="fr-BE" b="1" dirty="0">
                <a:latin typeface="Arial" pitchFamily="34" charset="0"/>
                <a:cs typeface="Arial" pitchFamily="34" charset="0"/>
              </a:rPr>
              <a:t>collaborative</a:t>
            </a:r>
            <a:r>
              <a:rPr lang="fr-BE" dirty="0">
                <a:latin typeface="Arial" pitchFamily="34" charset="0"/>
                <a:cs typeface="Arial" pitchFamily="34" charset="0"/>
              </a:rPr>
              <a:t> et orientée besoins « </a:t>
            </a:r>
            <a:r>
              <a:rPr lang="fr-BE" dirty="0" err="1">
                <a:latin typeface="Arial" pitchFamily="34" charset="0"/>
                <a:cs typeface="Arial" pitchFamily="34" charset="0"/>
              </a:rPr>
              <a:t>users</a:t>
            </a:r>
            <a:r>
              <a:rPr lang="fr-BE" dirty="0">
                <a:latin typeface="Arial" pitchFamily="34" charset="0"/>
                <a:cs typeface="Arial" pitchFamily="34" charset="0"/>
              </a:rPr>
              <a:t>’ stories » MERCI DE NOUS CONTACTER</a:t>
            </a:r>
          </a:p>
          <a:p>
            <a:r>
              <a:rPr lang="fr-BE" dirty="0">
                <a:latin typeface="Arial" pitchFamily="34" charset="0"/>
                <a:cs typeface="Arial" pitchFamily="34" charset="0"/>
              </a:rPr>
              <a:t>Le géoréférentiel est une démarche </a:t>
            </a:r>
            <a:r>
              <a:rPr lang="fr-BE" b="1" dirty="0">
                <a:latin typeface="Arial" pitchFamily="34" charset="0"/>
                <a:cs typeface="Arial" pitchFamily="34" charset="0"/>
              </a:rPr>
              <a:t>progressive</a:t>
            </a:r>
            <a:r>
              <a:rPr lang="fr-BE" dirty="0">
                <a:latin typeface="Arial" pitchFamily="34" charset="0"/>
                <a:cs typeface="Arial" pitchFamily="34" charset="0"/>
              </a:rPr>
              <a:t> &gt; AFFAIRE A SUIVRE</a:t>
            </a:r>
          </a:p>
          <a:p>
            <a:pPr lvl="1"/>
            <a:endParaRPr lang="fr-B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4182" y="1177636"/>
            <a:ext cx="786812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fr-BE" dirty="0"/>
              <a:t>Suite au prochain numéro du club du PICC</a:t>
            </a:r>
            <a:br>
              <a:rPr lang="fr-BE" dirty="0"/>
            </a:br>
            <a:br>
              <a:rPr lang="fr-BE" dirty="0"/>
            </a:br>
            <a:r>
              <a:rPr lang="fr-BE" dirty="0"/>
              <a:t>Merci pour votre attention!</a:t>
            </a:r>
            <a:br>
              <a:rPr lang="fr-BE" dirty="0"/>
            </a:br>
            <a:r>
              <a:rPr lang="fr-BE" dirty="0"/>
              <a:t>- Q&amp;R -</a:t>
            </a:r>
            <a:br>
              <a:rPr lang="fr-BE" dirty="0"/>
            </a:br>
            <a:endParaRPr lang="fr-BE" dirty="0"/>
          </a:p>
        </p:txBody>
      </p:sp>
      <p:sp>
        <p:nvSpPr>
          <p:cNvPr id="3" name="ZoneTexte 2"/>
          <p:cNvSpPr txBox="1"/>
          <p:nvPr/>
        </p:nvSpPr>
        <p:spPr>
          <a:xfrm>
            <a:off x="4454236" y="2410691"/>
            <a:ext cx="3968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>
              <a:hlinkClick r:id="" action="ppaction://noaction"/>
            </a:endParaRPr>
          </a:p>
          <a:p>
            <a:r>
              <a:rPr lang="fr-BE" dirty="0">
                <a:hlinkClick r:id="rId2"/>
              </a:rPr>
              <a:t>jeanclaude.jasselette@spw.wallonie.be</a:t>
            </a:r>
            <a:endParaRPr lang="fr-BE" dirty="0"/>
          </a:p>
          <a:p>
            <a:endParaRPr lang="fr-BE" dirty="0"/>
          </a:p>
          <a:p>
            <a:r>
              <a:rPr lang="en-GB" dirty="0">
                <a:hlinkClick r:id="rId3"/>
              </a:rPr>
              <a:t>nathalie.stephenne@spw.wallonie.be</a:t>
            </a:r>
            <a:r>
              <a:rPr lang="en-GB" dirty="0"/>
              <a:t>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02731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956" y="-727471"/>
            <a:ext cx="3781044" cy="53431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0" y="-727200"/>
            <a:ext cx="3781044" cy="534314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0" y="-727200"/>
            <a:ext cx="3781044" cy="53431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0" y="-727200"/>
            <a:ext cx="3781044" cy="534314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8132618" cy="857250"/>
          </a:xfrm>
        </p:spPr>
        <p:txBody>
          <a:bodyPr>
            <a:normAutofit fontScale="90000"/>
          </a:bodyPr>
          <a:lstStyle/>
          <a:p>
            <a:r>
              <a:rPr lang="fr-BE" dirty="0"/>
              <a:t>Pourquoi? </a:t>
            </a:r>
            <a:br>
              <a:rPr lang="fr-BE" dirty="0"/>
            </a:br>
            <a:r>
              <a:rPr lang="fr-BE" dirty="0"/>
              <a:t>Incohérence entre géodonnées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4182" y="1200150"/>
            <a:ext cx="3655868" cy="322784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BE" b="1" dirty="0">
                <a:solidFill>
                  <a:srgbClr val="0070C0"/>
                </a:solidFill>
              </a:rPr>
              <a:t>Types d’incohérences:</a:t>
            </a:r>
          </a:p>
          <a:p>
            <a:pPr>
              <a:buFont typeface="Wingdings" pitchFamily="2" charset="2"/>
              <a:buChar char="Ø"/>
            </a:pPr>
            <a:r>
              <a:rPr lang="fr-BE" b="1" dirty="0"/>
              <a:t>Spatiale / échelle, précision, topologie…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fr-BE" dirty="0"/>
              <a:t>Conceptuelle / </a:t>
            </a:r>
            <a:r>
              <a:rPr lang="fr-BE" dirty="0" err="1"/>
              <a:t>semantique</a:t>
            </a:r>
            <a:endParaRPr lang="fr-BE" dirty="0"/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fr-BE" dirty="0"/>
              <a:t>Temporelle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0" y="-727200"/>
            <a:ext cx="3781044" cy="53431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0" y="-727200"/>
            <a:ext cx="3781044" cy="534314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0" y="-727200"/>
            <a:ext cx="3781044" cy="534314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8132618" cy="857250"/>
          </a:xfrm>
        </p:spPr>
        <p:txBody>
          <a:bodyPr>
            <a:normAutofit fontScale="90000"/>
          </a:bodyPr>
          <a:lstStyle/>
          <a:p>
            <a:r>
              <a:rPr lang="fr-BE" dirty="0"/>
              <a:t>Pourquoi? </a:t>
            </a:r>
            <a:br>
              <a:rPr lang="fr-BE" dirty="0"/>
            </a:br>
            <a:r>
              <a:rPr lang="fr-BE" dirty="0"/>
              <a:t>Incohérence entre géodonnées</a:t>
            </a:r>
            <a:endParaRPr lang="en-GB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2665AA2-7B62-4F10-A6E6-DEDEA8E14ACF}"/>
              </a:ext>
            </a:extLst>
          </p:cNvPr>
          <p:cNvSpPr txBox="1">
            <a:spLocks/>
          </p:cNvSpPr>
          <p:nvPr/>
        </p:nvSpPr>
        <p:spPr>
          <a:xfrm>
            <a:off x="554182" y="1200150"/>
            <a:ext cx="3655868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fr-BE" b="1" dirty="0">
                <a:solidFill>
                  <a:srgbClr val="0070C0"/>
                </a:solidFill>
              </a:rPr>
              <a:t>Types d’incohérences: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BE" dirty="0"/>
              <a:t>Spatiale / échelle, précision, topologie…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b="1" dirty="0"/>
              <a:t>Conceptuelle / sémantique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fr-BE" dirty="0"/>
              <a:t>Temporelle</a:t>
            </a:r>
          </a:p>
        </p:txBody>
      </p:sp>
    </p:spTree>
    <p:extLst>
      <p:ext uri="{BB962C8B-B14F-4D97-AF65-F5344CB8AC3E}">
        <p14:creationId xmlns:p14="http://schemas.microsoft.com/office/powerpoint/2010/main" val="23615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0" y="-727200"/>
            <a:ext cx="3781044" cy="53431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0" y="-727200"/>
            <a:ext cx="3781044" cy="534314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0" y="-727200"/>
            <a:ext cx="3781044" cy="534314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8132618" cy="857250"/>
          </a:xfrm>
        </p:spPr>
        <p:txBody>
          <a:bodyPr>
            <a:normAutofit fontScale="90000"/>
          </a:bodyPr>
          <a:lstStyle/>
          <a:p>
            <a:r>
              <a:rPr lang="fr-BE" dirty="0"/>
              <a:t>Pourquoi? </a:t>
            </a:r>
            <a:br>
              <a:rPr lang="fr-BE" dirty="0"/>
            </a:br>
            <a:r>
              <a:rPr lang="fr-BE" dirty="0"/>
              <a:t>Incohérence entre géodonnées</a:t>
            </a:r>
            <a:endParaRPr lang="en-GB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57E7AD2-4542-495F-A803-D461057753A8}"/>
              </a:ext>
            </a:extLst>
          </p:cNvPr>
          <p:cNvSpPr txBox="1">
            <a:spLocks/>
          </p:cNvSpPr>
          <p:nvPr/>
        </p:nvSpPr>
        <p:spPr>
          <a:xfrm>
            <a:off x="554182" y="1200150"/>
            <a:ext cx="3655868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fr-BE" b="1" dirty="0">
                <a:solidFill>
                  <a:srgbClr val="0070C0"/>
                </a:solidFill>
              </a:rPr>
              <a:t>Types d’incohérences: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BE" dirty="0"/>
              <a:t>Spatiale / échelle, précision, topologie…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BE" dirty="0"/>
              <a:t>Conceptuelle / sémantique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b="1" dirty="0"/>
              <a:t>Temporelle (Mise à jour)</a:t>
            </a:r>
          </a:p>
        </p:txBody>
      </p:sp>
    </p:spTree>
    <p:extLst>
      <p:ext uri="{BB962C8B-B14F-4D97-AF65-F5344CB8AC3E}">
        <p14:creationId xmlns:p14="http://schemas.microsoft.com/office/powerpoint/2010/main" val="23615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Pourquoi? Besoin d’une vision intégrée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4182" y="962026"/>
            <a:ext cx="6982082" cy="3465974"/>
          </a:xfrm>
        </p:spPr>
        <p:txBody>
          <a:bodyPr>
            <a:normAutofit fontScale="85000" lnSpcReduction="10000"/>
          </a:bodyPr>
          <a:lstStyle/>
          <a:p>
            <a:r>
              <a:rPr lang="fr-BE" sz="2400" dirty="0">
                <a:solidFill>
                  <a:srgbClr val="0070C0"/>
                </a:solidFill>
              </a:rPr>
              <a:t>Le géoréférentiel</a:t>
            </a:r>
            <a:r>
              <a:rPr lang="fr-BE" dirty="0"/>
              <a:t> = ensemble de géodonnées de référence qui permettent de positionner d’autres données thématiques </a:t>
            </a:r>
          </a:p>
          <a:p>
            <a:r>
              <a:rPr lang="fr-BE" dirty="0"/>
              <a:t>Buts identifiés en 4 lettres « BCSS » : </a:t>
            </a:r>
          </a:p>
          <a:p>
            <a:pPr lvl="1"/>
            <a:r>
              <a:rPr lang="fr-BE" b="1" dirty="0"/>
              <a:t>« Backup » : </a:t>
            </a:r>
            <a:r>
              <a:rPr lang="fr-BE" dirty="0"/>
              <a:t>fonds de plan pour la cartographie </a:t>
            </a:r>
            <a:r>
              <a:rPr lang="fr-BE" b="1" dirty="0"/>
              <a:t>«  habillage »</a:t>
            </a:r>
          </a:p>
          <a:p>
            <a:pPr lvl="1"/>
            <a:r>
              <a:rPr lang="fr-BE" b="1" dirty="0"/>
              <a:t>« Clip » : </a:t>
            </a:r>
            <a:r>
              <a:rPr lang="fr-BE" dirty="0"/>
              <a:t>identifier des zones  </a:t>
            </a:r>
            <a:r>
              <a:rPr lang="fr-BE" b="1" dirty="0"/>
              <a:t>« découpage »</a:t>
            </a:r>
          </a:p>
          <a:p>
            <a:pPr lvl="1"/>
            <a:r>
              <a:rPr lang="fr-BE" b="1" dirty="0"/>
              <a:t>« Snap » : positionner</a:t>
            </a:r>
            <a:r>
              <a:rPr lang="fr-BE" dirty="0"/>
              <a:t> les données de manière relative (</a:t>
            </a:r>
            <a:r>
              <a:rPr lang="fr-BE" dirty="0" err="1"/>
              <a:t>snapping</a:t>
            </a:r>
            <a:r>
              <a:rPr lang="fr-BE" dirty="0"/>
              <a:t>)</a:t>
            </a:r>
          </a:p>
          <a:p>
            <a:pPr lvl="1"/>
            <a:r>
              <a:rPr lang="fr-BE" b="1" dirty="0"/>
              <a:t>« Spatial </a:t>
            </a:r>
            <a:r>
              <a:rPr lang="fr-BE" b="1" dirty="0" err="1"/>
              <a:t>analysis</a:t>
            </a:r>
            <a:r>
              <a:rPr lang="fr-BE" b="1" dirty="0"/>
              <a:t> » </a:t>
            </a:r>
            <a:r>
              <a:rPr lang="fr-BE" dirty="0"/>
              <a:t>: permettre les </a:t>
            </a:r>
            <a:r>
              <a:rPr lang="fr-BE" b="1" dirty="0"/>
              <a:t>« géotraitements »</a:t>
            </a:r>
          </a:p>
          <a:p>
            <a:r>
              <a:rPr lang="fr-BE" dirty="0"/>
              <a:t>Fonctions:</a:t>
            </a:r>
          </a:p>
          <a:p>
            <a:pPr lvl="1"/>
            <a:r>
              <a:rPr lang="fr-BE" b="1" dirty="0"/>
              <a:t>Visualisation</a:t>
            </a:r>
            <a:r>
              <a:rPr lang="fr-BE" dirty="0"/>
              <a:t> du phénomène réel</a:t>
            </a:r>
          </a:p>
          <a:p>
            <a:pPr lvl="1"/>
            <a:r>
              <a:rPr lang="fr-BE" dirty="0"/>
              <a:t>Représenter le contexte du territoire </a:t>
            </a:r>
            <a:r>
              <a:rPr lang="fr-BE" b="1" dirty="0"/>
              <a:t>« contextualisation »</a:t>
            </a:r>
          </a:p>
          <a:p>
            <a:pPr lvl="1"/>
            <a:r>
              <a:rPr lang="fr-BE" dirty="0"/>
              <a:t>Connecter les attributs aux géométries (</a:t>
            </a:r>
            <a:r>
              <a:rPr lang="fr-BE" dirty="0" err="1"/>
              <a:t>expl</a:t>
            </a:r>
            <a:r>
              <a:rPr lang="fr-BE" dirty="0"/>
              <a:t> bâtiments) </a:t>
            </a:r>
            <a:r>
              <a:rPr lang="fr-BE" b="1" dirty="0"/>
              <a:t>« liaison »</a:t>
            </a:r>
          </a:p>
          <a:p>
            <a:pPr lvl="1"/>
            <a:r>
              <a:rPr lang="fr-BE" dirty="0"/>
              <a:t>Assurer la </a:t>
            </a:r>
            <a:r>
              <a:rPr lang="fr-BE" b="1" dirty="0"/>
              <a:t>« cohérence » </a:t>
            </a:r>
            <a:r>
              <a:rPr lang="fr-BE" dirty="0"/>
              <a:t>des données et des objets géographiques</a:t>
            </a:r>
          </a:p>
        </p:txBody>
      </p:sp>
      <p:pic>
        <p:nvPicPr>
          <p:cNvPr id="4" name="Picture 3" descr="D:\Pro\SPWNST\Georef\Admin\reunions\201711_CODI\wordcloud(3)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96202" y="2543136"/>
            <a:ext cx="1696143" cy="1536130"/>
          </a:xfrm>
          <a:prstGeom prst="rect">
            <a:avLst/>
          </a:prstGeom>
          <a:noFill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/>
          <a:srcRect l="9792" t="9044" r="7965" b="11179"/>
          <a:stretch>
            <a:fillRect/>
          </a:stretch>
        </p:blipFill>
        <p:spPr bwMode="auto">
          <a:xfrm>
            <a:off x="7335297" y="1009652"/>
            <a:ext cx="601624" cy="58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s://sdvnetwork.com/wp-content/uploads/2013/10/collaboration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987150" y="899003"/>
            <a:ext cx="2156850" cy="1877796"/>
          </a:xfrm>
          <a:prstGeom prst="rect">
            <a:avLst/>
          </a:prstGeom>
          <a:noFill/>
        </p:spPr>
      </p:pic>
      <p:graphicFrame>
        <p:nvGraphicFramePr>
          <p:cNvPr id="624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435011"/>
              </p:ext>
            </p:extLst>
          </p:nvPr>
        </p:nvGraphicFramePr>
        <p:xfrm>
          <a:off x="4996443" y="2008682"/>
          <a:ext cx="1547172" cy="220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1" name="Acrobat Document" r:id="rId4" imgW="5667353" imgH="8019921" progId="AcroExch.Document.DC">
                  <p:embed/>
                </p:oleObj>
              </mc:Choice>
              <mc:Fallback>
                <p:oleObj name="Acrobat Document" r:id="rId4" imgW="5667353" imgH="8019921" progId="AcroExch.Document.DC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6443" y="2008682"/>
                        <a:ext cx="1547172" cy="220136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Quoi: une vision géomatique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4181" y="1200150"/>
            <a:ext cx="7194773" cy="322784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fr-BE" dirty="0"/>
              <a:t>INFRASIG décret 2010 &lt;= INSPIRE en Wallonie</a:t>
            </a:r>
          </a:p>
          <a:p>
            <a:pPr>
              <a:buFont typeface="Wingdings" pitchFamily="2" charset="2"/>
              <a:buChar char="v"/>
            </a:pPr>
            <a:r>
              <a:rPr lang="fr-BE" dirty="0"/>
              <a:t>Plans stratégiques PSGW 2014/ 2017 &gt; prochain en cours</a:t>
            </a:r>
          </a:p>
          <a:p>
            <a:pPr lvl="1"/>
            <a:r>
              <a:rPr lang="fr-BE" dirty="0"/>
              <a:t>Objectifs </a:t>
            </a:r>
          </a:p>
          <a:p>
            <a:pPr lvl="1"/>
            <a:r>
              <a:rPr lang="fr-BE" dirty="0"/>
              <a:t>Données de référence</a:t>
            </a:r>
          </a:p>
          <a:p>
            <a:pPr lvl="1"/>
            <a:r>
              <a:rPr lang="fr-BE" dirty="0"/>
              <a:t>Besoins des utilisateurs</a:t>
            </a:r>
          </a:p>
          <a:p>
            <a:pPr lvl="1"/>
            <a:r>
              <a:rPr lang="fr-BE" dirty="0"/>
              <a:t>Rôles</a:t>
            </a:r>
          </a:p>
          <a:p>
            <a:pPr>
              <a:buFont typeface="Wingdings" pitchFamily="2" charset="2"/>
              <a:buChar char="v"/>
            </a:pPr>
            <a:r>
              <a:rPr lang="fr-BE" dirty="0"/>
              <a:t>Plan opérationnel (POGW)</a:t>
            </a:r>
            <a:br>
              <a:rPr lang="fr-BE" dirty="0"/>
            </a:br>
            <a:r>
              <a:rPr lang="fr-BE" dirty="0"/>
              <a:t> </a:t>
            </a:r>
            <a:r>
              <a:rPr lang="fr-BE" dirty="0">
                <a:sym typeface="Wingdings" pitchFamily="2" charset="2"/>
              </a:rPr>
              <a:t></a:t>
            </a:r>
            <a:r>
              <a:rPr lang="fr-BE" dirty="0"/>
              <a:t> 22 actions de 2017 à 2019</a:t>
            </a:r>
          </a:p>
          <a:p>
            <a:pPr lvl="1"/>
            <a:r>
              <a:rPr lang="fr-BE" dirty="0"/>
              <a:t>Echéances </a:t>
            </a:r>
          </a:p>
          <a:p>
            <a:pPr lvl="1"/>
            <a:r>
              <a:rPr lang="fr-BE" dirty="0"/>
              <a:t>Rapports/livrables et indicateurs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BE" dirty="0"/>
              <a:t>Deux actions « géoréférentiel »</a:t>
            </a:r>
          </a:p>
          <a:p>
            <a:endParaRPr lang="fr-BE" dirty="0"/>
          </a:p>
        </p:txBody>
      </p:sp>
      <p:pic>
        <p:nvPicPr>
          <p:cNvPr id="40962" name="Picture 2" descr="http://ridley-thomas.lacounty.gov/wp-content/uploads/2013/10/law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805092" y="2776799"/>
            <a:ext cx="2156850" cy="1436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Qui: une approche collaborative (MERCI)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4182" y="1085850"/>
            <a:ext cx="6313343" cy="3333749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fr-BE" dirty="0"/>
              <a:t>Groupes de travail = communauté géomatique Wallonne</a:t>
            </a:r>
          </a:p>
          <a:p>
            <a:pPr>
              <a:buFont typeface="Wingdings" pitchFamily="2" charset="2"/>
              <a:buChar char="v"/>
            </a:pPr>
            <a:r>
              <a:rPr lang="fr-BE" dirty="0"/>
              <a:t>Comité Stratégique (CSG) = représentants des  administrations - décret (2014-2017) </a:t>
            </a:r>
          </a:p>
          <a:p>
            <a:pPr>
              <a:buFont typeface="Wingdings" pitchFamily="2" charset="2"/>
              <a:buChar char="v"/>
            </a:pPr>
            <a:r>
              <a:rPr lang="fr-BE" dirty="0"/>
              <a:t>Comité technique à la demande du ministre (&gt;2017)</a:t>
            </a:r>
          </a:p>
          <a:p>
            <a:pPr lvl="1"/>
            <a:r>
              <a:rPr lang="fr-BE" dirty="0"/>
              <a:t>Représentants des services public et impétrants </a:t>
            </a:r>
            <a:br>
              <a:rPr lang="fr-BE" dirty="0"/>
            </a:br>
            <a:r>
              <a:rPr lang="fr-BE" dirty="0">
                <a:sym typeface="Wingdings" pitchFamily="2" charset="2"/>
              </a:rPr>
              <a:t></a:t>
            </a:r>
            <a:r>
              <a:rPr lang="fr-BE" dirty="0"/>
              <a:t> producteurs et utilisateurs de données</a:t>
            </a:r>
          </a:p>
          <a:p>
            <a:pPr lvl="1"/>
            <a:r>
              <a:rPr lang="fr-BE" dirty="0"/>
              <a:t>Coordination par le département de la Géomatique-DGM</a:t>
            </a:r>
          </a:p>
          <a:p>
            <a:pPr lvl="1"/>
            <a:r>
              <a:rPr lang="fr-BE" i="1" dirty="0"/>
              <a:t>Groupes Ad hoc </a:t>
            </a:r>
            <a:r>
              <a:rPr lang="fr-BE" dirty="0"/>
              <a:t>pour des problèmes spécifiques</a:t>
            </a:r>
          </a:p>
          <a:p>
            <a:pPr lvl="1"/>
            <a:r>
              <a:rPr lang="fr-BE" dirty="0"/>
              <a:t>Expertise externe des universités et centres de recherche</a:t>
            </a:r>
          </a:p>
          <a:p>
            <a:pPr lvl="1"/>
            <a:r>
              <a:rPr lang="fr-BE" dirty="0"/>
              <a:t>Collaboration avec d’autres institutions : administrations fédérales, associations et communes</a:t>
            </a:r>
          </a:p>
          <a:p>
            <a:endParaRPr lang="fr-BE" dirty="0"/>
          </a:p>
        </p:txBody>
      </p:sp>
      <p:pic>
        <p:nvPicPr>
          <p:cNvPr id="63490" name="Picture 2" descr="X:\PUB-S1080100\Club_PICC\Club_1\Photos\JLC_098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347199" y="1695448"/>
            <a:ext cx="2770632" cy="1843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Quand: 2 actions "géoréférentiel" dans le POGW</a:t>
            </a:r>
          </a:p>
        </p:txBody>
      </p:sp>
      <p:sp>
        <p:nvSpPr>
          <p:cNvPr id="5" name="Espace réservé du contenu 4"/>
          <p:cNvSpPr txBox="1">
            <a:spLocks noGrp="1"/>
          </p:cNvSpPr>
          <p:nvPr>
            <p:ph idx="1"/>
          </p:nvPr>
        </p:nvSpPr>
        <p:spPr>
          <a:xfrm>
            <a:off x="554181" y="1057275"/>
            <a:ext cx="8180243" cy="22898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r-BE" dirty="0"/>
              <a:t>Action 4: processus pragmatique progressif pour mettre en place une version limitée du géoréférentiel avec </a:t>
            </a:r>
            <a:r>
              <a:rPr lang="fr-BE" dirty="0">
                <a:solidFill>
                  <a:srgbClr val="0070C0"/>
                </a:solidFill>
              </a:rPr>
              <a:t>4 géodonnées </a:t>
            </a:r>
            <a:r>
              <a:rPr lang="fr-BE" dirty="0"/>
              <a:t>(axes des routes, bâtiments, limites administratives, adresses)</a:t>
            </a:r>
          </a:p>
          <a:p>
            <a:pPr lvl="1"/>
            <a:r>
              <a:rPr lang="fr-BE" b="1" dirty="0"/>
              <a:t>Accès gratuit aux géodonnées du géoréférentiel</a:t>
            </a:r>
            <a:r>
              <a:rPr lang="fr-BE" sz="1800" b="1" dirty="0"/>
              <a:t> </a:t>
            </a:r>
          </a:p>
          <a:p>
            <a:pPr lvl="1"/>
            <a:r>
              <a:rPr lang="fr-BE" b="1" dirty="0"/>
              <a:t>Critères de qualité (maturité) et mise à jour garantie (pérennité)</a:t>
            </a:r>
            <a:endParaRPr lang="fr-BE" sz="1800" b="1" dirty="0"/>
          </a:p>
          <a:p>
            <a:pPr lvl="1"/>
            <a:r>
              <a:rPr lang="fr-BE" sz="1800" b="1" dirty="0"/>
              <a:t>Outils : glossaire / registre, plan de qualité en relation avec des normes ISO, modèles de données, ...</a:t>
            </a:r>
            <a:endParaRPr lang="fr-BE" b="1" dirty="0"/>
          </a:p>
        </p:txBody>
      </p:sp>
      <p:sp>
        <p:nvSpPr>
          <p:cNvPr id="4" name="ZoneTexte 3"/>
          <p:cNvSpPr txBox="1"/>
          <p:nvPr/>
        </p:nvSpPr>
        <p:spPr>
          <a:xfrm rot="20170340">
            <a:off x="151146" y="2295796"/>
            <a:ext cx="806071" cy="40011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rgbClr val="00B0F0"/>
                </a:solidFill>
                <a:latin typeface="Impact" pitchFamily="34" charset="0"/>
              </a:rPr>
              <a:t>2019</a:t>
            </a:r>
          </a:p>
        </p:txBody>
      </p:sp>
      <p:sp>
        <p:nvSpPr>
          <p:cNvPr id="6" name="Espace réservé du contenu 4"/>
          <p:cNvSpPr txBox="1">
            <a:spLocks/>
          </p:cNvSpPr>
          <p:nvPr/>
        </p:nvSpPr>
        <p:spPr>
          <a:xfrm>
            <a:off x="554181" y="3486150"/>
            <a:ext cx="818024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6325" indent="-1076325">
              <a:buNone/>
            </a:pPr>
            <a:r>
              <a:rPr lang="fr-BE" dirty="0"/>
              <a:t>Action 5: </a:t>
            </a:r>
            <a:r>
              <a:rPr lang="fr-BE" dirty="0">
                <a:solidFill>
                  <a:srgbClr val="0070C0"/>
                </a:solidFill>
              </a:rPr>
              <a:t>projets pilotes </a:t>
            </a:r>
            <a:r>
              <a:rPr lang="fr-BE" dirty="0"/>
              <a:t>pour évaluer la faisabilité d’intégration des autres données (2/3 parmi les 12 catégories)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10130</TotalTime>
  <Words>1486</Words>
  <Application>Microsoft Office PowerPoint</Application>
  <PresentationFormat>Affichage à l'écran (16:9)</PresentationFormat>
  <Paragraphs>298</Paragraphs>
  <Slides>28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7" baseType="lpstr">
      <vt:lpstr>MS PGothic</vt:lpstr>
      <vt:lpstr>Arial</vt:lpstr>
      <vt:lpstr>Calibri</vt:lpstr>
      <vt:lpstr>Geneva</vt:lpstr>
      <vt:lpstr>Impact</vt:lpstr>
      <vt:lpstr>Times New Roman</vt:lpstr>
      <vt:lpstr>Wingdings</vt:lpstr>
      <vt:lpstr>Thème Office</vt:lpstr>
      <vt:lpstr>Acrobat Document</vt:lpstr>
      <vt:lpstr>Construire les données de référence en Wallonie - intégration progressive des différents thèmes par les projets pilotes   Jean-Claude Jasselette  Nathalie Stephenne</vt:lpstr>
      <vt:lpstr>Plan</vt:lpstr>
      <vt:lpstr>Pourquoi?  Incohérence entre géodonnées</vt:lpstr>
      <vt:lpstr>Pourquoi?  Incohérence entre géodonnées</vt:lpstr>
      <vt:lpstr>Pourquoi?  Incohérence entre géodonnées</vt:lpstr>
      <vt:lpstr>Pourquoi? Besoin d’une vision intégrée</vt:lpstr>
      <vt:lpstr>Quoi: une vision géomatique</vt:lpstr>
      <vt:lpstr>Qui: une approche collaborative (MERCI)</vt:lpstr>
      <vt:lpstr>Quand: 2 actions "géoréférentiel" dans le POGW</vt:lpstr>
      <vt:lpstr>Coopération belge Inspire </vt:lpstr>
      <vt:lpstr>Projets pilotes : comment intégrer vos données dans le géoréférentiel – support DGM</vt:lpstr>
      <vt:lpstr>Projets pilote : rapports ou convention</vt:lpstr>
      <vt:lpstr>Walous – Wallonie Occupation et Utilisation du Sol (présentation 21/06/2018)</vt:lpstr>
      <vt:lpstr>Etat d’avancement</vt:lpstr>
      <vt:lpstr>Projet évolutif</vt:lpstr>
      <vt:lpstr>Besoins  (WP1)</vt:lpstr>
      <vt:lpstr>Accord sur les spécifications techniques</vt:lpstr>
      <vt:lpstr>Légendes </vt:lpstr>
      <vt:lpstr>Double label : questions et interprétations</vt:lpstr>
      <vt:lpstr>Squelette vectoriel (WP2)</vt:lpstr>
      <vt:lpstr>Classifications LC orientée-objets et pixel  (1)  OBIA (WP3)</vt:lpstr>
      <vt:lpstr>Classifications LC orientée-objets et pixel  (2)  Pixel (WP4)</vt:lpstr>
      <vt:lpstr>Test d’une approche par  deep learning</vt:lpstr>
      <vt:lpstr>Fusion – combiner  OBIA et Pixel (WP5)</vt:lpstr>
      <vt:lpstr>Avantages et désavantages</vt:lpstr>
      <vt:lpstr>Résultats préliminaires</vt:lpstr>
      <vt:lpstr>Les projets pilotes dans le géoréférentiel</vt:lpstr>
      <vt:lpstr>Suite au prochain numéro du club du PICC  Merci pour votre attention! - Q&amp;R - </vt:lpstr>
    </vt:vector>
  </TitlesOfParts>
  <Company>Service public de Wallonie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Jean-Sébastien Cornélis</dc:creator>
  <cp:lastModifiedBy>JAUQUET EMMANUEL</cp:lastModifiedBy>
  <cp:revision>636</cp:revision>
  <dcterms:created xsi:type="dcterms:W3CDTF">2017-06-20T09:48:45Z</dcterms:created>
  <dcterms:modified xsi:type="dcterms:W3CDTF">2019-11-12T13:47:07Z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2a09c5-6e26-4737-a926-47ef1ab198ae_Enabled">
    <vt:lpwstr>True</vt:lpwstr>
  </property>
  <property fmtid="{D5CDD505-2E9C-101B-9397-08002B2CF9AE}" pid="3" name="MSIP_Label_e72a09c5-6e26-4737-a926-47ef1ab198ae_SiteId">
    <vt:lpwstr>1f816a84-7aa6-4a56-b22a-7b3452fa8681</vt:lpwstr>
  </property>
  <property fmtid="{D5CDD505-2E9C-101B-9397-08002B2CF9AE}" pid="4" name="MSIP_Label_e72a09c5-6e26-4737-a926-47ef1ab198ae_Owner">
    <vt:lpwstr>nathalie.stephenne@spw.wallonie.be</vt:lpwstr>
  </property>
  <property fmtid="{D5CDD505-2E9C-101B-9397-08002B2CF9AE}" pid="5" name="MSIP_Label_e72a09c5-6e26-4737-a926-47ef1ab198ae_SetDate">
    <vt:lpwstr>2019-10-14T07:39:59.5425686Z</vt:lpwstr>
  </property>
  <property fmtid="{D5CDD505-2E9C-101B-9397-08002B2CF9AE}" pid="6" name="MSIP_Label_e72a09c5-6e26-4737-a926-47ef1ab198ae_Name">
    <vt:lpwstr>Confidentiel</vt:lpwstr>
  </property>
  <property fmtid="{D5CDD505-2E9C-101B-9397-08002B2CF9AE}" pid="7" name="MSIP_Label_e72a09c5-6e26-4737-a926-47ef1ab198ae_Application">
    <vt:lpwstr>Microsoft Azure Information Protection</vt:lpwstr>
  </property>
  <property fmtid="{D5CDD505-2E9C-101B-9397-08002B2CF9AE}" pid="8" name="MSIP_Label_e72a09c5-6e26-4737-a926-47ef1ab198ae_ActionId">
    <vt:lpwstr>bcc29efa-a3ae-4e42-a998-a5d4c9aa86d9</vt:lpwstr>
  </property>
  <property fmtid="{D5CDD505-2E9C-101B-9397-08002B2CF9AE}" pid="9" name="MSIP_Label_e72a09c5-6e26-4737-a926-47ef1ab198ae_Extended_MSFT_Method">
    <vt:lpwstr>Automatic</vt:lpwstr>
  </property>
  <property fmtid="{D5CDD505-2E9C-101B-9397-08002B2CF9AE}" pid="10" name="Sensitivity">
    <vt:lpwstr>Confidentiel</vt:lpwstr>
  </property>
</Properties>
</file>