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9"/>
  </p:notesMasterIdLst>
  <p:handoutMasterIdLst>
    <p:handoutMasterId r:id="rId20"/>
  </p:handoutMasterIdLst>
  <p:sldIdLst>
    <p:sldId id="287" r:id="rId5"/>
    <p:sldId id="290" r:id="rId6"/>
    <p:sldId id="292" r:id="rId7"/>
    <p:sldId id="291" r:id="rId8"/>
    <p:sldId id="309" r:id="rId9"/>
    <p:sldId id="310" r:id="rId10"/>
    <p:sldId id="312" r:id="rId11"/>
    <p:sldId id="313" r:id="rId12"/>
    <p:sldId id="296" r:id="rId13"/>
    <p:sldId id="297" r:id="rId14"/>
    <p:sldId id="293" r:id="rId15"/>
    <p:sldId id="294" r:id="rId16"/>
    <p:sldId id="289" r:id="rId17"/>
    <p:sldId id="314" r:id="rId18"/>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10E2F"/>
    <a:srgbClr val="FFD85D"/>
    <a:srgbClr val="E51937"/>
    <a:srgbClr val="F28494"/>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870" autoAdjust="0"/>
    <p:restoredTop sz="87153" autoAdjust="0"/>
  </p:normalViewPr>
  <p:slideViewPr>
    <p:cSldViewPr snapToGrid="0">
      <p:cViewPr varScale="1">
        <p:scale>
          <a:sx n="101" d="100"/>
          <a:sy n="101" d="100"/>
        </p:scale>
        <p:origin x="564" y="102"/>
      </p:cViewPr>
      <p:guideLst/>
    </p:cSldViewPr>
  </p:slideViewPr>
  <p:notesTextViewPr>
    <p:cViewPr>
      <p:scale>
        <a:sx n="1" d="1"/>
        <a:sy n="1" d="1"/>
      </p:scale>
      <p:origin x="0" y="0"/>
    </p:cViewPr>
  </p:notesTextViewPr>
  <p:notesViewPr>
    <p:cSldViewPr snapToGrid="0">
      <p:cViewPr varScale="1">
        <p:scale>
          <a:sx n="81" d="100"/>
          <a:sy n="81" d="100"/>
        </p:scale>
        <p:origin x="3810"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C2A22D05-3CD8-4791-A6A3-6CDEEF11F032}"/>
              </a:ext>
            </a:extLst>
          </p:cNvPr>
          <p:cNvSpPr>
            <a:spLocks noGrp="1"/>
          </p:cNvSpPr>
          <p:nvPr>
            <p:ph type="hdr" sz="quarter"/>
          </p:nvPr>
        </p:nvSpPr>
        <p:spPr>
          <a:xfrm>
            <a:off x="527504" y="248444"/>
            <a:ext cx="3313216" cy="496888"/>
          </a:xfrm>
          <a:prstGeom prst="rect">
            <a:avLst/>
          </a:prstGeom>
        </p:spPr>
        <p:txBody>
          <a:bodyPr vert="horz" lIns="91440" tIns="45720" rIns="91440" bIns="45720" rtlCol="0"/>
          <a:lstStyle>
            <a:lvl1pPr algn="l">
              <a:defRPr sz="1200"/>
            </a:lvl1pPr>
          </a:lstStyle>
          <a:p>
            <a:r>
              <a:rPr lang="fr-BE" dirty="0"/>
              <a:t>Service public de Wallonie – secrétariat général</a:t>
            </a:r>
          </a:p>
          <a:p>
            <a:r>
              <a:rPr lang="fr-BE" sz="1000" dirty="0"/>
              <a:t>département de la géomatique</a:t>
            </a:r>
          </a:p>
        </p:txBody>
      </p:sp>
      <p:sp>
        <p:nvSpPr>
          <p:cNvPr id="3" name="Espace réservé de la date 2">
            <a:extLst>
              <a:ext uri="{FF2B5EF4-FFF2-40B4-BE49-F238E27FC236}">
                <a16:creationId xmlns:a16="http://schemas.microsoft.com/office/drawing/2014/main" id="{F38FA818-6726-41F9-B183-7D321C7F9324}"/>
              </a:ext>
            </a:extLst>
          </p:cNvPr>
          <p:cNvSpPr>
            <a:spLocks noGrp="1"/>
          </p:cNvSpPr>
          <p:nvPr>
            <p:ph type="dt" sz="quarter" idx="1"/>
          </p:nvPr>
        </p:nvSpPr>
        <p:spPr>
          <a:xfrm>
            <a:off x="3601893" y="248444"/>
            <a:ext cx="2668278" cy="496888"/>
          </a:xfrm>
          <a:prstGeom prst="rect">
            <a:avLst/>
          </a:prstGeom>
        </p:spPr>
        <p:txBody>
          <a:bodyPr vert="horz" lIns="91440" tIns="45720" rIns="91440" bIns="45720" rtlCol="0"/>
          <a:lstStyle>
            <a:lvl1pPr algn="r">
              <a:defRPr sz="1200"/>
            </a:lvl1pPr>
          </a:lstStyle>
          <a:p>
            <a:fld id="{0700E3CD-3A04-423F-A6CD-2D1DD2AD28AE}" type="datetimeFigureOut">
              <a:rPr lang="fr-BE" smtClean="0"/>
              <a:t>13-11-19</a:t>
            </a:fld>
            <a:endParaRPr lang="fr-BE"/>
          </a:p>
        </p:txBody>
      </p:sp>
      <p:sp>
        <p:nvSpPr>
          <p:cNvPr id="4" name="Espace réservé du pied de page 3">
            <a:extLst>
              <a:ext uri="{FF2B5EF4-FFF2-40B4-BE49-F238E27FC236}">
                <a16:creationId xmlns:a16="http://schemas.microsoft.com/office/drawing/2014/main" id="{50F251B3-9F81-4F0B-8309-BA628F888532}"/>
              </a:ext>
            </a:extLst>
          </p:cNvPr>
          <p:cNvSpPr>
            <a:spLocks noGrp="1"/>
          </p:cNvSpPr>
          <p:nvPr>
            <p:ph type="ftr" sz="quarter" idx="2"/>
          </p:nvPr>
        </p:nvSpPr>
        <p:spPr>
          <a:xfrm>
            <a:off x="527504" y="9037864"/>
            <a:ext cx="2946400" cy="496888"/>
          </a:xfrm>
          <a:prstGeom prst="rect">
            <a:avLst/>
          </a:prstGeom>
        </p:spPr>
        <p:txBody>
          <a:bodyPr vert="horz" lIns="91440" tIns="45720" rIns="91440" bIns="45720" rtlCol="0" anchor="b"/>
          <a:lstStyle>
            <a:lvl1pPr algn="l">
              <a:defRPr sz="1200"/>
            </a:lvl1pPr>
          </a:lstStyle>
          <a:p>
            <a:r>
              <a:rPr lang="fr-BE" dirty="0"/>
              <a:t>http://geoportail.wallonie.be</a:t>
            </a:r>
          </a:p>
        </p:txBody>
      </p:sp>
      <p:sp>
        <p:nvSpPr>
          <p:cNvPr id="5" name="Espace réservé du numéro de diapositive 4">
            <a:extLst>
              <a:ext uri="{FF2B5EF4-FFF2-40B4-BE49-F238E27FC236}">
                <a16:creationId xmlns:a16="http://schemas.microsoft.com/office/drawing/2014/main" id="{22E875A3-6B6E-4C3E-92EE-65D8470E98A8}"/>
              </a:ext>
            </a:extLst>
          </p:cNvPr>
          <p:cNvSpPr>
            <a:spLocks noGrp="1"/>
          </p:cNvSpPr>
          <p:nvPr>
            <p:ph type="sldNum" sz="quarter" idx="3"/>
          </p:nvPr>
        </p:nvSpPr>
        <p:spPr>
          <a:xfrm>
            <a:off x="3398837" y="9037864"/>
            <a:ext cx="2946400" cy="496888"/>
          </a:xfrm>
          <a:prstGeom prst="rect">
            <a:avLst/>
          </a:prstGeom>
        </p:spPr>
        <p:txBody>
          <a:bodyPr vert="horz" lIns="91440" tIns="45720" rIns="91440" bIns="45720" rtlCol="0" anchor="b"/>
          <a:lstStyle>
            <a:lvl1pPr algn="r">
              <a:defRPr sz="1200"/>
            </a:lvl1pPr>
          </a:lstStyle>
          <a:p>
            <a:fld id="{FC92FEE1-F06F-4892-9E63-FB305309742A}" type="slidenum">
              <a:rPr lang="fr-BE" smtClean="0"/>
              <a:t>‹N°›</a:t>
            </a:fld>
            <a:endParaRPr lang="fr-BE"/>
          </a:p>
        </p:txBody>
      </p:sp>
    </p:spTree>
    <p:extLst>
      <p:ext uri="{BB962C8B-B14F-4D97-AF65-F5344CB8AC3E}">
        <p14:creationId xmlns:p14="http://schemas.microsoft.com/office/powerpoint/2010/main" val="20120519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422274" y="372269"/>
            <a:ext cx="3449081" cy="496888"/>
          </a:xfrm>
          <a:prstGeom prst="rect">
            <a:avLst/>
          </a:prstGeom>
        </p:spPr>
        <p:txBody>
          <a:bodyPr vert="horz" lIns="91440" tIns="45720" rIns="91440" bIns="45720" rtlCol="0"/>
          <a:lstStyle>
            <a:lvl1pPr algn="l">
              <a:defRPr sz="1200"/>
            </a:lvl1pPr>
          </a:lstStyle>
          <a:p>
            <a:r>
              <a:rPr lang="fr-BE" dirty="0"/>
              <a:t>Service public de Wallonie – secrétariat général</a:t>
            </a:r>
          </a:p>
          <a:p>
            <a:r>
              <a:rPr lang="fr-BE" sz="1000" dirty="0"/>
              <a:t>département de la géomatique</a:t>
            </a:r>
          </a:p>
        </p:txBody>
      </p:sp>
      <p:sp>
        <p:nvSpPr>
          <p:cNvPr id="3" name="Espace réservé de la date 2"/>
          <p:cNvSpPr>
            <a:spLocks noGrp="1"/>
          </p:cNvSpPr>
          <p:nvPr>
            <p:ph type="dt" idx="1"/>
          </p:nvPr>
        </p:nvSpPr>
        <p:spPr>
          <a:xfrm>
            <a:off x="3871354" y="370393"/>
            <a:ext cx="2504045" cy="496888"/>
          </a:xfrm>
          <a:prstGeom prst="rect">
            <a:avLst/>
          </a:prstGeom>
        </p:spPr>
        <p:txBody>
          <a:bodyPr vert="horz" lIns="91440" tIns="45720" rIns="91440" bIns="45720" rtlCol="0"/>
          <a:lstStyle>
            <a:lvl1pPr algn="r">
              <a:defRPr sz="1200"/>
            </a:lvl1pPr>
          </a:lstStyle>
          <a:p>
            <a:fld id="{F5455B00-0DAF-43B7-9721-73152BDB0511}" type="datetimeFigureOut">
              <a:rPr lang="fr-BE" smtClean="0"/>
              <a:t>13-11-19</a:t>
            </a:fld>
            <a:endParaRPr lang="fr-BE"/>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notes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pied de page 5"/>
          <p:cNvSpPr>
            <a:spLocks noGrp="1"/>
          </p:cNvSpPr>
          <p:nvPr>
            <p:ph type="ftr" sz="quarter" idx="4"/>
          </p:nvPr>
        </p:nvSpPr>
        <p:spPr>
          <a:xfrm>
            <a:off x="679450" y="8957355"/>
            <a:ext cx="2946400" cy="496888"/>
          </a:xfrm>
          <a:prstGeom prst="rect">
            <a:avLst/>
          </a:prstGeom>
        </p:spPr>
        <p:txBody>
          <a:bodyPr vert="horz" lIns="91440" tIns="45720" rIns="91440" bIns="45720" rtlCol="0" anchor="b"/>
          <a:lstStyle>
            <a:lvl1pPr algn="l">
              <a:defRPr sz="1200"/>
            </a:lvl1pPr>
          </a:lstStyle>
          <a:p>
            <a:r>
              <a:rPr lang="fr-BE" dirty="0"/>
              <a:t>https://geoportail.wallonie.be</a:t>
            </a:r>
          </a:p>
        </p:txBody>
      </p:sp>
      <p:sp>
        <p:nvSpPr>
          <p:cNvPr id="7" name="Espace réservé du numéro de diapositive 6"/>
          <p:cNvSpPr>
            <a:spLocks noGrp="1"/>
          </p:cNvSpPr>
          <p:nvPr>
            <p:ph type="sldNum" sz="quarter" idx="5"/>
          </p:nvPr>
        </p:nvSpPr>
        <p:spPr>
          <a:xfrm>
            <a:off x="3171825" y="8958840"/>
            <a:ext cx="2946400" cy="496888"/>
          </a:xfrm>
          <a:prstGeom prst="rect">
            <a:avLst/>
          </a:prstGeom>
        </p:spPr>
        <p:txBody>
          <a:bodyPr vert="horz" lIns="91440" tIns="45720" rIns="91440" bIns="45720" rtlCol="0" anchor="b"/>
          <a:lstStyle>
            <a:lvl1pPr algn="r">
              <a:defRPr sz="1200"/>
            </a:lvl1pPr>
          </a:lstStyle>
          <a:p>
            <a:fld id="{A6B18160-61B2-4BF8-8C34-D4173191610F}" type="slidenum">
              <a:rPr lang="fr-BE" smtClean="0"/>
              <a:t>‹N°›</a:t>
            </a:fld>
            <a:endParaRPr lang="fr-BE"/>
          </a:p>
        </p:txBody>
      </p:sp>
    </p:spTree>
    <p:extLst>
      <p:ext uri="{BB962C8B-B14F-4D97-AF65-F5344CB8AC3E}">
        <p14:creationId xmlns:p14="http://schemas.microsoft.com/office/powerpoint/2010/main" val="31998806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A6B18160-61B2-4BF8-8C34-D4173191610F}" type="slidenum">
              <a:rPr lang="fr-BE" smtClean="0"/>
              <a:t>7</a:t>
            </a:fld>
            <a:endParaRPr lang="fr-BE"/>
          </a:p>
        </p:txBody>
      </p:sp>
    </p:spTree>
    <p:extLst>
      <p:ext uri="{BB962C8B-B14F-4D97-AF65-F5344CB8AC3E}">
        <p14:creationId xmlns:p14="http://schemas.microsoft.com/office/powerpoint/2010/main" val="10928433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A6B18160-61B2-4BF8-8C34-D4173191610F}" type="slidenum">
              <a:rPr lang="fr-BE" smtClean="0"/>
              <a:t>12</a:t>
            </a:fld>
            <a:endParaRPr lang="fr-BE"/>
          </a:p>
        </p:txBody>
      </p:sp>
    </p:spTree>
    <p:extLst>
      <p:ext uri="{BB962C8B-B14F-4D97-AF65-F5344CB8AC3E}">
        <p14:creationId xmlns:p14="http://schemas.microsoft.com/office/powerpoint/2010/main" val="22610127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hyperlink" Target="https://www.google.com/url?sa=i&amp;rct=j&amp;q=&amp;esrc=s&amp;source=images&amp;cd=&amp;cad=rja&amp;uact=8&amp;ved=2ahUKEwiej_-wsZzeAhXDzIUKHf9RAiYQjRx6BAgBEAU&amp;url=https://www.chambost-materiaux.com/selection-plans-de-travail-formopan/linkedin-logo/&amp;psig=AOvVaw3zLntokjjbm-R_t8scxd3u&amp;ust=1540377997360943" TargetMode="Externa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8E51246-65A1-401B-8924-74FF6703547A}"/>
              </a:ext>
            </a:extLst>
          </p:cNvPr>
          <p:cNvSpPr>
            <a:spLocks noGrp="1"/>
          </p:cNvSpPr>
          <p:nvPr>
            <p:ph type="ctrTitle"/>
          </p:nvPr>
        </p:nvSpPr>
        <p:spPr>
          <a:xfrm>
            <a:off x="5076200" y="1352373"/>
            <a:ext cx="6691357" cy="2387600"/>
          </a:xfrm>
        </p:spPr>
        <p:txBody>
          <a:bodyPr anchor="b">
            <a:normAutofit/>
          </a:bodyPr>
          <a:lstStyle>
            <a:lvl1pPr algn="ctr">
              <a:defRPr sz="5400"/>
            </a:lvl1pPr>
          </a:lstStyle>
          <a:p>
            <a:r>
              <a:rPr lang="fr-FR" dirty="0"/>
              <a:t>Modifiez le style du titre</a:t>
            </a:r>
            <a:endParaRPr lang="fr-BE" dirty="0"/>
          </a:p>
        </p:txBody>
      </p:sp>
      <p:sp>
        <p:nvSpPr>
          <p:cNvPr id="3" name="Sous-titre 2">
            <a:extLst>
              <a:ext uri="{FF2B5EF4-FFF2-40B4-BE49-F238E27FC236}">
                <a16:creationId xmlns:a16="http://schemas.microsoft.com/office/drawing/2014/main" id="{9C3A3A7F-0DA0-46CE-90E1-EBB87147C346}"/>
              </a:ext>
            </a:extLst>
          </p:cNvPr>
          <p:cNvSpPr>
            <a:spLocks noGrp="1"/>
          </p:cNvSpPr>
          <p:nvPr>
            <p:ph type="subTitle" idx="1"/>
          </p:nvPr>
        </p:nvSpPr>
        <p:spPr>
          <a:xfrm>
            <a:off x="5076201" y="3849865"/>
            <a:ext cx="6691357" cy="1655762"/>
          </a:xfrm>
        </p:spPr>
        <p:txBody>
          <a:bodyPr/>
          <a:lstStyle>
            <a:lvl1pPr marL="0" indent="0" algn="ctr">
              <a:buNone/>
              <a:defRPr sz="2400">
                <a:solidFill>
                  <a:srgbClr val="A10E2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endParaRPr lang="fr-BE" dirty="0"/>
          </a:p>
        </p:txBody>
      </p:sp>
      <p:sp>
        <p:nvSpPr>
          <p:cNvPr id="4" name="Espace réservé de la date 3">
            <a:extLst>
              <a:ext uri="{FF2B5EF4-FFF2-40B4-BE49-F238E27FC236}">
                <a16:creationId xmlns:a16="http://schemas.microsoft.com/office/drawing/2014/main" id="{74B5EAF9-4675-4E3C-B0CC-FA78FE9AA327}"/>
              </a:ext>
            </a:extLst>
          </p:cNvPr>
          <p:cNvSpPr>
            <a:spLocks noGrp="1"/>
          </p:cNvSpPr>
          <p:nvPr>
            <p:ph type="dt" sz="half" idx="10"/>
          </p:nvPr>
        </p:nvSpPr>
        <p:spPr>
          <a:xfrm>
            <a:off x="838200" y="6356350"/>
            <a:ext cx="2743200" cy="365125"/>
          </a:xfrm>
          <a:prstGeom prst="rect">
            <a:avLst/>
          </a:prstGeom>
        </p:spPr>
        <p:txBody>
          <a:bodyPr/>
          <a:lstStyle/>
          <a:p>
            <a:endParaRPr lang="fr-BE"/>
          </a:p>
        </p:txBody>
      </p:sp>
      <p:pic>
        <p:nvPicPr>
          <p:cNvPr id="7" name="Image 6" descr="Une image contenant équipement électronique, circuit&#10;&#10;Description générée avec un niveau de confiance très élevé">
            <a:extLst>
              <a:ext uri="{FF2B5EF4-FFF2-40B4-BE49-F238E27FC236}">
                <a16:creationId xmlns:a16="http://schemas.microsoft.com/office/drawing/2014/main" id="{9163D35B-4E92-473E-98B2-6F79141EC90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7486" r="37378" b="-1"/>
          <a:stretch/>
        </p:blipFill>
        <p:spPr>
          <a:xfrm>
            <a:off x="20" y="10"/>
            <a:ext cx="4637226" cy="6857990"/>
          </a:xfrm>
          <a:prstGeom prst="rect">
            <a:avLst/>
          </a:prstGeom>
        </p:spPr>
      </p:pic>
      <p:pic>
        <p:nvPicPr>
          <p:cNvPr id="8" name="Image 7" descr="spw_fr.png">
            <a:extLst>
              <a:ext uri="{FF2B5EF4-FFF2-40B4-BE49-F238E27FC236}">
                <a16:creationId xmlns:a16="http://schemas.microsoft.com/office/drawing/2014/main" id="{A0AEB1F6-901F-431E-81BC-663C7A5F2FC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689438" y="234015"/>
            <a:ext cx="2267983" cy="1008466"/>
          </a:xfrm>
          <a:prstGeom prst="rect">
            <a:avLst/>
          </a:prstGeom>
        </p:spPr>
      </p:pic>
    </p:spTree>
    <p:extLst>
      <p:ext uri="{BB962C8B-B14F-4D97-AF65-F5344CB8AC3E}">
        <p14:creationId xmlns:p14="http://schemas.microsoft.com/office/powerpoint/2010/main" val="2845123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act ">
    <p:spTree>
      <p:nvGrpSpPr>
        <p:cNvPr id="1" name=""/>
        <p:cNvGrpSpPr/>
        <p:nvPr/>
      </p:nvGrpSpPr>
      <p:grpSpPr>
        <a:xfrm>
          <a:off x="0" y="0"/>
          <a:ext cx="0" cy="0"/>
          <a:chOff x="0" y="0"/>
          <a:chExt cx="0" cy="0"/>
        </a:xfrm>
      </p:grpSpPr>
      <p:sp>
        <p:nvSpPr>
          <p:cNvPr id="9" name="Espace réservé du numéro de diapositive 6">
            <a:extLst>
              <a:ext uri="{FF2B5EF4-FFF2-40B4-BE49-F238E27FC236}">
                <a16:creationId xmlns:a16="http://schemas.microsoft.com/office/drawing/2014/main" id="{023C13C5-31C2-4816-8C1A-F5EA1E90D826}"/>
              </a:ext>
            </a:extLst>
          </p:cNvPr>
          <p:cNvSpPr>
            <a:spLocks noGrp="1"/>
          </p:cNvSpPr>
          <p:nvPr>
            <p:ph type="sldNum" sz="quarter" idx="4"/>
          </p:nvPr>
        </p:nvSpPr>
        <p:spPr>
          <a:xfrm>
            <a:off x="11704890" y="233762"/>
            <a:ext cx="487110" cy="262725"/>
          </a:xfrm>
          <a:prstGeom prst="rect">
            <a:avLst/>
          </a:prstGeom>
          <a:solidFill>
            <a:srgbClr val="A10E2F"/>
          </a:solidFill>
        </p:spPr>
        <p:txBody>
          <a:bodyPr/>
          <a:lstStyle>
            <a:lvl1pPr algn="ctr">
              <a:defRPr sz="1100" b="1">
                <a:solidFill>
                  <a:schemeClr val="bg1"/>
                </a:solidFill>
              </a:defRPr>
            </a:lvl1pPr>
          </a:lstStyle>
          <a:p>
            <a:fld id="{F3DB4B1D-2900-4030-8D00-D12F52ACDE52}" type="slidenum">
              <a:rPr lang="fr-BE" smtClean="0"/>
              <a:pPr/>
              <a:t>‹N°›</a:t>
            </a:fld>
            <a:endParaRPr lang="fr-BE" dirty="0"/>
          </a:p>
        </p:txBody>
      </p:sp>
      <p:pic>
        <p:nvPicPr>
          <p:cNvPr id="5" name="Picture 4" descr="Résultat d’images pour facebook logo">
            <a:extLst>
              <a:ext uri="{FF2B5EF4-FFF2-40B4-BE49-F238E27FC236}">
                <a16:creationId xmlns:a16="http://schemas.microsoft.com/office/drawing/2014/main" id="{5E17D8E0-7FC5-40BC-A3C1-31374136CF99}"/>
              </a:ext>
            </a:extLst>
          </p:cNvPr>
          <p:cNvPicPr>
            <a:picLocks noChangeAspect="1" noChangeArrowheads="1"/>
          </p:cNvPicPr>
          <p:nvPr userDrawn="1"/>
        </p:nvPicPr>
        <p:blipFill>
          <a:blip r:embed="rId2"/>
          <a:srcRect/>
          <a:stretch>
            <a:fillRect/>
          </a:stretch>
        </p:blipFill>
        <p:spPr bwMode="auto">
          <a:xfrm>
            <a:off x="6790077" y="3774985"/>
            <a:ext cx="456443" cy="468344"/>
          </a:xfrm>
          <a:prstGeom prst="rect">
            <a:avLst/>
          </a:prstGeom>
          <a:noFill/>
        </p:spPr>
      </p:pic>
      <p:pic>
        <p:nvPicPr>
          <p:cNvPr id="6" name="Picture 8" descr="Résultat d’images pour twitter logo">
            <a:extLst>
              <a:ext uri="{FF2B5EF4-FFF2-40B4-BE49-F238E27FC236}">
                <a16:creationId xmlns:a16="http://schemas.microsoft.com/office/drawing/2014/main" id="{1C4A9E4E-6891-4813-AAD8-1AA8FF3AC3AC}"/>
              </a:ext>
            </a:extLst>
          </p:cNvPr>
          <p:cNvPicPr>
            <a:picLocks noChangeAspect="1" noChangeArrowheads="1"/>
          </p:cNvPicPr>
          <p:nvPr userDrawn="1"/>
        </p:nvPicPr>
        <p:blipFill>
          <a:blip r:embed="rId3"/>
          <a:srcRect/>
          <a:stretch>
            <a:fillRect/>
          </a:stretch>
        </p:blipFill>
        <p:spPr bwMode="auto">
          <a:xfrm>
            <a:off x="6214817" y="3774985"/>
            <a:ext cx="456443" cy="468344"/>
          </a:xfrm>
          <a:prstGeom prst="rect">
            <a:avLst/>
          </a:prstGeom>
          <a:noFill/>
        </p:spPr>
      </p:pic>
      <p:pic>
        <p:nvPicPr>
          <p:cNvPr id="7" name="Picture 2" descr="Résultat de recherche d'images pour &quot;logo linkedin&quot;">
            <a:hlinkClick r:id="rId4"/>
            <a:extLst>
              <a:ext uri="{FF2B5EF4-FFF2-40B4-BE49-F238E27FC236}">
                <a16:creationId xmlns:a16="http://schemas.microsoft.com/office/drawing/2014/main" id="{695BF33E-4030-4A50-A6D3-39E8717FAA65}"/>
              </a:ext>
            </a:extLst>
          </p:cNvPr>
          <p:cNvPicPr>
            <a:picLocks noChangeAspect="1" noChangeArrowheads="1"/>
          </p:cNvPicPr>
          <p:nvPr userDrawn="1"/>
        </p:nvPicPr>
        <p:blipFill>
          <a:blip r:embed="rId5">
            <a:clrChange>
              <a:clrFrom>
                <a:srgbClr val="FFFFFF"/>
              </a:clrFrom>
              <a:clrTo>
                <a:srgbClr val="FFFFFF">
                  <a:alpha val="0"/>
                </a:srgbClr>
              </a:clrTo>
            </a:clrChange>
          </a:blip>
          <a:srcRect/>
          <a:stretch>
            <a:fillRect/>
          </a:stretch>
        </p:blipFill>
        <p:spPr bwMode="auto">
          <a:xfrm>
            <a:off x="5510774" y="3757855"/>
            <a:ext cx="648876" cy="502603"/>
          </a:xfrm>
          <a:prstGeom prst="rect">
            <a:avLst/>
          </a:prstGeom>
          <a:noFill/>
        </p:spPr>
      </p:pic>
      <p:sp>
        <p:nvSpPr>
          <p:cNvPr id="8" name="Rectangle 7">
            <a:extLst>
              <a:ext uri="{FF2B5EF4-FFF2-40B4-BE49-F238E27FC236}">
                <a16:creationId xmlns:a16="http://schemas.microsoft.com/office/drawing/2014/main" id="{846F5145-BFA1-447B-A1B0-914B17C2B660}"/>
              </a:ext>
            </a:extLst>
          </p:cNvPr>
          <p:cNvSpPr/>
          <p:nvPr userDrawn="1"/>
        </p:nvSpPr>
        <p:spPr>
          <a:xfrm>
            <a:off x="5435390" y="4351644"/>
            <a:ext cx="2239716" cy="307777"/>
          </a:xfrm>
          <a:prstGeom prst="rect">
            <a:avLst/>
          </a:prstGeom>
        </p:spPr>
        <p:txBody>
          <a:bodyPr wrap="none">
            <a:spAutoFit/>
          </a:bodyPr>
          <a:lstStyle/>
          <a:p>
            <a:r>
              <a:rPr lang="fr-BE" sz="1400" kern="0" dirty="0">
                <a:solidFill>
                  <a:schemeClr val="bg1">
                    <a:lumMod val="50000"/>
                  </a:schemeClr>
                </a:solidFill>
                <a:latin typeface="+mj-lt"/>
                <a:ea typeface="Geneva" pitchFamily="-1" charset="-128"/>
              </a:rPr>
              <a:t>Géoportail de la Wallonie</a:t>
            </a:r>
            <a:endParaRPr lang="fr-BE" sz="1400" dirty="0">
              <a:solidFill>
                <a:schemeClr val="bg1">
                  <a:lumMod val="50000"/>
                </a:schemeClr>
              </a:solidFill>
              <a:latin typeface="+mj-lt"/>
            </a:endParaRPr>
          </a:p>
        </p:txBody>
      </p:sp>
      <p:sp>
        <p:nvSpPr>
          <p:cNvPr id="10" name="Rectangle 9">
            <a:extLst>
              <a:ext uri="{FF2B5EF4-FFF2-40B4-BE49-F238E27FC236}">
                <a16:creationId xmlns:a16="http://schemas.microsoft.com/office/drawing/2014/main" id="{5055F537-ACC6-4540-9E29-BA062D5EB24F}"/>
              </a:ext>
            </a:extLst>
          </p:cNvPr>
          <p:cNvSpPr/>
          <p:nvPr userDrawn="1"/>
        </p:nvSpPr>
        <p:spPr>
          <a:xfrm>
            <a:off x="4304266" y="2387179"/>
            <a:ext cx="4733988" cy="461665"/>
          </a:xfrm>
          <a:prstGeom prst="rect">
            <a:avLst/>
          </a:prstGeom>
        </p:spPr>
        <p:txBody>
          <a:bodyPr wrap="none">
            <a:spAutoFit/>
          </a:bodyPr>
          <a:lstStyle/>
          <a:p>
            <a:r>
              <a:rPr lang="fr-BE" sz="2400" kern="0" dirty="0">
                <a:solidFill>
                  <a:schemeClr val="bg1">
                    <a:lumMod val="50000"/>
                  </a:schemeClr>
                </a:solidFill>
                <a:latin typeface="+mj-lt"/>
                <a:ea typeface="Geneva" pitchFamily="-1" charset="-128"/>
              </a:rPr>
              <a:t>helpdesk.carto@spw.wallonie.be</a:t>
            </a:r>
            <a:endParaRPr lang="fr-BE" sz="2400" dirty="0">
              <a:solidFill>
                <a:schemeClr val="bg1">
                  <a:lumMod val="50000"/>
                </a:schemeClr>
              </a:solidFill>
              <a:latin typeface="+mj-lt"/>
            </a:endParaRPr>
          </a:p>
        </p:txBody>
      </p:sp>
      <p:sp>
        <p:nvSpPr>
          <p:cNvPr id="11" name="Rectangle 10">
            <a:extLst>
              <a:ext uri="{FF2B5EF4-FFF2-40B4-BE49-F238E27FC236}">
                <a16:creationId xmlns:a16="http://schemas.microsoft.com/office/drawing/2014/main" id="{CE5DE971-09DD-47DC-B3D0-10532B7333F2}"/>
              </a:ext>
            </a:extLst>
          </p:cNvPr>
          <p:cNvSpPr/>
          <p:nvPr userDrawn="1"/>
        </p:nvSpPr>
        <p:spPr>
          <a:xfrm>
            <a:off x="4304265" y="1529962"/>
            <a:ext cx="4527201" cy="461665"/>
          </a:xfrm>
          <a:prstGeom prst="rect">
            <a:avLst/>
          </a:prstGeom>
        </p:spPr>
        <p:txBody>
          <a:bodyPr wrap="none">
            <a:spAutoFit/>
          </a:bodyPr>
          <a:lstStyle/>
          <a:p>
            <a:r>
              <a:rPr lang="fr-BE" sz="2400" kern="0" dirty="0">
                <a:solidFill>
                  <a:schemeClr val="bg1">
                    <a:lumMod val="50000"/>
                  </a:schemeClr>
                </a:solidFill>
                <a:latin typeface="+mj-lt"/>
                <a:ea typeface="Geneva" pitchFamily="-1" charset="-128"/>
              </a:rPr>
              <a:t>https://Geoportail.wallonie.Be</a:t>
            </a:r>
            <a:endParaRPr lang="fr-BE" sz="2400" dirty="0">
              <a:solidFill>
                <a:schemeClr val="bg1">
                  <a:lumMod val="50000"/>
                </a:schemeClr>
              </a:solidFill>
              <a:latin typeface="+mj-lt"/>
            </a:endParaRPr>
          </a:p>
        </p:txBody>
      </p:sp>
      <p:pic>
        <p:nvPicPr>
          <p:cNvPr id="12" name="Picture 2" descr="Afficher l’image source">
            <a:extLst>
              <a:ext uri="{FF2B5EF4-FFF2-40B4-BE49-F238E27FC236}">
                <a16:creationId xmlns:a16="http://schemas.microsoft.com/office/drawing/2014/main" id="{25D0C7B8-D1E2-4534-BE52-5770F20486D9}"/>
              </a:ext>
            </a:extLst>
          </p:cNvPr>
          <p:cNvPicPr>
            <a:picLocks noChangeAspect="1" noChangeArrowheads="1"/>
          </p:cNvPicPr>
          <p:nvPr userDrawn="1"/>
        </p:nvPicPr>
        <p:blipFill>
          <a:blip r:embed="rId6">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381927" y="1540389"/>
            <a:ext cx="617538" cy="50660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Afficher l’image source">
            <a:extLst>
              <a:ext uri="{FF2B5EF4-FFF2-40B4-BE49-F238E27FC236}">
                <a16:creationId xmlns:a16="http://schemas.microsoft.com/office/drawing/2014/main" id="{0FB2BD18-0969-46A6-A5C7-4319B53BE915}"/>
              </a:ext>
            </a:extLst>
          </p:cNvPr>
          <p:cNvPicPr>
            <a:picLocks noChangeAspect="1" noChangeArrowheads="1"/>
          </p:cNvPicPr>
          <p:nvPr userDrawn="1"/>
        </p:nvPicPr>
        <p:blipFill>
          <a:blip r:embed="rId7">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381927" y="2309242"/>
            <a:ext cx="617538" cy="617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4865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47E5EA87-A8F3-4D62-BFC6-05CF2CD222A0}"/>
              </a:ext>
            </a:extLst>
          </p:cNvPr>
          <p:cNvSpPr>
            <a:spLocks noGrp="1"/>
          </p:cNvSpPr>
          <p:nvPr>
            <p:ph type="title" orient="vert"/>
          </p:nvPr>
        </p:nvSpPr>
        <p:spPr>
          <a:xfrm>
            <a:off x="8724900" y="365125"/>
            <a:ext cx="2628900" cy="5403286"/>
          </a:xfrm>
        </p:spPr>
        <p:txBody>
          <a:bodyPr vert="eaVert"/>
          <a:lstStyle/>
          <a:p>
            <a:r>
              <a:rPr lang="fr-FR"/>
              <a:t>Modifiez le style du titre</a:t>
            </a:r>
            <a:endParaRPr lang="fr-BE"/>
          </a:p>
        </p:txBody>
      </p:sp>
      <p:sp>
        <p:nvSpPr>
          <p:cNvPr id="3" name="Espace réservé du texte vertical 2">
            <a:extLst>
              <a:ext uri="{FF2B5EF4-FFF2-40B4-BE49-F238E27FC236}">
                <a16:creationId xmlns:a16="http://schemas.microsoft.com/office/drawing/2014/main" id="{1D6D8E79-BBCA-4A13-8E4E-6B0D3D5FA660}"/>
              </a:ext>
            </a:extLst>
          </p:cNvPr>
          <p:cNvSpPr>
            <a:spLocks noGrp="1"/>
          </p:cNvSpPr>
          <p:nvPr>
            <p:ph type="body" orient="vert" idx="1"/>
          </p:nvPr>
        </p:nvSpPr>
        <p:spPr>
          <a:xfrm>
            <a:off x="1136590" y="365125"/>
            <a:ext cx="7435909" cy="5403286"/>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9" name="Espace réservé du numéro de diapositive 6">
            <a:extLst>
              <a:ext uri="{FF2B5EF4-FFF2-40B4-BE49-F238E27FC236}">
                <a16:creationId xmlns:a16="http://schemas.microsoft.com/office/drawing/2014/main" id="{02F99526-7EBD-4FDB-8E03-02198209D7EC}"/>
              </a:ext>
            </a:extLst>
          </p:cNvPr>
          <p:cNvSpPr>
            <a:spLocks noGrp="1"/>
          </p:cNvSpPr>
          <p:nvPr>
            <p:ph type="sldNum" sz="quarter" idx="4"/>
          </p:nvPr>
        </p:nvSpPr>
        <p:spPr>
          <a:xfrm>
            <a:off x="11704890" y="233762"/>
            <a:ext cx="487110" cy="262725"/>
          </a:xfrm>
          <a:prstGeom prst="rect">
            <a:avLst/>
          </a:prstGeom>
          <a:solidFill>
            <a:srgbClr val="A10E2F"/>
          </a:solidFill>
        </p:spPr>
        <p:txBody>
          <a:bodyPr/>
          <a:lstStyle>
            <a:lvl1pPr algn="ctr">
              <a:defRPr sz="1100" b="1">
                <a:solidFill>
                  <a:schemeClr val="bg1"/>
                </a:solidFill>
              </a:defRPr>
            </a:lvl1pPr>
          </a:lstStyle>
          <a:p>
            <a:fld id="{F3DB4B1D-2900-4030-8D00-D12F52ACDE52}" type="slidenum">
              <a:rPr lang="fr-BE" smtClean="0"/>
              <a:pPr/>
              <a:t>‹N°›</a:t>
            </a:fld>
            <a:endParaRPr lang="fr-BE" dirty="0"/>
          </a:p>
        </p:txBody>
      </p:sp>
    </p:spTree>
    <p:extLst>
      <p:ext uri="{BB962C8B-B14F-4D97-AF65-F5344CB8AC3E}">
        <p14:creationId xmlns:p14="http://schemas.microsoft.com/office/powerpoint/2010/main" val="3780675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37A764-A314-4234-B03E-CF75F00A66A5}"/>
              </a:ext>
            </a:extLst>
          </p:cNvPr>
          <p:cNvSpPr>
            <a:spLocks noGrp="1"/>
          </p:cNvSpPr>
          <p:nvPr>
            <p:ph type="title"/>
          </p:nvPr>
        </p:nvSpPr>
        <p:spPr/>
        <p:txBody>
          <a:bodyPr/>
          <a:lstStyle/>
          <a:p>
            <a:r>
              <a:rPr lang="fr-FR"/>
              <a:t>Modifiez le style du titre</a:t>
            </a:r>
            <a:endParaRPr lang="fr-BE"/>
          </a:p>
        </p:txBody>
      </p:sp>
      <p:sp>
        <p:nvSpPr>
          <p:cNvPr id="3" name="Espace réservé du contenu 2">
            <a:extLst>
              <a:ext uri="{FF2B5EF4-FFF2-40B4-BE49-F238E27FC236}">
                <a16:creationId xmlns:a16="http://schemas.microsoft.com/office/drawing/2014/main" id="{34BA8BEF-3CC1-406E-8AC3-3C1254CDF6EF}"/>
              </a:ext>
            </a:extLst>
          </p:cNvPr>
          <p:cNvSpPr>
            <a:spLocks noGrp="1"/>
          </p:cNvSpPr>
          <p:nvPr>
            <p:ph idx="1"/>
          </p:nvPr>
        </p:nvSpPr>
        <p:spPr>
          <a:xfrm>
            <a:off x="1230592" y="1825626"/>
            <a:ext cx="10123207" cy="3951332"/>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8" name="Espace réservé du numéro de diapositive 6">
            <a:extLst>
              <a:ext uri="{FF2B5EF4-FFF2-40B4-BE49-F238E27FC236}">
                <a16:creationId xmlns:a16="http://schemas.microsoft.com/office/drawing/2014/main" id="{59DA99BE-34F0-4DA8-BE6F-AF751B1458F0}"/>
              </a:ext>
            </a:extLst>
          </p:cNvPr>
          <p:cNvSpPr txBox="1">
            <a:spLocks/>
          </p:cNvSpPr>
          <p:nvPr userDrawn="1"/>
        </p:nvSpPr>
        <p:spPr>
          <a:xfrm>
            <a:off x="11704890" y="233762"/>
            <a:ext cx="487110" cy="262725"/>
          </a:xfrm>
          <a:prstGeom prst="rect">
            <a:avLst/>
          </a:prstGeom>
          <a:solidFill>
            <a:srgbClr val="A10E2F"/>
          </a:solidFill>
        </p:spPr>
        <p:txBody>
          <a:bodyPr/>
          <a:lstStyle>
            <a:defPPr>
              <a:defRPr lang="fr-FR"/>
            </a:defPPr>
            <a:lvl1pPr marL="0" algn="ctr" defTabSz="914400" rtl="0" eaLnBrk="1" latinLnBrk="0" hangingPunct="1">
              <a:defRPr sz="11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3DB4B1D-2900-4030-8D00-D12F52ACDE52}" type="slidenum">
              <a:rPr lang="fr-BE" smtClean="0"/>
              <a:pPr/>
              <a:t>‹N°›</a:t>
            </a:fld>
            <a:endParaRPr lang="fr-BE" dirty="0"/>
          </a:p>
        </p:txBody>
      </p:sp>
    </p:spTree>
    <p:extLst>
      <p:ext uri="{BB962C8B-B14F-4D97-AF65-F5344CB8AC3E}">
        <p14:creationId xmlns:p14="http://schemas.microsoft.com/office/powerpoint/2010/main" val="4280014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648659D-4BA5-4BF8-943E-4943C539D571}"/>
              </a:ext>
            </a:extLst>
          </p:cNvPr>
          <p:cNvSpPr>
            <a:spLocks noGrp="1"/>
          </p:cNvSpPr>
          <p:nvPr>
            <p:ph type="title"/>
          </p:nvPr>
        </p:nvSpPr>
        <p:spPr>
          <a:xfrm>
            <a:off x="1307505" y="1111532"/>
            <a:ext cx="10236497" cy="2852737"/>
          </a:xfrm>
        </p:spPr>
        <p:txBody>
          <a:bodyPr anchor="b"/>
          <a:lstStyle>
            <a:lvl1pPr>
              <a:defRPr sz="6000"/>
            </a:lvl1pPr>
          </a:lstStyle>
          <a:p>
            <a:r>
              <a:rPr lang="fr-FR"/>
              <a:t>Modifiez le style du titre</a:t>
            </a:r>
            <a:endParaRPr lang="fr-BE"/>
          </a:p>
        </p:txBody>
      </p:sp>
      <p:sp>
        <p:nvSpPr>
          <p:cNvPr id="3" name="Espace réservé du texte 2">
            <a:extLst>
              <a:ext uri="{FF2B5EF4-FFF2-40B4-BE49-F238E27FC236}">
                <a16:creationId xmlns:a16="http://schemas.microsoft.com/office/drawing/2014/main" id="{A67235A0-42A8-44DC-A257-77F7AC8560DE}"/>
              </a:ext>
            </a:extLst>
          </p:cNvPr>
          <p:cNvSpPr>
            <a:spLocks noGrp="1"/>
          </p:cNvSpPr>
          <p:nvPr>
            <p:ph type="body" idx="1"/>
          </p:nvPr>
        </p:nvSpPr>
        <p:spPr>
          <a:xfrm>
            <a:off x="1307505" y="4246281"/>
            <a:ext cx="10236498"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Modifier les styles du texte du masque</a:t>
            </a:r>
          </a:p>
        </p:txBody>
      </p:sp>
      <p:sp>
        <p:nvSpPr>
          <p:cNvPr id="10" name="Espace réservé du numéro de diapositive 6">
            <a:extLst>
              <a:ext uri="{FF2B5EF4-FFF2-40B4-BE49-F238E27FC236}">
                <a16:creationId xmlns:a16="http://schemas.microsoft.com/office/drawing/2014/main" id="{19E62FB5-B124-467B-B738-D5B3EC8EA0C5}"/>
              </a:ext>
            </a:extLst>
          </p:cNvPr>
          <p:cNvSpPr>
            <a:spLocks noGrp="1"/>
          </p:cNvSpPr>
          <p:nvPr>
            <p:ph type="sldNum" sz="quarter" idx="4"/>
          </p:nvPr>
        </p:nvSpPr>
        <p:spPr>
          <a:xfrm>
            <a:off x="11704890" y="233762"/>
            <a:ext cx="487110" cy="262725"/>
          </a:xfrm>
          <a:prstGeom prst="rect">
            <a:avLst/>
          </a:prstGeom>
          <a:solidFill>
            <a:srgbClr val="A10E2F"/>
          </a:solidFill>
        </p:spPr>
        <p:txBody>
          <a:bodyPr/>
          <a:lstStyle>
            <a:lvl1pPr algn="ctr">
              <a:defRPr sz="1100" b="1">
                <a:solidFill>
                  <a:schemeClr val="bg1"/>
                </a:solidFill>
              </a:defRPr>
            </a:lvl1pPr>
          </a:lstStyle>
          <a:p>
            <a:fld id="{F3DB4B1D-2900-4030-8D00-D12F52ACDE52}" type="slidenum">
              <a:rPr lang="fr-BE" smtClean="0"/>
              <a:pPr/>
              <a:t>‹N°›</a:t>
            </a:fld>
            <a:endParaRPr lang="fr-BE" dirty="0"/>
          </a:p>
        </p:txBody>
      </p:sp>
    </p:spTree>
    <p:extLst>
      <p:ext uri="{BB962C8B-B14F-4D97-AF65-F5344CB8AC3E}">
        <p14:creationId xmlns:p14="http://schemas.microsoft.com/office/powerpoint/2010/main" val="423674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A85199A-5C38-4EA1-B70E-AB5C09CC0BCE}"/>
              </a:ext>
            </a:extLst>
          </p:cNvPr>
          <p:cNvSpPr>
            <a:spLocks noGrp="1"/>
          </p:cNvSpPr>
          <p:nvPr>
            <p:ph type="title"/>
          </p:nvPr>
        </p:nvSpPr>
        <p:spPr>
          <a:xfrm>
            <a:off x="1230594" y="365125"/>
            <a:ext cx="10186588" cy="1325563"/>
          </a:xfrm>
        </p:spPr>
        <p:txBody>
          <a:bodyPr/>
          <a:lstStyle/>
          <a:p>
            <a:r>
              <a:rPr lang="fr-FR"/>
              <a:t>Modifiez le style du titre</a:t>
            </a:r>
            <a:endParaRPr lang="fr-BE"/>
          </a:p>
        </p:txBody>
      </p:sp>
      <p:sp>
        <p:nvSpPr>
          <p:cNvPr id="3" name="Espace réservé du contenu 2">
            <a:extLst>
              <a:ext uri="{FF2B5EF4-FFF2-40B4-BE49-F238E27FC236}">
                <a16:creationId xmlns:a16="http://schemas.microsoft.com/office/drawing/2014/main" id="{75411576-1B36-45CB-8000-6EB726635628}"/>
              </a:ext>
            </a:extLst>
          </p:cNvPr>
          <p:cNvSpPr>
            <a:spLocks noGrp="1"/>
          </p:cNvSpPr>
          <p:nvPr>
            <p:ph sz="half" idx="1"/>
          </p:nvPr>
        </p:nvSpPr>
        <p:spPr>
          <a:xfrm>
            <a:off x="1230594" y="1825625"/>
            <a:ext cx="5181600" cy="3942786"/>
          </a:xfrm>
        </p:spPr>
        <p:txBody>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BE" dirty="0"/>
          </a:p>
        </p:txBody>
      </p:sp>
      <p:sp>
        <p:nvSpPr>
          <p:cNvPr id="4" name="Espace réservé du contenu 3">
            <a:extLst>
              <a:ext uri="{FF2B5EF4-FFF2-40B4-BE49-F238E27FC236}">
                <a16:creationId xmlns:a16="http://schemas.microsoft.com/office/drawing/2014/main" id="{F7E6077A-A4AD-47E2-9391-F8DBD8243831}"/>
              </a:ext>
            </a:extLst>
          </p:cNvPr>
          <p:cNvSpPr>
            <a:spLocks noGrp="1"/>
          </p:cNvSpPr>
          <p:nvPr>
            <p:ph sz="half" idx="2"/>
          </p:nvPr>
        </p:nvSpPr>
        <p:spPr>
          <a:xfrm>
            <a:off x="6539669" y="1825625"/>
            <a:ext cx="5181600" cy="3942786"/>
          </a:xfrm>
        </p:spPr>
        <p:txBody>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BE" dirty="0"/>
          </a:p>
        </p:txBody>
      </p:sp>
      <p:sp>
        <p:nvSpPr>
          <p:cNvPr id="10" name="Espace réservé du numéro de diapositive 6">
            <a:extLst>
              <a:ext uri="{FF2B5EF4-FFF2-40B4-BE49-F238E27FC236}">
                <a16:creationId xmlns:a16="http://schemas.microsoft.com/office/drawing/2014/main" id="{647780C5-1CED-4DA7-A4AB-C80E4445B4D2}"/>
              </a:ext>
            </a:extLst>
          </p:cNvPr>
          <p:cNvSpPr>
            <a:spLocks noGrp="1"/>
          </p:cNvSpPr>
          <p:nvPr>
            <p:ph type="sldNum" sz="quarter" idx="4"/>
          </p:nvPr>
        </p:nvSpPr>
        <p:spPr>
          <a:xfrm>
            <a:off x="11704890" y="233762"/>
            <a:ext cx="487110" cy="262725"/>
          </a:xfrm>
          <a:prstGeom prst="rect">
            <a:avLst/>
          </a:prstGeom>
          <a:solidFill>
            <a:srgbClr val="A10E2F"/>
          </a:solidFill>
        </p:spPr>
        <p:txBody>
          <a:bodyPr/>
          <a:lstStyle>
            <a:lvl1pPr algn="ctr">
              <a:defRPr sz="1100" b="1">
                <a:solidFill>
                  <a:schemeClr val="bg1"/>
                </a:solidFill>
              </a:defRPr>
            </a:lvl1pPr>
          </a:lstStyle>
          <a:p>
            <a:fld id="{F3DB4B1D-2900-4030-8D00-D12F52ACDE52}" type="slidenum">
              <a:rPr lang="fr-BE" smtClean="0"/>
              <a:pPr/>
              <a:t>‹N°›</a:t>
            </a:fld>
            <a:endParaRPr lang="fr-BE" dirty="0"/>
          </a:p>
        </p:txBody>
      </p:sp>
    </p:spTree>
    <p:extLst>
      <p:ext uri="{BB962C8B-B14F-4D97-AF65-F5344CB8AC3E}">
        <p14:creationId xmlns:p14="http://schemas.microsoft.com/office/powerpoint/2010/main" val="1390193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3D14270-3BE0-4D24-B9F3-842AEDB4D649}"/>
              </a:ext>
            </a:extLst>
          </p:cNvPr>
          <p:cNvSpPr>
            <a:spLocks noGrp="1"/>
          </p:cNvSpPr>
          <p:nvPr>
            <p:ph type="title"/>
          </p:nvPr>
        </p:nvSpPr>
        <p:spPr>
          <a:xfrm>
            <a:off x="1173074" y="373671"/>
            <a:ext cx="10235562" cy="1325563"/>
          </a:xfrm>
        </p:spPr>
        <p:txBody>
          <a:bodyPr/>
          <a:lstStyle/>
          <a:p>
            <a:r>
              <a:rPr lang="fr-FR"/>
              <a:t>Modifiez le style du titre</a:t>
            </a:r>
            <a:endParaRPr lang="fr-BE"/>
          </a:p>
        </p:txBody>
      </p:sp>
      <p:sp>
        <p:nvSpPr>
          <p:cNvPr id="3" name="Espace réservé du texte 2">
            <a:extLst>
              <a:ext uri="{FF2B5EF4-FFF2-40B4-BE49-F238E27FC236}">
                <a16:creationId xmlns:a16="http://schemas.microsoft.com/office/drawing/2014/main" id="{2CDF9ABC-7DDB-41B0-8913-810629F0DA71}"/>
              </a:ext>
            </a:extLst>
          </p:cNvPr>
          <p:cNvSpPr>
            <a:spLocks noGrp="1"/>
          </p:cNvSpPr>
          <p:nvPr>
            <p:ph type="body" idx="1"/>
          </p:nvPr>
        </p:nvSpPr>
        <p:spPr>
          <a:xfrm>
            <a:off x="1169898" y="1837347"/>
            <a:ext cx="5160963" cy="73609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Modifier les styles du texte du masque</a:t>
            </a:r>
          </a:p>
        </p:txBody>
      </p:sp>
      <p:sp>
        <p:nvSpPr>
          <p:cNvPr id="4" name="Espace réservé du contenu 3">
            <a:extLst>
              <a:ext uri="{FF2B5EF4-FFF2-40B4-BE49-F238E27FC236}">
                <a16:creationId xmlns:a16="http://schemas.microsoft.com/office/drawing/2014/main" id="{481CC44E-620E-4F5E-8813-76DC7D92CD3E}"/>
              </a:ext>
            </a:extLst>
          </p:cNvPr>
          <p:cNvSpPr>
            <a:spLocks noGrp="1"/>
          </p:cNvSpPr>
          <p:nvPr>
            <p:ph sz="half" idx="2"/>
          </p:nvPr>
        </p:nvSpPr>
        <p:spPr>
          <a:xfrm>
            <a:off x="1173074" y="2674833"/>
            <a:ext cx="5157787" cy="3093577"/>
          </a:xfrm>
        </p:spPr>
        <p:txBody>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BE" dirty="0"/>
          </a:p>
        </p:txBody>
      </p:sp>
      <p:sp>
        <p:nvSpPr>
          <p:cNvPr id="5" name="Espace réservé du texte 4">
            <a:extLst>
              <a:ext uri="{FF2B5EF4-FFF2-40B4-BE49-F238E27FC236}">
                <a16:creationId xmlns:a16="http://schemas.microsoft.com/office/drawing/2014/main" id="{62AD8E71-8A91-4461-A554-C618ED9A0BC7}"/>
              </a:ext>
            </a:extLst>
          </p:cNvPr>
          <p:cNvSpPr>
            <a:spLocks noGrp="1"/>
          </p:cNvSpPr>
          <p:nvPr>
            <p:ph type="body" sz="quarter" idx="3"/>
          </p:nvPr>
        </p:nvSpPr>
        <p:spPr>
          <a:xfrm>
            <a:off x="6505486" y="1837345"/>
            <a:ext cx="5183188" cy="73609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Modifier les styles du texte du masque</a:t>
            </a:r>
          </a:p>
        </p:txBody>
      </p:sp>
      <p:sp>
        <p:nvSpPr>
          <p:cNvPr id="6" name="Espace réservé du contenu 5">
            <a:extLst>
              <a:ext uri="{FF2B5EF4-FFF2-40B4-BE49-F238E27FC236}">
                <a16:creationId xmlns:a16="http://schemas.microsoft.com/office/drawing/2014/main" id="{4D555D01-0292-4C29-A7CC-DC638094960F}"/>
              </a:ext>
            </a:extLst>
          </p:cNvPr>
          <p:cNvSpPr>
            <a:spLocks noGrp="1"/>
          </p:cNvSpPr>
          <p:nvPr>
            <p:ph sz="quarter" idx="4"/>
          </p:nvPr>
        </p:nvSpPr>
        <p:spPr>
          <a:xfrm>
            <a:off x="6505486" y="2674833"/>
            <a:ext cx="5183188" cy="3093578"/>
          </a:xfrm>
        </p:spPr>
        <p:txBody>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BE" dirty="0"/>
          </a:p>
        </p:txBody>
      </p:sp>
      <p:sp>
        <p:nvSpPr>
          <p:cNvPr id="8" name="Espace réservé du numéro de diapositive 6">
            <a:extLst>
              <a:ext uri="{FF2B5EF4-FFF2-40B4-BE49-F238E27FC236}">
                <a16:creationId xmlns:a16="http://schemas.microsoft.com/office/drawing/2014/main" id="{4EDD96B5-B565-4A00-B555-C57838E8905D}"/>
              </a:ext>
            </a:extLst>
          </p:cNvPr>
          <p:cNvSpPr>
            <a:spLocks noGrp="1"/>
          </p:cNvSpPr>
          <p:nvPr>
            <p:ph type="sldNum" sz="quarter" idx="10"/>
          </p:nvPr>
        </p:nvSpPr>
        <p:spPr>
          <a:xfrm>
            <a:off x="11704890" y="233762"/>
            <a:ext cx="487110" cy="262725"/>
          </a:xfrm>
          <a:prstGeom prst="rect">
            <a:avLst/>
          </a:prstGeom>
          <a:solidFill>
            <a:srgbClr val="A10E2F"/>
          </a:solidFill>
        </p:spPr>
        <p:txBody>
          <a:bodyPr/>
          <a:lstStyle>
            <a:lvl1pPr algn="ctr">
              <a:defRPr sz="1100" b="1">
                <a:solidFill>
                  <a:schemeClr val="bg1"/>
                </a:solidFill>
              </a:defRPr>
            </a:lvl1pPr>
          </a:lstStyle>
          <a:p>
            <a:fld id="{F3DB4B1D-2900-4030-8D00-D12F52ACDE52}" type="slidenum">
              <a:rPr lang="fr-BE" smtClean="0"/>
              <a:pPr/>
              <a:t>‹N°›</a:t>
            </a:fld>
            <a:endParaRPr lang="fr-BE" dirty="0"/>
          </a:p>
        </p:txBody>
      </p:sp>
    </p:spTree>
    <p:extLst>
      <p:ext uri="{BB962C8B-B14F-4D97-AF65-F5344CB8AC3E}">
        <p14:creationId xmlns:p14="http://schemas.microsoft.com/office/powerpoint/2010/main" val="3893613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BBE5E9-D056-4B50-94A8-02DE9DF92B7A}"/>
              </a:ext>
            </a:extLst>
          </p:cNvPr>
          <p:cNvSpPr>
            <a:spLocks noGrp="1"/>
          </p:cNvSpPr>
          <p:nvPr>
            <p:ph type="title"/>
          </p:nvPr>
        </p:nvSpPr>
        <p:spPr/>
        <p:txBody>
          <a:bodyPr/>
          <a:lstStyle/>
          <a:p>
            <a:r>
              <a:rPr lang="fr-FR"/>
              <a:t>Modifiez le style du titre</a:t>
            </a:r>
            <a:endParaRPr lang="fr-BE"/>
          </a:p>
        </p:txBody>
      </p:sp>
      <p:sp>
        <p:nvSpPr>
          <p:cNvPr id="8" name="Espace réservé du numéro de diapositive 6">
            <a:extLst>
              <a:ext uri="{FF2B5EF4-FFF2-40B4-BE49-F238E27FC236}">
                <a16:creationId xmlns:a16="http://schemas.microsoft.com/office/drawing/2014/main" id="{1838CDD4-5933-4854-AA08-5EE52C5D0E90}"/>
              </a:ext>
            </a:extLst>
          </p:cNvPr>
          <p:cNvSpPr>
            <a:spLocks noGrp="1"/>
          </p:cNvSpPr>
          <p:nvPr>
            <p:ph type="sldNum" sz="quarter" idx="4"/>
          </p:nvPr>
        </p:nvSpPr>
        <p:spPr>
          <a:xfrm>
            <a:off x="11704890" y="233762"/>
            <a:ext cx="487110" cy="262725"/>
          </a:xfrm>
          <a:prstGeom prst="rect">
            <a:avLst/>
          </a:prstGeom>
          <a:solidFill>
            <a:srgbClr val="A10E2F"/>
          </a:solidFill>
        </p:spPr>
        <p:txBody>
          <a:bodyPr/>
          <a:lstStyle>
            <a:lvl1pPr algn="ctr">
              <a:defRPr sz="1100" b="1">
                <a:solidFill>
                  <a:schemeClr val="bg1"/>
                </a:solidFill>
              </a:defRPr>
            </a:lvl1pPr>
          </a:lstStyle>
          <a:p>
            <a:fld id="{F3DB4B1D-2900-4030-8D00-D12F52ACDE52}" type="slidenum">
              <a:rPr lang="fr-BE" smtClean="0"/>
              <a:pPr/>
              <a:t>‹N°›</a:t>
            </a:fld>
            <a:endParaRPr lang="fr-BE" dirty="0"/>
          </a:p>
        </p:txBody>
      </p:sp>
    </p:spTree>
    <p:extLst>
      <p:ext uri="{BB962C8B-B14F-4D97-AF65-F5344CB8AC3E}">
        <p14:creationId xmlns:p14="http://schemas.microsoft.com/office/powerpoint/2010/main" val="2125947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1B9FA211-B31A-4B30-B7C1-193292390236}"/>
              </a:ext>
            </a:extLst>
          </p:cNvPr>
          <p:cNvSpPr>
            <a:spLocks noGrp="1"/>
          </p:cNvSpPr>
          <p:nvPr>
            <p:ph type="sldNum" sz="quarter" idx="4"/>
          </p:nvPr>
        </p:nvSpPr>
        <p:spPr>
          <a:xfrm>
            <a:off x="11704890" y="233762"/>
            <a:ext cx="487110" cy="262725"/>
          </a:xfrm>
          <a:prstGeom prst="rect">
            <a:avLst/>
          </a:prstGeom>
          <a:solidFill>
            <a:srgbClr val="A10E2F"/>
          </a:solidFill>
        </p:spPr>
        <p:txBody>
          <a:bodyPr/>
          <a:lstStyle>
            <a:lvl1pPr algn="ctr">
              <a:defRPr sz="1100" b="1">
                <a:solidFill>
                  <a:schemeClr val="bg1"/>
                </a:solidFill>
              </a:defRPr>
            </a:lvl1pPr>
          </a:lstStyle>
          <a:p>
            <a:fld id="{F3DB4B1D-2900-4030-8D00-D12F52ACDE52}" type="slidenum">
              <a:rPr lang="fr-BE" smtClean="0"/>
              <a:pPr/>
              <a:t>‹N°›</a:t>
            </a:fld>
            <a:endParaRPr lang="fr-BE" dirty="0"/>
          </a:p>
        </p:txBody>
      </p:sp>
    </p:spTree>
    <p:extLst>
      <p:ext uri="{BB962C8B-B14F-4D97-AF65-F5344CB8AC3E}">
        <p14:creationId xmlns:p14="http://schemas.microsoft.com/office/powerpoint/2010/main" val="1448399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4144D6A-4EA9-4158-8D3A-FE95A58565A3}"/>
              </a:ext>
            </a:extLst>
          </p:cNvPr>
          <p:cNvSpPr>
            <a:spLocks noGrp="1"/>
          </p:cNvSpPr>
          <p:nvPr>
            <p:ph type="title"/>
          </p:nvPr>
        </p:nvSpPr>
        <p:spPr>
          <a:xfrm>
            <a:off x="1145136" y="457200"/>
            <a:ext cx="3626889" cy="1600200"/>
          </a:xfrm>
        </p:spPr>
        <p:txBody>
          <a:bodyPr anchor="b"/>
          <a:lstStyle>
            <a:lvl1pPr>
              <a:defRPr sz="3200"/>
            </a:lvl1pPr>
          </a:lstStyle>
          <a:p>
            <a:r>
              <a:rPr lang="fr-FR"/>
              <a:t>Modifiez le style du titre</a:t>
            </a:r>
            <a:endParaRPr lang="fr-BE"/>
          </a:p>
        </p:txBody>
      </p:sp>
      <p:sp>
        <p:nvSpPr>
          <p:cNvPr id="3" name="Espace réservé du contenu 2">
            <a:extLst>
              <a:ext uri="{FF2B5EF4-FFF2-40B4-BE49-F238E27FC236}">
                <a16:creationId xmlns:a16="http://schemas.microsoft.com/office/drawing/2014/main" id="{7A648BA8-25ED-4130-BF27-8260EF5C4DC7}"/>
              </a:ext>
            </a:extLst>
          </p:cNvPr>
          <p:cNvSpPr>
            <a:spLocks noGrp="1"/>
          </p:cNvSpPr>
          <p:nvPr>
            <p:ph idx="1"/>
          </p:nvPr>
        </p:nvSpPr>
        <p:spPr>
          <a:xfrm>
            <a:off x="5183188" y="457201"/>
            <a:ext cx="6172200" cy="531975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BE" dirty="0"/>
          </a:p>
        </p:txBody>
      </p:sp>
      <p:sp>
        <p:nvSpPr>
          <p:cNvPr id="4" name="Espace réservé du texte 3">
            <a:extLst>
              <a:ext uri="{FF2B5EF4-FFF2-40B4-BE49-F238E27FC236}">
                <a16:creationId xmlns:a16="http://schemas.microsoft.com/office/drawing/2014/main" id="{99000371-FCC0-4D0C-B6C1-C65C2618C705}"/>
              </a:ext>
            </a:extLst>
          </p:cNvPr>
          <p:cNvSpPr>
            <a:spLocks noGrp="1"/>
          </p:cNvSpPr>
          <p:nvPr>
            <p:ph type="body" sz="half" idx="2"/>
          </p:nvPr>
        </p:nvSpPr>
        <p:spPr>
          <a:xfrm>
            <a:off x="1145136" y="2179178"/>
            <a:ext cx="3626889" cy="359777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10" name="Espace réservé du numéro de diapositive 6">
            <a:extLst>
              <a:ext uri="{FF2B5EF4-FFF2-40B4-BE49-F238E27FC236}">
                <a16:creationId xmlns:a16="http://schemas.microsoft.com/office/drawing/2014/main" id="{7321CB6D-F804-4F61-B6C2-5A394A9B4665}"/>
              </a:ext>
            </a:extLst>
          </p:cNvPr>
          <p:cNvSpPr>
            <a:spLocks noGrp="1"/>
          </p:cNvSpPr>
          <p:nvPr>
            <p:ph type="sldNum" sz="quarter" idx="4"/>
          </p:nvPr>
        </p:nvSpPr>
        <p:spPr>
          <a:xfrm>
            <a:off x="11704890" y="233762"/>
            <a:ext cx="487110" cy="262725"/>
          </a:xfrm>
          <a:prstGeom prst="rect">
            <a:avLst/>
          </a:prstGeom>
          <a:solidFill>
            <a:srgbClr val="A10E2F"/>
          </a:solidFill>
        </p:spPr>
        <p:txBody>
          <a:bodyPr/>
          <a:lstStyle>
            <a:lvl1pPr algn="ctr">
              <a:defRPr sz="1100" b="1">
                <a:solidFill>
                  <a:schemeClr val="bg1"/>
                </a:solidFill>
              </a:defRPr>
            </a:lvl1pPr>
          </a:lstStyle>
          <a:p>
            <a:fld id="{F3DB4B1D-2900-4030-8D00-D12F52ACDE52}" type="slidenum">
              <a:rPr lang="fr-BE" smtClean="0"/>
              <a:pPr/>
              <a:t>‹N°›</a:t>
            </a:fld>
            <a:endParaRPr lang="fr-BE" dirty="0"/>
          </a:p>
        </p:txBody>
      </p:sp>
    </p:spTree>
    <p:extLst>
      <p:ext uri="{BB962C8B-B14F-4D97-AF65-F5344CB8AC3E}">
        <p14:creationId xmlns:p14="http://schemas.microsoft.com/office/powerpoint/2010/main" val="1587471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9244424-DD74-4D9E-A962-4B282409C4A5}"/>
              </a:ext>
            </a:extLst>
          </p:cNvPr>
          <p:cNvSpPr>
            <a:spLocks noGrp="1"/>
          </p:cNvSpPr>
          <p:nvPr>
            <p:ph type="title"/>
          </p:nvPr>
        </p:nvSpPr>
        <p:spPr>
          <a:xfrm>
            <a:off x="1068224" y="457200"/>
            <a:ext cx="3703801" cy="1600200"/>
          </a:xfrm>
        </p:spPr>
        <p:txBody>
          <a:bodyPr anchor="b"/>
          <a:lstStyle>
            <a:lvl1pPr>
              <a:defRPr sz="3200"/>
            </a:lvl1pPr>
          </a:lstStyle>
          <a:p>
            <a:r>
              <a:rPr lang="fr-FR" dirty="0"/>
              <a:t>Modifiez le style du titre</a:t>
            </a:r>
            <a:endParaRPr lang="fr-BE" dirty="0"/>
          </a:p>
        </p:txBody>
      </p:sp>
      <p:sp>
        <p:nvSpPr>
          <p:cNvPr id="3" name="Espace réservé pour une image  2">
            <a:extLst>
              <a:ext uri="{FF2B5EF4-FFF2-40B4-BE49-F238E27FC236}">
                <a16:creationId xmlns:a16="http://schemas.microsoft.com/office/drawing/2014/main" id="{8D87D957-7916-48B0-91CD-491BC3F32006}"/>
              </a:ext>
            </a:extLst>
          </p:cNvPr>
          <p:cNvSpPr>
            <a:spLocks noGrp="1"/>
          </p:cNvSpPr>
          <p:nvPr>
            <p:ph type="pic" idx="1"/>
          </p:nvPr>
        </p:nvSpPr>
        <p:spPr>
          <a:xfrm>
            <a:off x="5183188" y="457200"/>
            <a:ext cx="6172200" cy="532830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a:extLst>
              <a:ext uri="{FF2B5EF4-FFF2-40B4-BE49-F238E27FC236}">
                <a16:creationId xmlns:a16="http://schemas.microsoft.com/office/drawing/2014/main" id="{142C8C6F-C593-4DE6-9961-E2C476A6AF2C}"/>
              </a:ext>
            </a:extLst>
          </p:cNvPr>
          <p:cNvSpPr>
            <a:spLocks noGrp="1"/>
          </p:cNvSpPr>
          <p:nvPr>
            <p:ph type="body" sz="half" idx="2"/>
          </p:nvPr>
        </p:nvSpPr>
        <p:spPr>
          <a:xfrm>
            <a:off x="1068224" y="2221907"/>
            <a:ext cx="3703801" cy="356359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Modifier les styles du texte du masque</a:t>
            </a:r>
          </a:p>
        </p:txBody>
      </p:sp>
      <p:sp>
        <p:nvSpPr>
          <p:cNvPr id="10" name="Espace réservé du numéro de diapositive 6">
            <a:extLst>
              <a:ext uri="{FF2B5EF4-FFF2-40B4-BE49-F238E27FC236}">
                <a16:creationId xmlns:a16="http://schemas.microsoft.com/office/drawing/2014/main" id="{39ADEAA9-3D6A-4ABE-8178-782A4CC90048}"/>
              </a:ext>
            </a:extLst>
          </p:cNvPr>
          <p:cNvSpPr>
            <a:spLocks noGrp="1"/>
          </p:cNvSpPr>
          <p:nvPr>
            <p:ph type="sldNum" sz="quarter" idx="4"/>
          </p:nvPr>
        </p:nvSpPr>
        <p:spPr>
          <a:xfrm>
            <a:off x="11704890" y="233762"/>
            <a:ext cx="487110" cy="262725"/>
          </a:xfrm>
          <a:prstGeom prst="rect">
            <a:avLst/>
          </a:prstGeom>
          <a:solidFill>
            <a:srgbClr val="A10E2F"/>
          </a:solidFill>
        </p:spPr>
        <p:txBody>
          <a:bodyPr/>
          <a:lstStyle>
            <a:lvl1pPr algn="ctr">
              <a:defRPr sz="1100" b="1">
                <a:solidFill>
                  <a:schemeClr val="bg1"/>
                </a:solidFill>
              </a:defRPr>
            </a:lvl1pPr>
          </a:lstStyle>
          <a:p>
            <a:fld id="{F3DB4B1D-2900-4030-8D00-D12F52ACDE52}" type="slidenum">
              <a:rPr lang="fr-BE" smtClean="0"/>
              <a:pPr/>
              <a:t>‹N°›</a:t>
            </a:fld>
            <a:endParaRPr lang="fr-BE" dirty="0"/>
          </a:p>
        </p:txBody>
      </p:sp>
    </p:spTree>
    <p:extLst>
      <p:ext uri="{BB962C8B-B14F-4D97-AF65-F5344CB8AC3E}">
        <p14:creationId xmlns:p14="http://schemas.microsoft.com/office/powerpoint/2010/main" val="19319839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5900964-6DFA-44A3-8263-DB787BD545C0}"/>
              </a:ext>
            </a:extLst>
          </p:cNvPr>
          <p:cNvSpPr>
            <a:spLocks noGrp="1"/>
          </p:cNvSpPr>
          <p:nvPr>
            <p:ph type="title"/>
          </p:nvPr>
        </p:nvSpPr>
        <p:spPr>
          <a:xfrm>
            <a:off x="1230594" y="365125"/>
            <a:ext cx="10123206" cy="1325563"/>
          </a:xfrm>
          <a:prstGeom prst="rect">
            <a:avLst/>
          </a:prstGeom>
        </p:spPr>
        <p:txBody>
          <a:bodyPr vert="horz" lIns="91440" tIns="45720" rIns="91440" bIns="45720" rtlCol="0" anchor="ctr">
            <a:normAutofit/>
          </a:bodyPr>
          <a:lstStyle/>
          <a:p>
            <a:r>
              <a:rPr lang="fr-FR" dirty="0"/>
              <a:t>Modifiez le style du titre</a:t>
            </a:r>
            <a:endParaRPr lang="fr-BE" dirty="0"/>
          </a:p>
        </p:txBody>
      </p:sp>
      <p:sp>
        <p:nvSpPr>
          <p:cNvPr id="3" name="Espace réservé du texte 2">
            <a:extLst>
              <a:ext uri="{FF2B5EF4-FFF2-40B4-BE49-F238E27FC236}">
                <a16:creationId xmlns:a16="http://schemas.microsoft.com/office/drawing/2014/main" id="{5A81647B-CF60-4687-97D2-421E3274A1E4}"/>
              </a:ext>
            </a:extLst>
          </p:cNvPr>
          <p:cNvSpPr>
            <a:spLocks noGrp="1"/>
          </p:cNvSpPr>
          <p:nvPr>
            <p:ph type="body" idx="1"/>
          </p:nvPr>
        </p:nvSpPr>
        <p:spPr>
          <a:xfrm>
            <a:off x="1230592" y="1825625"/>
            <a:ext cx="10123207" cy="3949101"/>
          </a:xfrm>
          <a:prstGeom prst="rect">
            <a:avLst/>
          </a:prstGeom>
        </p:spPr>
        <p:txBody>
          <a:bodyPr vert="horz" lIns="91440" tIns="45720" rIns="91440" bIns="45720" rtlCol="0">
            <a:norm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BE" dirty="0"/>
          </a:p>
        </p:txBody>
      </p:sp>
      <p:sp>
        <p:nvSpPr>
          <p:cNvPr id="7" name="Rectangle 6">
            <a:extLst>
              <a:ext uri="{FF2B5EF4-FFF2-40B4-BE49-F238E27FC236}">
                <a16:creationId xmlns:a16="http://schemas.microsoft.com/office/drawing/2014/main" id="{8AA532CD-8835-429F-B5DB-2E35D5DAA670}"/>
              </a:ext>
            </a:extLst>
          </p:cNvPr>
          <p:cNvSpPr>
            <a:spLocks noChangeArrowheads="1"/>
          </p:cNvSpPr>
          <p:nvPr userDrawn="1"/>
        </p:nvSpPr>
        <p:spPr bwMode="auto">
          <a:xfrm>
            <a:off x="11292000" y="6673500"/>
            <a:ext cx="900000" cy="180000"/>
          </a:xfrm>
          <a:prstGeom prst="rect">
            <a:avLst/>
          </a:prstGeom>
          <a:solidFill>
            <a:srgbClr val="A10E2F"/>
          </a:solidFill>
          <a:ln>
            <a:noFill/>
          </a:ln>
          <a:extLst/>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black"/>
              </a:solidFill>
              <a:effectLst/>
              <a:uLnTx/>
              <a:uFillTx/>
            </a:endParaRPr>
          </a:p>
        </p:txBody>
      </p:sp>
      <p:sp>
        <p:nvSpPr>
          <p:cNvPr id="8" name="ZoneTexte 12">
            <a:extLst>
              <a:ext uri="{FF2B5EF4-FFF2-40B4-BE49-F238E27FC236}">
                <a16:creationId xmlns:a16="http://schemas.microsoft.com/office/drawing/2014/main" id="{BF9762C9-EB2B-4B14-94DF-C625F8413198}"/>
              </a:ext>
            </a:extLst>
          </p:cNvPr>
          <p:cNvSpPr txBox="1">
            <a:spLocks noChangeArrowheads="1"/>
          </p:cNvSpPr>
          <p:nvPr userDrawn="1"/>
        </p:nvSpPr>
        <p:spPr bwMode="auto">
          <a:xfrm>
            <a:off x="3678000" y="6364279"/>
            <a:ext cx="8064000"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defTabSz="457200" eaLnBrk="1" hangingPunct="1"/>
            <a:r>
              <a:rPr lang="fr-FR" sz="1200" b="1" dirty="0">
                <a:solidFill>
                  <a:schemeClr val="tx2">
                    <a:lumMod val="75000"/>
                  </a:schemeClr>
                </a:solidFill>
                <a:latin typeface="Arial" charset="0"/>
                <a:cs typeface="Arial" charset="0"/>
              </a:rPr>
              <a:t>Service public de Wallonie</a:t>
            </a:r>
            <a:r>
              <a:rPr lang="fr-FR" sz="1200" b="1" dirty="0">
                <a:solidFill>
                  <a:srgbClr val="002D59"/>
                </a:solidFill>
                <a:latin typeface="Arial" charset="0"/>
                <a:cs typeface="Arial" charset="0"/>
              </a:rPr>
              <a:t> </a:t>
            </a:r>
            <a:r>
              <a:rPr lang="fr-FR" sz="1200" b="1" dirty="0">
                <a:solidFill>
                  <a:srgbClr val="A10E2F"/>
                </a:solidFill>
                <a:latin typeface="Arial" charset="0"/>
                <a:cs typeface="Arial" charset="0"/>
              </a:rPr>
              <a:t>secrétariat général</a:t>
            </a:r>
            <a:r>
              <a:rPr lang="fr-FR" sz="1200" b="1" dirty="0">
                <a:solidFill>
                  <a:schemeClr val="tx2">
                    <a:lumMod val="50000"/>
                  </a:schemeClr>
                </a:solidFill>
                <a:latin typeface="Arial" charset="0"/>
                <a:cs typeface="Arial" charset="0"/>
              </a:rPr>
              <a:t> - </a:t>
            </a:r>
            <a:r>
              <a:rPr lang="fr-FR" sz="1200" b="0" dirty="0">
                <a:solidFill>
                  <a:schemeClr val="tx2">
                    <a:lumMod val="50000"/>
                  </a:schemeClr>
                </a:solidFill>
                <a:latin typeface="Arial" charset="0"/>
                <a:cs typeface="Arial" charset="0"/>
              </a:rPr>
              <a:t>département de la géomatique</a:t>
            </a:r>
          </a:p>
        </p:txBody>
      </p:sp>
      <p:pic>
        <p:nvPicPr>
          <p:cNvPr id="10" name="Image 9">
            <a:extLst>
              <a:ext uri="{FF2B5EF4-FFF2-40B4-BE49-F238E27FC236}">
                <a16:creationId xmlns:a16="http://schemas.microsoft.com/office/drawing/2014/main" id="{67C8EC18-27AC-42C3-BAE8-DFCDD47448A9}"/>
              </a:ext>
            </a:extLst>
          </p:cNvPr>
          <p:cNvPicPr>
            <a:picLocks noChangeAspect="1"/>
          </p:cNvPicPr>
          <p:nvPr userDrawn="1"/>
        </p:nvPicPr>
        <p:blipFill rotWithShape="1">
          <a:blip r:embed="rId13"/>
          <a:srcRect t="-8" r="81932" b="3"/>
          <a:stretch/>
        </p:blipFill>
        <p:spPr>
          <a:xfrm>
            <a:off x="0" y="1"/>
            <a:ext cx="838200" cy="6857998"/>
          </a:xfrm>
          <a:prstGeom prst="rect">
            <a:avLst/>
          </a:prstGeom>
        </p:spPr>
      </p:pic>
      <p:sp>
        <p:nvSpPr>
          <p:cNvPr id="12" name="Rectangle 11">
            <a:extLst>
              <a:ext uri="{FF2B5EF4-FFF2-40B4-BE49-F238E27FC236}">
                <a16:creationId xmlns:a16="http://schemas.microsoft.com/office/drawing/2014/main" id="{ABE8C850-8A99-4D40-B37D-90BD536C33C2}"/>
              </a:ext>
            </a:extLst>
          </p:cNvPr>
          <p:cNvSpPr/>
          <p:nvPr userDrawn="1"/>
        </p:nvSpPr>
        <p:spPr>
          <a:xfrm>
            <a:off x="0" y="5774726"/>
            <a:ext cx="1073956" cy="8091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14" name="Image 13" descr="spw_fr.png">
            <a:extLst>
              <a:ext uri="{FF2B5EF4-FFF2-40B4-BE49-F238E27FC236}">
                <a16:creationId xmlns:a16="http://schemas.microsoft.com/office/drawing/2014/main" id="{1B2AFC49-EBAE-484D-A2B7-DFEBCF82BCE9}"/>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66131" y="5816962"/>
            <a:ext cx="1619241" cy="720001"/>
          </a:xfrm>
          <a:prstGeom prst="rect">
            <a:avLst/>
          </a:prstGeom>
        </p:spPr>
      </p:pic>
      <p:sp>
        <p:nvSpPr>
          <p:cNvPr id="9" name="Espace réservé du numéro de diapositive 6">
            <a:extLst>
              <a:ext uri="{FF2B5EF4-FFF2-40B4-BE49-F238E27FC236}">
                <a16:creationId xmlns:a16="http://schemas.microsoft.com/office/drawing/2014/main" id="{EEE11A94-71D2-455C-A050-310B6DE9C8D6}"/>
              </a:ext>
            </a:extLst>
          </p:cNvPr>
          <p:cNvSpPr>
            <a:spLocks noGrp="1"/>
          </p:cNvSpPr>
          <p:nvPr>
            <p:ph type="sldNum" sz="quarter" idx="4"/>
          </p:nvPr>
        </p:nvSpPr>
        <p:spPr>
          <a:xfrm>
            <a:off x="11704890" y="233762"/>
            <a:ext cx="487110" cy="262725"/>
          </a:xfrm>
          <a:prstGeom prst="rect">
            <a:avLst/>
          </a:prstGeom>
          <a:solidFill>
            <a:srgbClr val="A10E2F"/>
          </a:solidFill>
        </p:spPr>
        <p:txBody>
          <a:bodyPr/>
          <a:lstStyle>
            <a:lvl1pPr algn="ctr">
              <a:defRPr sz="1100" b="1">
                <a:solidFill>
                  <a:schemeClr val="bg1"/>
                </a:solidFill>
              </a:defRPr>
            </a:lvl1pPr>
          </a:lstStyle>
          <a:p>
            <a:fld id="{F3DB4B1D-2900-4030-8D00-D12F52ACDE52}" type="slidenum">
              <a:rPr lang="fr-BE" smtClean="0"/>
              <a:pPr/>
              <a:t>‹N°›</a:t>
            </a:fld>
            <a:endParaRPr lang="fr-BE" dirty="0"/>
          </a:p>
        </p:txBody>
      </p:sp>
    </p:spTree>
    <p:extLst>
      <p:ext uri="{BB962C8B-B14F-4D97-AF65-F5344CB8AC3E}">
        <p14:creationId xmlns:p14="http://schemas.microsoft.com/office/powerpoint/2010/main" val="1562015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b="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A10E2F"/>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8.xml"/><Relationship Id="rId6" Type="http://schemas.openxmlformats.org/officeDocument/2006/relationships/image" Target="../media/image7.png"/><Relationship Id="rId5" Type="http://schemas.openxmlformats.org/officeDocument/2006/relationships/image" Target="../media/image6.jpeg"/><Relationship Id="rId10" Type="http://schemas.openxmlformats.org/officeDocument/2006/relationships/hyperlink" Target="https://creativecommons.org/licenses/by-sa/3.0/" TargetMode="External"/><Relationship Id="rId4" Type="http://schemas.openxmlformats.org/officeDocument/2006/relationships/hyperlink" Target="https://www.google.com/url?sa=i&amp;rct=j&amp;q=&amp;esrc=s&amp;source=images&amp;cd=&amp;cad=rja&amp;uact=8&amp;ved=2ahUKEwiej_-wsZzeAhXDzIUKHf9RAiYQjRx6BAgBEAU&amp;url=https://www.chambost-materiaux.com/selection-plans-de-travail-formopan/linkedin-logo/&amp;psig=AOvVaw3zLntokjjbm-R_t8scxd3u&amp;ust=1540377997360943" TargetMode="External"/><Relationship Id="rId9" Type="http://schemas.openxmlformats.org/officeDocument/2006/relationships/hyperlink" Target="https://fr.wikipedia.org/wiki/Fichier:Micro_Shure_SM58.jpg"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3.emf"/><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BDB2C9D-59D7-4B14-BF11-566776EB0342}"/>
              </a:ext>
            </a:extLst>
          </p:cNvPr>
          <p:cNvSpPr>
            <a:spLocks noGrp="1"/>
          </p:cNvSpPr>
          <p:nvPr>
            <p:ph type="ctrTitle"/>
          </p:nvPr>
        </p:nvSpPr>
        <p:spPr/>
        <p:txBody>
          <a:bodyPr/>
          <a:lstStyle/>
          <a:p>
            <a:r>
              <a:rPr lang="fr-FR" dirty="0"/>
              <a:t>Actualités du PICC</a:t>
            </a:r>
            <a:endParaRPr lang="fr-BE" dirty="0"/>
          </a:p>
        </p:txBody>
      </p:sp>
      <p:sp>
        <p:nvSpPr>
          <p:cNvPr id="3" name="Sous-titre 2">
            <a:extLst>
              <a:ext uri="{FF2B5EF4-FFF2-40B4-BE49-F238E27FC236}">
                <a16:creationId xmlns:a16="http://schemas.microsoft.com/office/drawing/2014/main" id="{71C811AA-3EFF-4A09-9E37-C4952CBDA9DB}"/>
              </a:ext>
            </a:extLst>
          </p:cNvPr>
          <p:cNvSpPr>
            <a:spLocks noGrp="1"/>
          </p:cNvSpPr>
          <p:nvPr>
            <p:ph type="subTitle" idx="1"/>
          </p:nvPr>
        </p:nvSpPr>
        <p:spPr>
          <a:xfrm>
            <a:off x="5076201" y="4731609"/>
            <a:ext cx="6691357" cy="1655762"/>
          </a:xfrm>
        </p:spPr>
        <p:txBody>
          <a:bodyPr>
            <a:normAutofit/>
          </a:bodyPr>
          <a:lstStyle/>
          <a:p>
            <a:r>
              <a:rPr lang="fr-FR" sz="1600" dirty="0"/>
              <a:t>Jean-Claude Jasselette</a:t>
            </a:r>
          </a:p>
          <a:p>
            <a:r>
              <a:rPr lang="fr-FR" sz="1600" dirty="0"/>
              <a:t>Direction de la Géométrologie</a:t>
            </a:r>
          </a:p>
          <a:p>
            <a:r>
              <a:rPr lang="fr-FR" sz="1600" dirty="0"/>
              <a:t>SPW-Secrétariat général-Dept Géomatique</a:t>
            </a:r>
          </a:p>
          <a:p>
            <a:r>
              <a:rPr lang="fr-FR" sz="1600" dirty="0"/>
              <a:t>jeanclaude.jasselette@spw.wallonie.be</a:t>
            </a:r>
            <a:endParaRPr lang="fr-BE" sz="1600" dirty="0"/>
          </a:p>
        </p:txBody>
      </p:sp>
    </p:spTree>
    <p:extLst>
      <p:ext uri="{BB962C8B-B14F-4D97-AF65-F5344CB8AC3E}">
        <p14:creationId xmlns:p14="http://schemas.microsoft.com/office/powerpoint/2010/main" val="3603506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B2089C-022F-4246-BEC7-EE115C292292}"/>
              </a:ext>
            </a:extLst>
          </p:cNvPr>
          <p:cNvSpPr>
            <a:spLocks noGrp="1"/>
          </p:cNvSpPr>
          <p:nvPr>
            <p:ph type="title"/>
          </p:nvPr>
        </p:nvSpPr>
        <p:spPr>
          <a:xfrm>
            <a:off x="1230594" y="365125"/>
            <a:ext cx="10123206" cy="1325563"/>
          </a:xfrm>
        </p:spPr>
        <p:txBody>
          <a:bodyPr/>
          <a:lstStyle/>
          <a:p>
            <a:r>
              <a:rPr lang="fr-BE" dirty="0"/>
              <a:t>ICAR et les données d’adresses</a:t>
            </a:r>
          </a:p>
        </p:txBody>
      </p:sp>
      <p:sp>
        <p:nvSpPr>
          <p:cNvPr id="3" name="Espace réservé du contenu 2">
            <a:extLst>
              <a:ext uri="{FF2B5EF4-FFF2-40B4-BE49-F238E27FC236}">
                <a16:creationId xmlns:a16="http://schemas.microsoft.com/office/drawing/2014/main" id="{DF346F47-F94C-43B8-8D60-2014E71E6B41}"/>
              </a:ext>
            </a:extLst>
          </p:cNvPr>
          <p:cNvSpPr>
            <a:spLocks noGrp="1"/>
          </p:cNvSpPr>
          <p:nvPr>
            <p:ph idx="1"/>
          </p:nvPr>
        </p:nvSpPr>
        <p:spPr>
          <a:xfrm>
            <a:off x="1230592" y="1420895"/>
            <a:ext cx="10123207" cy="4934935"/>
          </a:xfrm>
        </p:spPr>
        <p:txBody>
          <a:bodyPr>
            <a:normAutofit fontScale="55000" lnSpcReduction="20000"/>
          </a:bodyPr>
          <a:lstStyle/>
          <a:p>
            <a:pPr>
              <a:lnSpc>
                <a:spcPct val="150000"/>
              </a:lnSpc>
              <a:buNone/>
            </a:pPr>
            <a:r>
              <a:rPr lang="fr-FR" sz="3600" b="1" dirty="0"/>
              <a:t>Base légale</a:t>
            </a:r>
            <a:endParaRPr lang="fr-BE" sz="3600" b="1" dirty="0"/>
          </a:p>
          <a:p>
            <a:pPr>
              <a:lnSpc>
                <a:spcPct val="150000"/>
              </a:lnSpc>
              <a:buNone/>
            </a:pPr>
            <a:r>
              <a:rPr lang="fr-BE" sz="3300" dirty="0">
                <a:solidFill>
                  <a:schemeClr val="tx1"/>
                </a:solidFill>
              </a:rPr>
              <a:t>Accord de coopération : 17 juillet 2019 (remarques du Conseil d’État)</a:t>
            </a:r>
          </a:p>
          <a:p>
            <a:pPr>
              <a:lnSpc>
                <a:spcPct val="150000"/>
              </a:lnSpc>
              <a:buNone/>
            </a:pPr>
            <a:r>
              <a:rPr lang="fr-BE" sz="3300" dirty="0">
                <a:solidFill>
                  <a:schemeClr val="tx1"/>
                </a:solidFill>
              </a:rPr>
              <a:t>Décrets passés en 2</a:t>
            </a:r>
            <a:r>
              <a:rPr lang="fr-BE" sz="3300" dirty="0">
                <a:solidFill>
                  <a:schemeClr val="tx1"/>
                </a:solidFill>
                <a:sym typeface="Wingdings" panose="05000000000000000000" pitchFamily="2" charset="2"/>
              </a:rPr>
              <a:t>ème</a:t>
            </a:r>
            <a:r>
              <a:rPr lang="fr-BE" sz="3300" dirty="0">
                <a:solidFill>
                  <a:schemeClr val="tx1"/>
                </a:solidFill>
              </a:rPr>
              <a:t> lecture </a:t>
            </a:r>
            <a:r>
              <a:rPr lang="fr-BE" sz="3300" dirty="0">
                <a:solidFill>
                  <a:schemeClr val="tx1"/>
                </a:solidFill>
                <a:sym typeface="Wingdings" panose="05000000000000000000" pitchFamily="2" charset="2"/>
              </a:rPr>
              <a:t> 3ème et dernière lecture nécessaire (source authentique)</a:t>
            </a:r>
            <a:endParaRPr lang="fr-BE" sz="3300" dirty="0">
              <a:solidFill>
                <a:schemeClr val="tx1"/>
              </a:solidFill>
            </a:endParaRPr>
          </a:p>
          <a:p>
            <a:pPr>
              <a:lnSpc>
                <a:spcPct val="150000"/>
              </a:lnSpc>
              <a:buNone/>
            </a:pPr>
            <a:r>
              <a:rPr lang="fr-BE" sz="3600" b="1" dirty="0"/>
              <a:t>Web services nationaux :</a:t>
            </a:r>
          </a:p>
          <a:p>
            <a:pPr>
              <a:lnSpc>
                <a:spcPct val="150000"/>
              </a:lnSpc>
            </a:pPr>
            <a:r>
              <a:rPr lang="fr-BE" sz="3300" dirty="0">
                <a:solidFill>
                  <a:schemeClr val="tx1"/>
                </a:solidFill>
              </a:rPr>
              <a:t>phase 1 en production, disponibles pour les services autorisés par BOSA-DT</a:t>
            </a:r>
          </a:p>
          <a:p>
            <a:pPr>
              <a:lnSpc>
                <a:spcPct val="150000"/>
              </a:lnSpc>
            </a:pPr>
            <a:r>
              <a:rPr lang="fr-BE" sz="3300" dirty="0">
                <a:solidFill>
                  <a:schemeClr val="tx1"/>
                </a:solidFill>
              </a:rPr>
              <a:t>phase 2 en cours de test</a:t>
            </a:r>
          </a:p>
          <a:p>
            <a:pPr>
              <a:lnSpc>
                <a:spcPct val="150000"/>
              </a:lnSpc>
            </a:pPr>
            <a:endParaRPr lang="fr-BE" sz="1600" b="1" dirty="0"/>
          </a:p>
          <a:p>
            <a:pPr>
              <a:lnSpc>
                <a:spcPct val="150000"/>
              </a:lnSpc>
              <a:buNone/>
            </a:pPr>
            <a:r>
              <a:rPr lang="fr-BE" sz="3600" b="1" dirty="0"/>
              <a:t>Synchro hebdomadaire des données ICAR dans le PICC : en place mais doit encore être automatisée</a:t>
            </a:r>
          </a:p>
          <a:p>
            <a:endParaRPr lang="fr-BE" dirty="0"/>
          </a:p>
        </p:txBody>
      </p:sp>
    </p:spTree>
    <p:extLst>
      <p:ext uri="{BB962C8B-B14F-4D97-AF65-F5344CB8AC3E}">
        <p14:creationId xmlns:p14="http://schemas.microsoft.com/office/powerpoint/2010/main" val="28774658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7DC0FFE-987A-46A7-A5C7-A8CAB7B3FA2C}"/>
              </a:ext>
            </a:extLst>
          </p:cNvPr>
          <p:cNvSpPr>
            <a:spLocks noGrp="1"/>
          </p:cNvSpPr>
          <p:nvPr>
            <p:ph type="title"/>
          </p:nvPr>
        </p:nvSpPr>
        <p:spPr>
          <a:xfrm>
            <a:off x="1972800" y="365125"/>
            <a:ext cx="9381000" cy="1325563"/>
          </a:xfrm>
        </p:spPr>
        <p:txBody>
          <a:bodyPr/>
          <a:lstStyle/>
          <a:p>
            <a:r>
              <a:rPr lang="fr-FR" dirty="0"/>
              <a:t>WALCORS compatible avec GALILEO</a:t>
            </a:r>
            <a:endParaRPr lang="fr-BE" dirty="0"/>
          </a:p>
        </p:txBody>
      </p:sp>
      <p:sp>
        <p:nvSpPr>
          <p:cNvPr id="3" name="Espace réservé du contenu 2">
            <a:extLst>
              <a:ext uri="{FF2B5EF4-FFF2-40B4-BE49-F238E27FC236}">
                <a16:creationId xmlns:a16="http://schemas.microsoft.com/office/drawing/2014/main" id="{35A07571-13CE-41BD-9FC0-6FD30F687A93}"/>
              </a:ext>
            </a:extLst>
          </p:cNvPr>
          <p:cNvSpPr>
            <a:spLocks noGrp="1"/>
          </p:cNvSpPr>
          <p:nvPr>
            <p:ph idx="1"/>
          </p:nvPr>
        </p:nvSpPr>
        <p:spPr>
          <a:xfrm>
            <a:off x="1230592" y="1825626"/>
            <a:ext cx="10123207" cy="3951332"/>
          </a:xfrm>
        </p:spPr>
        <p:txBody>
          <a:bodyPr>
            <a:normAutofit fontScale="77500" lnSpcReduction="20000"/>
          </a:bodyPr>
          <a:lstStyle/>
          <a:p>
            <a:pPr marL="0" indent="0">
              <a:buNone/>
            </a:pPr>
            <a:r>
              <a:rPr lang="fr-BE" dirty="0"/>
              <a:t>La combinaison de GPS, GLONASS et GALILEO augmente le nombre de satellites visibles lors de vos mesures et améliore :</a:t>
            </a:r>
          </a:p>
          <a:p>
            <a:pPr lvl="1"/>
            <a:r>
              <a:rPr lang="fr-BE" dirty="0"/>
              <a:t>La fiabilité de vos mesures</a:t>
            </a:r>
          </a:p>
          <a:p>
            <a:pPr lvl="1"/>
            <a:r>
              <a:rPr lang="fr-BE" dirty="0"/>
              <a:t>La rapidité de fixation</a:t>
            </a:r>
          </a:p>
          <a:p>
            <a:pPr lvl="1"/>
            <a:r>
              <a:rPr lang="fr-BE" dirty="0"/>
              <a:t>La disponibilité du service </a:t>
            </a:r>
          </a:p>
          <a:p>
            <a:pPr marL="0" indent="0">
              <a:buNone/>
            </a:pPr>
            <a:r>
              <a:rPr lang="fr-BE" dirty="0"/>
              <a:t>En fonction des possibilités de votre récepteur GNSS, vous pourrez à présent sélectionner dans la source table qui vous est allouée les produits utilisant les signaux :</a:t>
            </a:r>
          </a:p>
          <a:p>
            <a:pPr lvl="1"/>
            <a:r>
              <a:rPr lang="fr-BE" dirty="0"/>
              <a:t>GPS uniquement (dont le nom se termine par "G")</a:t>
            </a:r>
          </a:p>
          <a:p>
            <a:pPr lvl="1"/>
            <a:r>
              <a:rPr lang="fr-BE" dirty="0"/>
              <a:t>GPS et GLONASS (dont le nom se termine par "GG")</a:t>
            </a:r>
          </a:p>
          <a:p>
            <a:pPr lvl="1"/>
            <a:r>
              <a:rPr lang="fr-BE" dirty="0"/>
              <a:t>GPS, GLONASS et GALILEO (dont le nom se termine par "GGG")</a:t>
            </a:r>
          </a:p>
          <a:p>
            <a:pPr marL="0" indent="0">
              <a:buNone/>
            </a:pPr>
            <a:r>
              <a:rPr lang="fr-BE" dirty="0"/>
              <a:t>Il est possible que vous deviez modifier les paramètres de votre récepteur pour bénéficier des satellites GALILEO. Votre revendeur de matériel saura vous conseiller</a:t>
            </a:r>
          </a:p>
        </p:txBody>
      </p:sp>
      <p:pic>
        <p:nvPicPr>
          <p:cNvPr id="7" name="Image 6">
            <a:extLst>
              <a:ext uri="{FF2B5EF4-FFF2-40B4-BE49-F238E27FC236}">
                <a16:creationId xmlns:a16="http://schemas.microsoft.com/office/drawing/2014/main" id="{E07A46D5-B645-4769-A09F-449E019FE579}"/>
              </a:ext>
            </a:extLst>
          </p:cNvPr>
          <p:cNvPicPr>
            <a:picLocks noChangeAspect="1"/>
          </p:cNvPicPr>
          <p:nvPr/>
        </p:nvPicPr>
        <p:blipFill>
          <a:blip r:embed="rId2"/>
          <a:stretch>
            <a:fillRect/>
          </a:stretch>
        </p:blipFill>
        <p:spPr>
          <a:xfrm>
            <a:off x="838200" y="599281"/>
            <a:ext cx="870438" cy="857250"/>
          </a:xfrm>
          <a:prstGeom prst="rect">
            <a:avLst/>
          </a:prstGeom>
        </p:spPr>
      </p:pic>
    </p:spTree>
    <p:extLst>
      <p:ext uri="{BB962C8B-B14F-4D97-AF65-F5344CB8AC3E}">
        <p14:creationId xmlns:p14="http://schemas.microsoft.com/office/powerpoint/2010/main" val="16832648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355652-BF7E-4A90-BAB5-ACB8F1255ADB}"/>
              </a:ext>
            </a:extLst>
          </p:cNvPr>
          <p:cNvSpPr>
            <a:spLocks noGrp="1"/>
          </p:cNvSpPr>
          <p:nvPr>
            <p:ph type="title"/>
          </p:nvPr>
        </p:nvSpPr>
        <p:spPr/>
        <p:txBody>
          <a:bodyPr/>
          <a:lstStyle/>
          <a:p>
            <a:r>
              <a:rPr lang="fr-FR" dirty="0"/>
              <a:t>Conclusion</a:t>
            </a:r>
            <a:endParaRPr lang="fr-BE" dirty="0"/>
          </a:p>
        </p:txBody>
      </p:sp>
      <p:sp>
        <p:nvSpPr>
          <p:cNvPr id="3" name="Espace réservé du contenu 2">
            <a:extLst>
              <a:ext uri="{FF2B5EF4-FFF2-40B4-BE49-F238E27FC236}">
                <a16:creationId xmlns:a16="http://schemas.microsoft.com/office/drawing/2014/main" id="{45C4E2A2-B3A0-45FD-9E2A-E04046190CD2}"/>
              </a:ext>
            </a:extLst>
          </p:cNvPr>
          <p:cNvSpPr>
            <a:spLocks noGrp="1"/>
          </p:cNvSpPr>
          <p:nvPr>
            <p:ph idx="1"/>
          </p:nvPr>
        </p:nvSpPr>
        <p:spPr>
          <a:xfrm>
            <a:off x="1230592" y="1825626"/>
            <a:ext cx="10123207" cy="3353476"/>
          </a:xfrm>
        </p:spPr>
        <p:txBody>
          <a:bodyPr>
            <a:normAutofit lnSpcReduction="10000"/>
          </a:bodyPr>
          <a:lstStyle/>
          <a:p>
            <a:r>
              <a:rPr lang="fr-FR" dirty="0"/>
              <a:t>Le PICC s’améliore et il est tourné vers l’avenir</a:t>
            </a:r>
          </a:p>
          <a:p>
            <a:pPr marL="900113" lvl="1" indent="-442913">
              <a:buFont typeface="Wingdings" panose="05000000000000000000" pitchFamily="2" charset="2"/>
              <a:buChar char="v"/>
            </a:pPr>
            <a:r>
              <a:rPr lang="fr-FR" dirty="0"/>
              <a:t>Diffusion plus fréquente et accessible à plus d’utilisateurs</a:t>
            </a:r>
          </a:p>
          <a:p>
            <a:pPr marL="900113" lvl="1" indent="-442913">
              <a:buFont typeface="Wingdings" panose="05000000000000000000" pitchFamily="2" charset="2"/>
              <a:buChar char="v"/>
            </a:pPr>
            <a:r>
              <a:rPr lang="fr-FR" dirty="0"/>
              <a:t>Mise à jour </a:t>
            </a:r>
            <a:r>
              <a:rPr lang="fr-FR" dirty="0">
                <a:sym typeface="Wingdings" panose="05000000000000000000" pitchFamily="2" charset="2"/>
              </a:rPr>
              <a:t> âge moyen diminue</a:t>
            </a:r>
          </a:p>
          <a:p>
            <a:pPr marL="900113" lvl="1" indent="-442913">
              <a:buFont typeface="Wingdings" panose="05000000000000000000" pitchFamily="2" charset="2"/>
              <a:buChar char="v"/>
            </a:pPr>
            <a:r>
              <a:rPr lang="fr-FR" dirty="0">
                <a:sym typeface="Wingdings" panose="05000000000000000000" pitchFamily="2" charset="2"/>
              </a:rPr>
              <a:t>Plans d’eau, etc.</a:t>
            </a:r>
          </a:p>
          <a:p>
            <a:pPr marL="900113" lvl="1" indent="-442913">
              <a:buFont typeface="Wingdings" panose="05000000000000000000" pitchFamily="2" charset="2"/>
              <a:buChar char="v"/>
            </a:pPr>
            <a:r>
              <a:rPr lang="fr-FR" dirty="0">
                <a:sym typeface="Wingdings" panose="05000000000000000000" pitchFamily="2" charset="2"/>
              </a:rPr>
              <a:t>Production va migrer vers Lambert 2008</a:t>
            </a:r>
          </a:p>
          <a:p>
            <a:pPr marL="900113" lvl="1" indent="-442913">
              <a:buFont typeface="Wingdings" panose="05000000000000000000" pitchFamily="2" charset="2"/>
              <a:buChar char="v"/>
            </a:pPr>
            <a:r>
              <a:rPr lang="fr-FR" dirty="0">
                <a:sym typeface="Wingdings" panose="05000000000000000000" pitchFamily="2" charset="2"/>
              </a:rPr>
              <a:t>Sources authentiques (axes de voiries, bâtiments + adresses)</a:t>
            </a:r>
            <a:endParaRPr lang="fr-FR" dirty="0"/>
          </a:p>
          <a:p>
            <a:r>
              <a:rPr lang="fr-FR" dirty="0"/>
              <a:t>PSGW 2020-2024 et géoréférentiel</a:t>
            </a:r>
          </a:p>
          <a:p>
            <a:r>
              <a:rPr lang="fr-FR" dirty="0"/>
              <a:t>WALCORS est compatible GALILEO (voir gnss.wallonie.be)</a:t>
            </a:r>
          </a:p>
          <a:p>
            <a:endParaRPr lang="fr-FR" dirty="0"/>
          </a:p>
          <a:p>
            <a:endParaRPr lang="fr-FR" dirty="0"/>
          </a:p>
          <a:p>
            <a:endParaRPr lang="fr-FR" dirty="0"/>
          </a:p>
          <a:p>
            <a:endParaRPr lang="fr-FR" dirty="0"/>
          </a:p>
          <a:p>
            <a:endParaRPr lang="fr-FR" dirty="0"/>
          </a:p>
          <a:p>
            <a:pPr marL="0" indent="0" algn="ctr">
              <a:buNone/>
            </a:pPr>
            <a:endParaRPr lang="fr-BE" dirty="0"/>
          </a:p>
        </p:txBody>
      </p:sp>
      <p:sp>
        <p:nvSpPr>
          <p:cNvPr id="4" name="ZoneTexte 3">
            <a:extLst>
              <a:ext uri="{FF2B5EF4-FFF2-40B4-BE49-F238E27FC236}">
                <a16:creationId xmlns:a16="http://schemas.microsoft.com/office/drawing/2014/main" id="{6DCB87DB-A679-4F40-AAA0-99569AEDB519}"/>
              </a:ext>
            </a:extLst>
          </p:cNvPr>
          <p:cNvSpPr txBox="1"/>
          <p:nvPr/>
        </p:nvSpPr>
        <p:spPr>
          <a:xfrm>
            <a:off x="3420118" y="5636302"/>
            <a:ext cx="4801987" cy="523220"/>
          </a:xfrm>
          <a:prstGeom prst="rect">
            <a:avLst/>
          </a:prstGeom>
          <a:noFill/>
        </p:spPr>
        <p:txBody>
          <a:bodyPr wrap="square" rtlCol="0">
            <a:spAutoFit/>
          </a:bodyPr>
          <a:lstStyle/>
          <a:p>
            <a:pPr algn="ctr"/>
            <a:r>
              <a:rPr lang="fr-FR" sz="2800" dirty="0">
                <a:solidFill>
                  <a:srgbClr val="A10E2F"/>
                </a:solidFill>
              </a:rPr>
              <a:t>Merci pour votre attention !</a:t>
            </a:r>
            <a:endParaRPr lang="fr-BE" sz="2800" dirty="0">
              <a:solidFill>
                <a:srgbClr val="A10E2F"/>
              </a:solidFill>
            </a:endParaRPr>
          </a:p>
        </p:txBody>
      </p:sp>
    </p:spTree>
    <p:extLst>
      <p:ext uri="{BB962C8B-B14F-4D97-AF65-F5344CB8AC3E}">
        <p14:creationId xmlns:p14="http://schemas.microsoft.com/office/powerpoint/2010/main" val="2864741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43F60554-FBB9-468B-A552-6860B4585CD9}"/>
              </a:ext>
            </a:extLst>
          </p:cNvPr>
          <p:cNvSpPr>
            <a:spLocks noGrp="1"/>
          </p:cNvSpPr>
          <p:nvPr>
            <p:ph type="sldNum" sz="quarter" idx="4"/>
          </p:nvPr>
        </p:nvSpPr>
        <p:spPr/>
        <p:txBody>
          <a:bodyPr/>
          <a:lstStyle/>
          <a:p>
            <a:fld id="{F3DB4B1D-2900-4030-8D00-D12F52ACDE52}" type="slidenum">
              <a:rPr lang="fr-BE" smtClean="0"/>
              <a:pPr/>
              <a:t>13</a:t>
            </a:fld>
            <a:endParaRPr lang="fr-BE" dirty="0"/>
          </a:p>
        </p:txBody>
      </p:sp>
      <p:pic>
        <p:nvPicPr>
          <p:cNvPr id="6" name="Picture 4" descr="Résultat d’images pour facebook logo">
            <a:extLst>
              <a:ext uri="{FF2B5EF4-FFF2-40B4-BE49-F238E27FC236}">
                <a16:creationId xmlns:a16="http://schemas.microsoft.com/office/drawing/2014/main" id="{953AC62F-00CA-4877-89E7-53B111B396F6}"/>
              </a:ext>
            </a:extLst>
          </p:cNvPr>
          <p:cNvPicPr>
            <a:picLocks noChangeAspect="1" noChangeArrowheads="1"/>
          </p:cNvPicPr>
          <p:nvPr/>
        </p:nvPicPr>
        <p:blipFill>
          <a:blip r:embed="rId2"/>
          <a:srcRect/>
          <a:stretch>
            <a:fillRect/>
          </a:stretch>
        </p:blipFill>
        <p:spPr bwMode="auto">
          <a:xfrm>
            <a:off x="6790077" y="3774985"/>
            <a:ext cx="456443" cy="468344"/>
          </a:xfrm>
          <a:prstGeom prst="rect">
            <a:avLst/>
          </a:prstGeom>
          <a:noFill/>
        </p:spPr>
      </p:pic>
      <p:pic>
        <p:nvPicPr>
          <p:cNvPr id="7" name="Picture 8" descr="Résultat d’images pour twitter logo">
            <a:extLst>
              <a:ext uri="{FF2B5EF4-FFF2-40B4-BE49-F238E27FC236}">
                <a16:creationId xmlns:a16="http://schemas.microsoft.com/office/drawing/2014/main" id="{EAD63354-B214-4F1A-8C6F-B3CBA729196E}"/>
              </a:ext>
            </a:extLst>
          </p:cNvPr>
          <p:cNvPicPr>
            <a:picLocks noChangeAspect="1" noChangeArrowheads="1"/>
          </p:cNvPicPr>
          <p:nvPr/>
        </p:nvPicPr>
        <p:blipFill>
          <a:blip r:embed="rId3"/>
          <a:srcRect/>
          <a:stretch>
            <a:fillRect/>
          </a:stretch>
        </p:blipFill>
        <p:spPr bwMode="auto">
          <a:xfrm>
            <a:off x="6214817" y="3774985"/>
            <a:ext cx="456443" cy="468344"/>
          </a:xfrm>
          <a:prstGeom prst="rect">
            <a:avLst/>
          </a:prstGeom>
          <a:noFill/>
        </p:spPr>
      </p:pic>
      <p:pic>
        <p:nvPicPr>
          <p:cNvPr id="8" name="Picture 2" descr="Résultat de recherche d'images pour &quot;logo linkedin&quot;">
            <a:hlinkClick r:id="rId4"/>
            <a:extLst>
              <a:ext uri="{FF2B5EF4-FFF2-40B4-BE49-F238E27FC236}">
                <a16:creationId xmlns:a16="http://schemas.microsoft.com/office/drawing/2014/main" id="{5FD2D20A-EC90-4866-A55A-8353B7A88C25}"/>
              </a:ext>
            </a:extLst>
          </p:cNvPr>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5510774" y="3757855"/>
            <a:ext cx="648876" cy="502603"/>
          </a:xfrm>
          <a:prstGeom prst="rect">
            <a:avLst/>
          </a:prstGeom>
          <a:noFill/>
        </p:spPr>
      </p:pic>
      <p:sp>
        <p:nvSpPr>
          <p:cNvPr id="9" name="Rectangle 8">
            <a:extLst>
              <a:ext uri="{FF2B5EF4-FFF2-40B4-BE49-F238E27FC236}">
                <a16:creationId xmlns:a16="http://schemas.microsoft.com/office/drawing/2014/main" id="{9F841093-3F1B-41BF-9579-30AAB93D053B}"/>
              </a:ext>
            </a:extLst>
          </p:cNvPr>
          <p:cNvSpPr/>
          <p:nvPr/>
        </p:nvSpPr>
        <p:spPr>
          <a:xfrm>
            <a:off x="5435390" y="4351644"/>
            <a:ext cx="2239716" cy="307777"/>
          </a:xfrm>
          <a:prstGeom prst="rect">
            <a:avLst/>
          </a:prstGeom>
        </p:spPr>
        <p:txBody>
          <a:bodyPr wrap="none">
            <a:spAutoFit/>
          </a:bodyPr>
          <a:lstStyle/>
          <a:p>
            <a:r>
              <a:rPr lang="fr-BE" sz="1400" kern="0" dirty="0">
                <a:solidFill>
                  <a:schemeClr val="bg1">
                    <a:lumMod val="50000"/>
                  </a:schemeClr>
                </a:solidFill>
                <a:latin typeface="+mj-lt"/>
                <a:ea typeface="Geneva" pitchFamily="-1" charset="-128"/>
              </a:rPr>
              <a:t>Géoportail de la Wallonie</a:t>
            </a:r>
            <a:endParaRPr lang="fr-BE" sz="1400" dirty="0">
              <a:solidFill>
                <a:schemeClr val="bg1">
                  <a:lumMod val="50000"/>
                </a:schemeClr>
              </a:solidFill>
              <a:latin typeface="+mj-lt"/>
            </a:endParaRPr>
          </a:p>
        </p:txBody>
      </p:sp>
      <p:sp>
        <p:nvSpPr>
          <p:cNvPr id="10" name="Rectangle 9">
            <a:extLst>
              <a:ext uri="{FF2B5EF4-FFF2-40B4-BE49-F238E27FC236}">
                <a16:creationId xmlns:a16="http://schemas.microsoft.com/office/drawing/2014/main" id="{5B1B34D2-C408-40E3-A5DC-9F39539F15D8}"/>
              </a:ext>
            </a:extLst>
          </p:cNvPr>
          <p:cNvSpPr/>
          <p:nvPr/>
        </p:nvSpPr>
        <p:spPr>
          <a:xfrm>
            <a:off x="4304266" y="2387179"/>
            <a:ext cx="4733988" cy="830997"/>
          </a:xfrm>
          <a:prstGeom prst="rect">
            <a:avLst/>
          </a:prstGeom>
        </p:spPr>
        <p:txBody>
          <a:bodyPr wrap="none">
            <a:spAutoFit/>
          </a:bodyPr>
          <a:lstStyle/>
          <a:p>
            <a:r>
              <a:rPr lang="fr-FR" sz="2400" kern="0" dirty="0">
                <a:solidFill>
                  <a:schemeClr val="bg1">
                    <a:lumMod val="50000"/>
                  </a:schemeClr>
                </a:solidFill>
                <a:latin typeface="+mj-lt"/>
                <a:ea typeface="Geneva" pitchFamily="-1" charset="-128"/>
              </a:rPr>
              <a:t>picc@spw.wallonie.be</a:t>
            </a:r>
            <a:endParaRPr lang="fr-BE" sz="2400" kern="0" dirty="0">
              <a:solidFill>
                <a:schemeClr val="bg1">
                  <a:lumMod val="50000"/>
                </a:schemeClr>
              </a:solidFill>
              <a:latin typeface="+mj-lt"/>
              <a:ea typeface="Geneva" pitchFamily="-1" charset="-128"/>
            </a:endParaRPr>
          </a:p>
          <a:p>
            <a:r>
              <a:rPr lang="fr-BE" sz="2400" kern="0" dirty="0">
                <a:solidFill>
                  <a:schemeClr val="bg1">
                    <a:lumMod val="50000"/>
                  </a:schemeClr>
                </a:solidFill>
                <a:latin typeface="+mj-lt"/>
                <a:ea typeface="Geneva" pitchFamily="-1" charset="-128"/>
              </a:rPr>
              <a:t>helpdesk.carto@spw.wallonie.be</a:t>
            </a:r>
            <a:endParaRPr lang="fr-BE" sz="2400" dirty="0">
              <a:solidFill>
                <a:schemeClr val="bg1">
                  <a:lumMod val="50000"/>
                </a:schemeClr>
              </a:solidFill>
              <a:latin typeface="+mj-lt"/>
            </a:endParaRPr>
          </a:p>
        </p:txBody>
      </p:sp>
      <p:sp>
        <p:nvSpPr>
          <p:cNvPr id="16" name="Rectangle 15">
            <a:extLst>
              <a:ext uri="{FF2B5EF4-FFF2-40B4-BE49-F238E27FC236}">
                <a16:creationId xmlns:a16="http://schemas.microsoft.com/office/drawing/2014/main" id="{0333A092-4B82-4F8B-82AA-557FF3F12EB5}"/>
              </a:ext>
            </a:extLst>
          </p:cNvPr>
          <p:cNvSpPr/>
          <p:nvPr/>
        </p:nvSpPr>
        <p:spPr>
          <a:xfrm>
            <a:off x="4304265" y="1529962"/>
            <a:ext cx="4523995" cy="461665"/>
          </a:xfrm>
          <a:prstGeom prst="rect">
            <a:avLst/>
          </a:prstGeom>
        </p:spPr>
        <p:txBody>
          <a:bodyPr wrap="none">
            <a:spAutoFit/>
          </a:bodyPr>
          <a:lstStyle/>
          <a:p>
            <a:r>
              <a:rPr lang="fr-BE" sz="2400" kern="0" dirty="0">
                <a:solidFill>
                  <a:schemeClr val="bg1">
                    <a:lumMod val="50000"/>
                  </a:schemeClr>
                </a:solidFill>
                <a:latin typeface="+mj-lt"/>
                <a:ea typeface="Geneva" pitchFamily="-1" charset="-128"/>
              </a:rPr>
              <a:t>https://Geoportail.wallonie.be</a:t>
            </a:r>
            <a:endParaRPr lang="fr-BE" sz="2400" dirty="0">
              <a:solidFill>
                <a:schemeClr val="bg1">
                  <a:lumMod val="50000"/>
                </a:schemeClr>
              </a:solidFill>
              <a:latin typeface="+mj-lt"/>
            </a:endParaRPr>
          </a:p>
        </p:txBody>
      </p:sp>
      <p:pic>
        <p:nvPicPr>
          <p:cNvPr id="1026" name="Picture 2" descr="Afficher l’image source">
            <a:extLst>
              <a:ext uri="{FF2B5EF4-FFF2-40B4-BE49-F238E27FC236}">
                <a16:creationId xmlns:a16="http://schemas.microsoft.com/office/drawing/2014/main" id="{86171802-C90D-464C-81EB-CAE96D3F0052}"/>
              </a:ext>
            </a:extLst>
          </p:cNvPr>
          <p:cNvPicPr>
            <a:picLocks noChangeAspect="1" noChangeArrowheads="1"/>
          </p:cNvPicPr>
          <p:nvPr/>
        </p:nvPicPr>
        <p:blipFill>
          <a:blip r:embed="rId6">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381927" y="1540389"/>
            <a:ext cx="617538" cy="50660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fficher l’image source">
            <a:extLst>
              <a:ext uri="{FF2B5EF4-FFF2-40B4-BE49-F238E27FC236}">
                <a16:creationId xmlns:a16="http://schemas.microsoft.com/office/drawing/2014/main" id="{F62D0C22-D352-4150-A515-484E148FE784}"/>
              </a:ext>
            </a:extLst>
          </p:cNvPr>
          <p:cNvPicPr>
            <a:picLocks noChangeAspect="1" noChangeArrowheads="1"/>
          </p:cNvPicPr>
          <p:nvPr/>
        </p:nvPicPr>
        <p:blipFill>
          <a:blip r:embed="rId7">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381927" y="2309242"/>
            <a:ext cx="617538" cy="617538"/>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 2">
            <a:extLst>
              <a:ext uri="{FF2B5EF4-FFF2-40B4-BE49-F238E27FC236}">
                <a16:creationId xmlns:a16="http://schemas.microsoft.com/office/drawing/2014/main" id="{3C27970A-3626-4D37-9337-AB1D0F75A3D9}"/>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8290845" y="3319913"/>
            <a:ext cx="3657600" cy="2438400"/>
          </a:xfrm>
          <a:prstGeom prst="rect">
            <a:avLst/>
          </a:prstGeom>
        </p:spPr>
      </p:pic>
      <p:sp>
        <p:nvSpPr>
          <p:cNvPr id="4" name="ZoneTexte 3">
            <a:extLst>
              <a:ext uri="{FF2B5EF4-FFF2-40B4-BE49-F238E27FC236}">
                <a16:creationId xmlns:a16="http://schemas.microsoft.com/office/drawing/2014/main" id="{17A228F9-D598-446A-AEF5-D3CF6D8B400B}"/>
              </a:ext>
            </a:extLst>
          </p:cNvPr>
          <p:cNvSpPr txBox="1"/>
          <p:nvPr/>
        </p:nvSpPr>
        <p:spPr>
          <a:xfrm>
            <a:off x="1488000" y="9525000"/>
            <a:ext cx="9144000" cy="92333"/>
          </a:xfrm>
          <a:prstGeom prst="rect">
            <a:avLst/>
          </a:prstGeom>
          <a:noFill/>
        </p:spPr>
        <p:txBody>
          <a:bodyPr wrap="square" rtlCol="0">
            <a:spAutoFit/>
          </a:bodyPr>
          <a:lstStyle/>
          <a:p>
            <a:r>
              <a:rPr lang="fr-BE" sz="900">
                <a:hlinkClick r:id="rId9" tooltip="https://fr.wikipedia.org/wiki/Fichier:Micro_Shure_SM58.jpg"/>
              </a:rPr>
              <a:t>Cette photo</a:t>
            </a:r>
            <a:r>
              <a:rPr lang="fr-BE" sz="900"/>
              <a:t> par Auteur inconnu est soumis à la licence </a:t>
            </a:r>
            <a:r>
              <a:rPr lang="fr-BE" sz="900">
                <a:hlinkClick r:id="rId10" tooltip="https://creativecommons.org/licenses/by-sa/3.0/"/>
              </a:rPr>
              <a:t>CC BY-SA</a:t>
            </a:r>
            <a:endParaRPr lang="fr-BE" sz="900"/>
          </a:p>
        </p:txBody>
      </p:sp>
    </p:spTree>
    <p:extLst>
      <p:ext uri="{BB962C8B-B14F-4D97-AF65-F5344CB8AC3E}">
        <p14:creationId xmlns:p14="http://schemas.microsoft.com/office/powerpoint/2010/main" val="13240026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4778BF-C8FA-48DD-923F-394E6B0A9A07}"/>
              </a:ext>
            </a:extLst>
          </p:cNvPr>
          <p:cNvSpPr>
            <a:spLocks noGrp="1"/>
          </p:cNvSpPr>
          <p:nvPr>
            <p:ph type="title"/>
          </p:nvPr>
        </p:nvSpPr>
        <p:spPr/>
        <p:txBody>
          <a:bodyPr>
            <a:normAutofit/>
          </a:bodyPr>
          <a:lstStyle/>
          <a:p>
            <a:pPr algn="ctr"/>
            <a:r>
              <a:rPr lang="fr-FR" sz="4400" dirty="0"/>
              <a:t>Q &amp; R</a:t>
            </a:r>
            <a:endParaRPr lang="fr-BE" sz="4400" dirty="0"/>
          </a:p>
        </p:txBody>
      </p:sp>
      <p:pic>
        <p:nvPicPr>
          <p:cNvPr id="6" name="Espace réservé du contenu 5">
            <a:extLst>
              <a:ext uri="{FF2B5EF4-FFF2-40B4-BE49-F238E27FC236}">
                <a16:creationId xmlns:a16="http://schemas.microsoft.com/office/drawing/2014/main" id="{00FB1F54-717E-4299-B69D-FF36420CCCC2}"/>
              </a:ext>
            </a:extLst>
          </p:cNvPr>
          <p:cNvPicPr>
            <a:picLocks noGrp="1" noChangeAspect="1"/>
          </p:cNvPicPr>
          <p:nvPr>
            <p:ph idx="1"/>
          </p:nvPr>
        </p:nvPicPr>
        <p:blipFill>
          <a:blip r:embed="rId2"/>
          <a:stretch>
            <a:fillRect/>
          </a:stretch>
        </p:blipFill>
        <p:spPr>
          <a:xfrm>
            <a:off x="5183188" y="830900"/>
            <a:ext cx="6172200" cy="4572312"/>
          </a:xfrm>
          <a:prstGeom prst="rect">
            <a:avLst/>
          </a:prstGeom>
        </p:spPr>
      </p:pic>
      <p:sp>
        <p:nvSpPr>
          <p:cNvPr id="4" name="Espace réservé du texte 3">
            <a:extLst>
              <a:ext uri="{FF2B5EF4-FFF2-40B4-BE49-F238E27FC236}">
                <a16:creationId xmlns:a16="http://schemas.microsoft.com/office/drawing/2014/main" id="{F6A57B4E-FE7A-4C5E-A310-E926EA2DEDC5}"/>
              </a:ext>
            </a:extLst>
          </p:cNvPr>
          <p:cNvSpPr>
            <a:spLocks noGrp="1"/>
          </p:cNvSpPr>
          <p:nvPr>
            <p:ph type="body" sz="half" idx="2"/>
          </p:nvPr>
        </p:nvSpPr>
        <p:spPr>
          <a:xfrm>
            <a:off x="1145136" y="2446638"/>
            <a:ext cx="3626889" cy="3330319"/>
          </a:xfrm>
        </p:spPr>
        <p:txBody>
          <a:bodyPr/>
          <a:lstStyle/>
          <a:p>
            <a:r>
              <a:rPr lang="fr-FR" dirty="0"/>
              <a:t>Questions posées par les participants lors de l’inscription</a:t>
            </a:r>
            <a:endParaRPr lang="fr-BE" dirty="0"/>
          </a:p>
        </p:txBody>
      </p:sp>
      <p:sp>
        <p:nvSpPr>
          <p:cNvPr id="5" name="Espace réservé du numéro de diapositive 4">
            <a:extLst>
              <a:ext uri="{FF2B5EF4-FFF2-40B4-BE49-F238E27FC236}">
                <a16:creationId xmlns:a16="http://schemas.microsoft.com/office/drawing/2014/main" id="{BFE25DEA-97A9-4AA3-9F3B-67BB15BCF47F}"/>
              </a:ext>
            </a:extLst>
          </p:cNvPr>
          <p:cNvSpPr>
            <a:spLocks noGrp="1"/>
          </p:cNvSpPr>
          <p:nvPr>
            <p:ph type="sldNum" sz="quarter" idx="4"/>
          </p:nvPr>
        </p:nvSpPr>
        <p:spPr/>
        <p:txBody>
          <a:bodyPr/>
          <a:lstStyle/>
          <a:p>
            <a:fld id="{F3DB4B1D-2900-4030-8D00-D12F52ACDE52}" type="slidenum">
              <a:rPr lang="fr-BE" smtClean="0"/>
              <a:pPr/>
              <a:t>14</a:t>
            </a:fld>
            <a:endParaRPr lang="fr-BE" dirty="0"/>
          </a:p>
        </p:txBody>
      </p:sp>
    </p:spTree>
    <p:extLst>
      <p:ext uri="{BB962C8B-B14F-4D97-AF65-F5344CB8AC3E}">
        <p14:creationId xmlns:p14="http://schemas.microsoft.com/office/powerpoint/2010/main" val="3380714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9004461-6B36-4EE0-948D-232393885891}"/>
              </a:ext>
            </a:extLst>
          </p:cNvPr>
          <p:cNvSpPr>
            <a:spLocks noGrp="1"/>
          </p:cNvSpPr>
          <p:nvPr>
            <p:ph type="title"/>
          </p:nvPr>
        </p:nvSpPr>
        <p:spPr/>
        <p:txBody>
          <a:bodyPr/>
          <a:lstStyle/>
          <a:p>
            <a:r>
              <a:rPr lang="fr-FR" dirty="0"/>
              <a:t>Diffusion du PICC : CGA-CGU</a:t>
            </a:r>
            <a:endParaRPr lang="fr-BE" dirty="0"/>
          </a:p>
        </p:txBody>
      </p:sp>
      <p:sp>
        <p:nvSpPr>
          <p:cNvPr id="5" name="Espace réservé du contenu 1">
            <a:extLst>
              <a:ext uri="{FF2B5EF4-FFF2-40B4-BE49-F238E27FC236}">
                <a16:creationId xmlns:a16="http://schemas.microsoft.com/office/drawing/2014/main" id="{EB9976D6-7333-49F1-A4E0-43F5A22F3F4B}"/>
              </a:ext>
            </a:extLst>
          </p:cNvPr>
          <p:cNvSpPr txBox="1">
            <a:spLocks/>
          </p:cNvSpPr>
          <p:nvPr/>
        </p:nvSpPr>
        <p:spPr>
          <a:xfrm>
            <a:off x="1488906" y="1331211"/>
            <a:ext cx="10006408" cy="5161664"/>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A10E2F"/>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buFont typeface="Arial" panose="020B0604020202020204" pitchFamily="34" charset="0"/>
              <a:buNone/>
            </a:pPr>
            <a:r>
              <a:rPr lang="fr-BE" sz="2400" b="1" dirty="0">
                <a:sym typeface="Wingdings" panose="05000000000000000000" pitchFamily="2" charset="2"/>
              </a:rPr>
              <a:t> Conditions générales d’accès donc données PICC accessibles sans frais…</a:t>
            </a:r>
          </a:p>
          <a:p>
            <a:r>
              <a:rPr lang="fr-BE" sz="2400" dirty="0">
                <a:solidFill>
                  <a:schemeClr val="tx1"/>
                </a:solidFill>
              </a:rPr>
              <a:t>par toute personne physique ou morale</a:t>
            </a:r>
          </a:p>
          <a:p>
            <a:r>
              <a:rPr lang="fr-BE" sz="2400" dirty="0">
                <a:solidFill>
                  <a:schemeClr val="tx1"/>
                </a:solidFill>
              </a:rPr>
              <a:t>pour une durée indéterminée</a:t>
            </a:r>
          </a:p>
          <a:p>
            <a:r>
              <a:rPr lang="fr-BE" sz="2400" dirty="0">
                <a:solidFill>
                  <a:schemeClr val="tx1"/>
                </a:solidFill>
              </a:rPr>
              <a:t>gratuitement</a:t>
            </a:r>
          </a:p>
          <a:p>
            <a:r>
              <a:rPr lang="fr-BE" sz="2400" dirty="0">
                <a:solidFill>
                  <a:schemeClr val="tx1"/>
                </a:solidFill>
              </a:rPr>
              <a:t>sur l’entièreté du territoire wallon</a:t>
            </a:r>
          </a:p>
          <a:p>
            <a:r>
              <a:rPr lang="fr-BE" sz="2400" dirty="0">
                <a:solidFill>
                  <a:schemeClr val="tx1"/>
                </a:solidFill>
              </a:rPr>
              <a:t>pour toute finalité</a:t>
            </a:r>
          </a:p>
          <a:p>
            <a:pPr marL="0" indent="0">
              <a:buFont typeface="Arial" panose="020B0604020202020204" pitchFamily="34" charset="0"/>
              <a:buNone/>
            </a:pPr>
            <a:r>
              <a:rPr lang="fr-BE" sz="2400" b="1" dirty="0"/>
              <a:t>L’utilisateur peut :</a:t>
            </a:r>
          </a:p>
          <a:p>
            <a:r>
              <a:rPr lang="fr-BE" sz="2400" dirty="0">
                <a:solidFill>
                  <a:schemeClr val="tx1"/>
                </a:solidFill>
              </a:rPr>
              <a:t>redistribuer la donnée à un tiers</a:t>
            </a:r>
          </a:p>
          <a:p>
            <a:r>
              <a:rPr lang="fr-BE" sz="2400" dirty="0">
                <a:solidFill>
                  <a:schemeClr val="tx1"/>
                </a:solidFill>
              </a:rPr>
              <a:t>publier la donnée sur Internet via un service web</a:t>
            </a:r>
          </a:p>
          <a:p>
            <a:r>
              <a:rPr lang="fr-BE" sz="2400" dirty="0">
                <a:solidFill>
                  <a:schemeClr val="tx1"/>
                </a:solidFill>
              </a:rPr>
              <a:t>publier la donnée sur support statique (carte papier, brochure, support de présentation orale, </a:t>
            </a:r>
            <a:r>
              <a:rPr lang="fr-BE" sz="2400" dirty="0" err="1">
                <a:solidFill>
                  <a:schemeClr val="tx1"/>
                </a:solidFill>
              </a:rPr>
              <a:t>pdf</a:t>
            </a:r>
            <a:r>
              <a:rPr lang="fr-BE" sz="2400" dirty="0">
                <a:solidFill>
                  <a:schemeClr val="tx1"/>
                </a:solidFill>
              </a:rPr>
              <a:t> ou image sur Internet, rapport, etc.)</a:t>
            </a:r>
          </a:p>
          <a:p>
            <a:pPr marL="0" indent="0" algn="ctr">
              <a:buFont typeface="Arial" panose="020B0604020202020204" pitchFamily="34" charset="0"/>
              <a:buNone/>
            </a:pPr>
            <a:r>
              <a:rPr lang="fr-FR" b="1" dirty="0"/>
              <a:t>Voir geoportail.wallonie.be</a:t>
            </a:r>
            <a:endParaRPr lang="fr-BE" b="1" dirty="0"/>
          </a:p>
          <a:p>
            <a:pPr>
              <a:lnSpc>
                <a:spcPct val="150000"/>
              </a:lnSpc>
            </a:pPr>
            <a:endParaRPr lang="fr-BE" sz="3333" b="1" dirty="0"/>
          </a:p>
        </p:txBody>
      </p:sp>
      <p:pic>
        <p:nvPicPr>
          <p:cNvPr id="6" name="Image 5">
            <a:extLst>
              <a:ext uri="{FF2B5EF4-FFF2-40B4-BE49-F238E27FC236}">
                <a16:creationId xmlns:a16="http://schemas.microsoft.com/office/drawing/2014/main" id="{441E2B49-322A-4FE0-852E-502BD7ED0B8D}"/>
              </a:ext>
            </a:extLst>
          </p:cNvPr>
          <p:cNvPicPr>
            <a:picLocks noChangeAspect="1"/>
          </p:cNvPicPr>
          <p:nvPr/>
        </p:nvPicPr>
        <p:blipFill rotWithShape="1">
          <a:blip r:embed="rId2"/>
          <a:srcRect l="18245" t="32370" r="20458" b="27668"/>
          <a:stretch/>
        </p:blipFill>
        <p:spPr>
          <a:xfrm>
            <a:off x="8210549" y="1993463"/>
            <a:ext cx="3861233" cy="1149235"/>
          </a:xfrm>
          <a:prstGeom prst="rect">
            <a:avLst/>
          </a:prstGeom>
        </p:spPr>
      </p:pic>
      <p:pic>
        <p:nvPicPr>
          <p:cNvPr id="7" name="Image 6">
            <a:extLst>
              <a:ext uri="{FF2B5EF4-FFF2-40B4-BE49-F238E27FC236}">
                <a16:creationId xmlns:a16="http://schemas.microsoft.com/office/drawing/2014/main" id="{0C563821-22FF-4ABB-A867-677F07380D44}"/>
              </a:ext>
            </a:extLst>
          </p:cNvPr>
          <p:cNvPicPr>
            <a:picLocks noChangeAspect="1"/>
          </p:cNvPicPr>
          <p:nvPr/>
        </p:nvPicPr>
        <p:blipFill rotWithShape="1">
          <a:blip r:embed="rId3"/>
          <a:srcRect l="2130" t="41284" r="2585" b="3460"/>
          <a:stretch/>
        </p:blipFill>
        <p:spPr>
          <a:xfrm>
            <a:off x="8210549" y="3378562"/>
            <a:ext cx="3861233" cy="1239135"/>
          </a:xfrm>
          <a:prstGeom prst="rect">
            <a:avLst/>
          </a:prstGeom>
        </p:spPr>
      </p:pic>
    </p:spTree>
    <p:extLst>
      <p:ext uri="{BB962C8B-B14F-4D97-AF65-F5344CB8AC3E}">
        <p14:creationId xmlns:p14="http://schemas.microsoft.com/office/powerpoint/2010/main" val="32793008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A380A05-7DD8-4121-87FA-EC700FC9BAD6}"/>
              </a:ext>
            </a:extLst>
          </p:cNvPr>
          <p:cNvSpPr>
            <a:spLocks noGrp="1"/>
          </p:cNvSpPr>
          <p:nvPr>
            <p:ph type="title"/>
          </p:nvPr>
        </p:nvSpPr>
        <p:spPr/>
        <p:txBody>
          <a:bodyPr/>
          <a:lstStyle/>
          <a:p>
            <a:r>
              <a:rPr lang="fr-FR" dirty="0"/>
              <a:t>Lambert 2008</a:t>
            </a:r>
            <a:endParaRPr lang="fr-BE" dirty="0"/>
          </a:p>
        </p:txBody>
      </p:sp>
      <p:sp>
        <p:nvSpPr>
          <p:cNvPr id="3" name="Espace réservé du contenu 2">
            <a:extLst>
              <a:ext uri="{FF2B5EF4-FFF2-40B4-BE49-F238E27FC236}">
                <a16:creationId xmlns:a16="http://schemas.microsoft.com/office/drawing/2014/main" id="{D414CB8E-5DD4-4EDC-B74B-B45B7A8EC192}"/>
              </a:ext>
            </a:extLst>
          </p:cNvPr>
          <p:cNvSpPr>
            <a:spLocks noGrp="1"/>
          </p:cNvSpPr>
          <p:nvPr>
            <p:ph idx="1"/>
          </p:nvPr>
        </p:nvSpPr>
        <p:spPr>
          <a:xfrm>
            <a:off x="1230592" y="1341870"/>
            <a:ext cx="10123207" cy="4729145"/>
          </a:xfrm>
        </p:spPr>
        <p:txBody>
          <a:bodyPr>
            <a:normAutofit fontScale="25000" lnSpcReduction="20000"/>
          </a:bodyPr>
          <a:lstStyle/>
          <a:p>
            <a:pPr>
              <a:lnSpc>
                <a:spcPct val="150000"/>
              </a:lnSpc>
              <a:buNone/>
            </a:pPr>
            <a:r>
              <a:rPr lang="fr-FR" sz="6400" b="1" dirty="0"/>
              <a:t>Phase de transition : à confirmer </a:t>
            </a:r>
            <a:r>
              <a:rPr lang="fr-FR" sz="6400" b="1" dirty="0">
                <a:sym typeface="Wingdings" panose="05000000000000000000" pitchFamily="2" charset="2"/>
              </a:rPr>
              <a:t> communication d’ici la fin de l’année… et durant toute cette phase</a:t>
            </a:r>
            <a:endParaRPr lang="fr-FR" sz="6400" b="1" dirty="0"/>
          </a:p>
          <a:p>
            <a:pPr>
              <a:lnSpc>
                <a:spcPct val="150000"/>
              </a:lnSpc>
              <a:spcBef>
                <a:spcPts val="600"/>
              </a:spcBef>
              <a:buFont typeface="Wingdings" panose="05000000000000000000" pitchFamily="2" charset="2"/>
              <a:buChar char="Ø"/>
            </a:pPr>
            <a:r>
              <a:rPr lang="fr-FR" sz="5600" b="1" dirty="0"/>
              <a:t>Quoi ?</a:t>
            </a:r>
          </a:p>
          <a:p>
            <a:pPr lvl="1"/>
            <a:r>
              <a:rPr lang="fr-BE" sz="4800" dirty="0"/>
              <a:t>Système de coordonnées officiel en Wallonie sera le Lambert belge 2008 mais Lambert belge 1972, bien que déconseillé, sera toléré</a:t>
            </a:r>
          </a:p>
          <a:p>
            <a:pPr lvl="1"/>
            <a:r>
              <a:rPr lang="fr-BE" sz="4800" dirty="0"/>
              <a:t>Certaines données de référence seront stockées dans les deux systèmes pour faciliter le téléchargement durant la phase de transition</a:t>
            </a:r>
            <a:endParaRPr lang="fr-FR" sz="4800" dirty="0"/>
          </a:p>
          <a:p>
            <a:pPr>
              <a:lnSpc>
                <a:spcPct val="150000"/>
              </a:lnSpc>
              <a:spcBef>
                <a:spcPts val="600"/>
              </a:spcBef>
              <a:buFont typeface="Wingdings" panose="05000000000000000000" pitchFamily="2" charset="2"/>
              <a:buChar char="Ø"/>
            </a:pPr>
            <a:r>
              <a:rPr lang="fr-FR" sz="5600" b="1" dirty="0"/>
              <a:t>Comment ?</a:t>
            </a:r>
          </a:p>
          <a:p>
            <a:pPr lvl="1">
              <a:lnSpc>
                <a:spcPct val="150000"/>
              </a:lnSpc>
            </a:pPr>
            <a:r>
              <a:rPr lang="fr-FR" sz="4800" dirty="0"/>
              <a:t>Solutions techniques existantes (Cf. géoportail de la Wallonie)</a:t>
            </a:r>
          </a:p>
          <a:p>
            <a:pPr>
              <a:lnSpc>
                <a:spcPct val="150000"/>
              </a:lnSpc>
              <a:spcBef>
                <a:spcPts val="600"/>
              </a:spcBef>
              <a:buFont typeface="Wingdings" panose="05000000000000000000" pitchFamily="2" charset="2"/>
              <a:buChar char="Ø"/>
            </a:pPr>
            <a:r>
              <a:rPr lang="fr-FR" sz="5600" b="1" dirty="0"/>
              <a:t>Qui ?</a:t>
            </a:r>
          </a:p>
          <a:p>
            <a:pPr lvl="1"/>
            <a:r>
              <a:rPr lang="fr-FR" sz="4800" dirty="0"/>
              <a:t>Synchroniser avec les autres régions et le Fédéral ?</a:t>
            </a:r>
          </a:p>
          <a:p>
            <a:pPr>
              <a:lnSpc>
                <a:spcPct val="150000"/>
              </a:lnSpc>
              <a:spcBef>
                <a:spcPts val="600"/>
              </a:spcBef>
              <a:buFont typeface="Wingdings" panose="05000000000000000000" pitchFamily="2" charset="2"/>
              <a:buChar char="Ø"/>
            </a:pPr>
            <a:r>
              <a:rPr lang="fr-FR" sz="5600" b="1" dirty="0"/>
              <a:t>Quand ?</a:t>
            </a:r>
          </a:p>
          <a:p>
            <a:pPr lvl="1"/>
            <a:r>
              <a:rPr lang="fr-FR" sz="4800" dirty="0"/>
              <a:t>Début : 1er janvier 2020 ?</a:t>
            </a:r>
          </a:p>
          <a:p>
            <a:pPr lvl="1"/>
            <a:r>
              <a:rPr lang="fr-FR" sz="4800" dirty="0"/>
              <a:t>Durée : 3 ans ?</a:t>
            </a:r>
          </a:p>
          <a:p>
            <a:pPr>
              <a:lnSpc>
                <a:spcPct val="150000"/>
              </a:lnSpc>
              <a:buFont typeface="Wingdings" panose="05000000000000000000" pitchFamily="2" charset="2"/>
              <a:buChar char="Ø"/>
            </a:pPr>
            <a:r>
              <a:rPr lang="fr-FR" sz="5600" b="1" dirty="0"/>
              <a:t>Et ensuite ?</a:t>
            </a:r>
          </a:p>
          <a:p>
            <a:pPr>
              <a:lnSpc>
                <a:spcPct val="150000"/>
              </a:lnSpc>
              <a:buNone/>
            </a:pPr>
            <a:r>
              <a:rPr lang="fr-BE" sz="4800" dirty="0">
                <a:solidFill>
                  <a:schemeClr val="tx1"/>
                </a:solidFill>
              </a:rPr>
              <a:t>Le Lambert belge 1972 sera abandonné dans les usages courants, on n’y aura plus recours qu’exceptionnellement pour des usages où interviennent majoritairement des données historiques non disponibles dans le nouveau système (Cf. Lambert 1950 actuellement)</a:t>
            </a:r>
          </a:p>
          <a:p>
            <a:pPr>
              <a:lnSpc>
                <a:spcPct val="150000"/>
              </a:lnSpc>
              <a:buNone/>
            </a:pPr>
            <a:r>
              <a:rPr lang="fr-BE" sz="5600" b="1" dirty="0"/>
              <a:t>Migration de l’environnement de production du PICC en Lambert 2008 dans le courant de 2020</a:t>
            </a:r>
          </a:p>
          <a:p>
            <a:pPr lvl="1"/>
            <a:r>
              <a:rPr lang="fr-BE" sz="4800" dirty="0"/>
              <a:t>Département de la Géomatique montre l’exemple et sert donc de « beta testeur » au SPW</a:t>
            </a:r>
          </a:p>
          <a:p>
            <a:endParaRPr lang="fr-BE" dirty="0"/>
          </a:p>
        </p:txBody>
      </p:sp>
    </p:spTree>
    <p:extLst>
      <p:ext uri="{BB962C8B-B14F-4D97-AF65-F5344CB8AC3E}">
        <p14:creationId xmlns:p14="http://schemas.microsoft.com/office/powerpoint/2010/main" val="15734748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B6CE040-9E7D-4FFC-A9BF-81849330F9B6}"/>
              </a:ext>
            </a:extLst>
          </p:cNvPr>
          <p:cNvSpPr>
            <a:spLocks noGrp="1"/>
          </p:cNvSpPr>
          <p:nvPr>
            <p:ph type="title"/>
          </p:nvPr>
        </p:nvSpPr>
        <p:spPr/>
        <p:txBody>
          <a:bodyPr/>
          <a:lstStyle/>
          <a:p>
            <a:r>
              <a:rPr lang="fr-FR" dirty="0"/>
              <a:t>PICC</a:t>
            </a:r>
            <a:endParaRPr lang="fr-BE" dirty="0"/>
          </a:p>
        </p:txBody>
      </p:sp>
      <p:sp>
        <p:nvSpPr>
          <p:cNvPr id="3" name="Espace réservé du contenu 2">
            <a:extLst>
              <a:ext uri="{FF2B5EF4-FFF2-40B4-BE49-F238E27FC236}">
                <a16:creationId xmlns:a16="http://schemas.microsoft.com/office/drawing/2014/main" id="{3B17A2AF-C396-49F9-A674-4A52A135D4A6}"/>
              </a:ext>
            </a:extLst>
          </p:cNvPr>
          <p:cNvSpPr>
            <a:spLocks noGrp="1"/>
          </p:cNvSpPr>
          <p:nvPr>
            <p:ph idx="1"/>
          </p:nvPr>
        </p:nvSpPr>
        <p:spPr>
          <a:xfrm>
            <a:off x="1230592" y="1475568"/>
            <a:ext cx="10123207" cy="4468032"/>
          </a:xfrm>
        </p:spPr>
        <p:txBody>
          <a:bodyPr>
            <a:normAutofit fontScale="92500" lnSpcReduction="10000"/>
          </a:bodyPr>
          <a:lstStyle/>
          <a:p>
            <a:r>
              <a:rPr lang="fr-FR" dirty="0"/>
              <a:t>Diffusion hebdomadaire</a:t>
            </a:r>
          </a:p>
          <a:p>
            <a:pPr lvl="1"/>
            <a:r>
              <a:rPr lang="fr-FR" dirty="0"/>
              <a:t>Synchro hebdomadaire</a:t>
            </a:r>
          </a:p>
          <a:p>
            <a:pPr lvl="1"/>
            <a:r>
              <a:rPr lang="fr-BE" dirty="0"/>
              <a:t>Diffusion tous les lundis matin, sauf exception…</a:t>
            </a:r>
            <a:endParaRPr lang="fr-FR" dirty="0"/>
          </a:p>
          <a:p>
            <a:r>
              <a:rPr lang="fr-BE" dirty="0"/>
              <a:t>Source </a:t>
            </a:r>
            <a:r>
              <a:rPr lang="fr-BE"/>
              <a:t>authentique axes de voiries</a:t>
            </a:r>
            <a:r>
              <a:rPr lang="fr-BE" dirty="0"/>
              <a:t>/bâtiments du PICC</a:t>
            </a:r>
          </a:p>
          <a:p>
            <a:r>
              <a:rPr lang="fr-FR" dirty="0"/>
              <a:t>Bâtiments 3D « 2013-2014 »</a:t>
            </a:r>
          </a:p>
          <a:p>
            <a:r>
              <a:rPr lang="fr-FR" dirty="0"/>
              <a:t>Plans d’eau ESP</a:t>
            </a:r>
          </a:p>
          <a:p>
            <a:r>
              <a:rPr lang="fr-FR" dirty="0"/>
              <a:t>Ponts</a:t>
            </a:r>
          </a:p>
          <a:p>
            <a:r>
              <a:rPr lang="fr-FR" dirty="0"/>
              <a:t>Mise à jour</a:t>
            </a:r>
          </a:p>
          <a:p>
            <a:pPr lvl="1"/>
            <a:r>
              <a:rPr lang="fr-FR" dirty="0"/>
              <a:t>Sources habituelles et Qualiroutes</a:t>
            </a:r>
          </a:p>
          <a:p>
            <a:pPr lvl="1"/>
            <a:r>
              <a:rPr lang="fr-FR" dirty="0"/>
              <a:t>Âge moyen pondéré du PICC</a:t>
            </a:r>
          </a:p>
          <a:p>
            <a:pPr lvl="1"/>
            <a:r>
              <a:rPr lang="fr-FR" dirty="0"/>
              <a:t>Communes pilotes</a:t>
            </a:r>
          </a:p>
          <a:p>
            <a:pPr lvl="1"/>
            <a:endParaRPr lang="fr-FR" dirty="0"/>
          </a:p>
          <a:p>
            <a:endParaRPr lang="fr-BE" dirty="0"/>
          </a:p>
        </p:txBody>
      </p:sp>
    </p:spTree>
    <p:extLst>
      <p:ext uri="{BB962C8B-B14F-4D97-AF65-F5344CB8AC3E}">
        <p14:creationId xmlns:p14="http://schemas.microsoft.com/office/powerpoint/2010/main" val="42709680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173911" y="1690687"/>
            <a:ext cx="10929625" cy="4339653"/>
          </a:xfrm>
        </p:spPr>
        <p:txBody>
          <a:bodyPr>
            <a:normAutofit fontScale="70000" lnSpcReduction="20000"/>
          </a:bodyPr>
          <a:lstStyle/>
          <a:p>
            <a:pPr marL="0" lvl="1" indent="0">
              <a:buNone/>
            </a:pPr>
            <a:r>
              <a:rPr lang="fr-BE" sz="3400" b="1" dirty="0"/>
              <a:t>Plans d’eau (69.756 </a:t>
            </a:r>
            <a:r>
              <a:rPr lang="fr-BE" sz="4000" b="1" dirty="0"/>
              <a:t>soit</a:t>
            </a:r>
            <a:r>
              <a:rPr lang="fr-BE" sz="3400" b="1" dirty="0"/>
              <a:t> 6.078 ha) produits sur base des orthophotos 2018 dans le projet « éléments structurants du paysage »</a:t>
            </a:r>
            <a:endParaRPr lang="fr-BE" sz="4133" dirty="0"/>
          </a:p>
          <a:p>
            <a:pPr lvl="0"/>
            <a:r>
              <a:rPr lang="fr-BE" b="1" dirty="0"/>
              <a:t>Plans d’eau naturels : 34.459 soit 5.398 ha</a:t>
            </a:r>
            <a:endParaRPr lang="fr-BE" dirty="0"/>
          </a:p>
          <a:p>
            <a:pPr marL="457200" lvl="1" indent="0">
              <a:buNone/>
            </a:pPr>
            <a:r>
              <a:rPr lang="fr-BE" dirty="0"/>
              <a:t>Étendue d’eau permanente, dont la taille minimale est 25 m</a:t>
            </a:r>
            <a:r>
              <a:rPr lang="fr-BE" baseline="30000" dirty="0"/>
              <a:t>2</a:t>
            </a:r>
            <a:r>
              <a:rPr lang="fr-BE" dirty="0"/>
              <a:t> (pas de taille maximale) et qui est bordée par de la végétation ripicole</a:t>
            </a:r>
          </a:p>
          <a:p>
            <a:pPr lvl="0"/>
            <a:r>
              <a:rPr lang="fr-BE" b="1" dirty="0"/>
              <a:t>Piscines : 443 soit 137 ha</a:t>
            </a:r>
          </a:p>
          <a:p>
            <a:pPr marL="457200" lvl="1" indent="0">
              <a:buNone/>
            </a:pPr>
            <a:r>
              <a:rPr lang="fr-BE" dirty="0"/>
              <a:t>Infrastructure artificielle à usage récréatif, dont la taille minimale est 25 m² (pas de taille maximale)</a:t>
            </a:r>
          </a:p>
          <a:p>
            <a:pPr lvl="0"/>
            <a:r>
              <a:rPr lang="fr-BE" b="1" dirty="0"/>
              <a:t>Bassins artificiels : 31.572 soit 144 ha</a:t>
            </a:r>
          </a:p>
          <a:p>
            <a:pPr marL="449263" lvl="0" indent="0">
              <a:buNone/>
            </a:pPr>
            <a:r>
              <a:rPr lang="fr-BE" sz="2400" dirty="0">
                <a:solidFill>
                  <a:schemeClr val="tx1"/>
                </a:solidFill>
              </a:rPr>
              <a:t>Infrastructure artificielle permettant de stocker l’eau (</a:t>
            </a:r>
            <a:r>
              <a:rPr lang="fr-BE" sz="2400">
                <a:solidFill>
                  <a:schemeClr val="tx1"/>
                </a:solidFill>
              </a:rPr>
              <a:t>bassin d’orage), </a:t>
            </a:r>
            <a:r>
              <a:rPr lang="fr-BE" sz="2400" dirty="0">
                <a:solidFill>
                  <a:schemeClr val="tx1"/>
                </a:solidFill>
              </a:rPr>
              <a:t>dont la taille minimale est 25 m² (pas de taille maximale)</a:t>
            </a:r>
          </a:p>
          <a:p>
            <a:pPr lvl="0"/>
            <a:r>
              <a:rPr lang="fr-BE" b="1" dirty="0"/>
              <a:t>Autres plans d’eau : 3.282 soit 398 ha</a:t>
            </a:r>
          </a:p>
          <a:p>
            <a:pPr marL="449263" indent="0">
              <a:buNone/>
            </a:pPr>
            <a:r>
              <a:rPr lang="fr-BE" sz="2400" dirty="0">
                <a:solidFill>
                  <a:schemeClr val="tx1"/>
                </a:solidFill>
              </a:rPr>
              <a:t>Tout plan d’eau qui n’entre pas dans les catégories précédentes et dont la taille minimale est de 25 m² (pas de taille maximale). Exemples : les plans d’eau des carrières, les cuves d’eau liées à l’industrie, les douves…</a:t>
            </a:r>
          </a:p>
        </p:txBody>
      </p:sp>
      <p:sp>
        <p:nvSpPr>
          <p:cNvPr id="6" name="Titre 1">
            <a:extLst>
              <a:ext uri="{FF2B5EF4-FFF2-40B4-BE49-F238E27FC236}">
                <a16:creationId xmlns:a16="http://schemas.microsoft.com/office/drawing/2014/main" id="{A3A3813B-5B6C-465C-8D52-DBC70681551A}"/>
              </a:ext>
            </a:extLst>
          </p:cNvPr>
          <p:cNvSpPr>
            <a:spLocks noGrp="1"/>
          </p:cNvSpPr>
          <p:nvPr>
            <p:ph type="title"/>
          </p:nvPr>
        </p:nvSpPr>
        <p:spPr>
          <a:xfrm>
            <a:off x="1230594" y="365125"/>
            <a:ext cx="10123206" cy="1325563"/>
          </a:xfrm>
        </p:spPr>
        <p:txBody>
          <a:bodyPr/>
          <a:lstStyle/>
          <a:p>
            <a:r>
              <a:rPr lang="fr-FR" dirty="0"/>
              <a:t>Ajout des plans d’eau ESP dans le PICC</a:t>
            </a:r>
            <a:endParaRPr lang="fr-BE"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7EA91CE3-C2A0-4A80-AE44-F7A1503ED864}"/>
              </a:ext>
            </a:extLst>
          </p:cNvPr>
          <p:cNvPicPr>
            <a:picLocks noChangeAspect="1"/>
          </p:cNvPicPr>
          <p:nvPr/>
        </p:nvPicPr>
        <p:blipFill>
          <a:blip r:embed="rId2"/>
          <a:stretch>
            <a:fillRect/>
          </a:stretch>
        </p:blipFill>
        <p:spPr>
          <a:xfrm>
            <a:off x="783577" y="1749690"/>
            <a:ext cx="5420435" cy="3842575"/>
          </a:xfrm>
          <a:prstGeom prst="rect">
            <a:avLst/>
          </a:prstGeom>
        </p:spPr>
      </p:pic>
      <p:pic>
        <p:nvPicPr>
          <p:cNvPr id="7" name="Image 6">
            <a:extLst>
              <a:ext uri="{FF2B5EF4-FFF2-40B4-BE49-F238E27FC236}">
                <a16:creationId xmlns:a16="http://schemas.microsoft.com/office/drawing/2014/main" id="{F1C11897-3BD4-492B-BB15-5D9FF9CDE4CA}"/>
              </a:ext>
            </a:extLst>
          </p:cNvPr>
          <p:cNvPicPr>
            <a:picLocks noChangeAspect="1"/>
          </p:cNvPicPr>
          <p:nvPr/>
        </p:nvPicPr>
        <p:blipFill>
          <a:blip r:embed="rId3"/>
          <a:stretch>
            <a:fillRect/>
          </a:stretch>
        </p:blipFill>
        <p:spPr>
          <a:xfrm>
            <a:off x="6358392" y="1749689"/>
            <a:ext cx="5420435" cy="3842575"/>
          </a:xfrm>
          <a:prstGeom prst="rect">
            <a:avLst/>
          </a:prstGeom>
        </p:spPr>
      </p:pic>
      <p:sp>
        <p:nvSpPr>
          <p:cNvPr id="8" name="ZoneTexte 7">
            <a:extLst>
              <a:ext uri="{FF2B5EF4-FFF2-40B4-BE49-F238E27FC236}">
                <a16:creationId xmlns:a16="http://schemas.microsoft.com/office/drawing/2014/main" id="{B54096DF-2DC0-4CD0-AD5E-FDAE5608B2B0}"/>
              </a:ext>
            </a:extLst>
          </p:cNvPr>
          <p:cNvSpPr txBox="1"/>
          <p:nvPr/>
        </p:nvSpPr>
        <p:spPr>
          <a:xfrm>
            <a:off x="783578" y="1765457"/>
            <a:ext cx="832279" cy="461665"/>
          </a:xfrm>
          <a:prstGeom prst="rect">
            <a:avLst/>
          </a:prstGeom>
          <a:noFill/>
        </p:spPr>
        <p:txBody>
          <a:bodyPr wrap="none" rtlCol="0">
            <a:spAutoFit/>
          </a:bodyPr>
          <a:lstStyle/>
          <a:p>
            <a:r>
              <a:rPr lang="fr-BE" sz="2400" dirty="0">
                <a:solidFill>
                  <a:schemeClr val="bg1"/>
                </a:solidFill>
              </a:rPr>
              <a:t>2015</a:t>
            </a:r>
          </a:p>
        </p:txBody>
      </p:sp>
      <p:sp>
        <p:nvSpPr>
          <p:cNvPr id="9" name="ZoneTexte 8">
            <a:extLst>
              <a:ext uri="{FF2B5EF4-FFF2-40B4-BE49-F238E27FC236}">
                <a16:creationId xmlns:a16="http://schemas.microsoft.com/office/drawing/2014/main" id="{5C4AFD6F-4448-40F4-9370-5D9265FB5BEF}"/>
              </a:ext>
            </a:extLst>
          </p:cNvPr>
          <p:cNvSpPr txBox="1"/>
          <p:nvPr/>
        </p:nvSpPr>
        <p:spPr>
          <a:xfrm>
            <a:off x="6346365" y="1722436"/>
            <a:ext cx="832279" cy="461665"/>
          </a:xfrm>
          <a:prstGeom prst="rect">
            <a:avLst/>
          </a:prstGeom>
          <a:noFill/>
        </p:spPr>
        <p:txBody>
          <a:bodyPr wrap="none" rtlCol="0">
            <a:spAutoFit/>
          </a:bodyPr>
          <a:lstStyle/>
          <a:p>
            <a:r>
              <a:rPr lang="fr-BE" sz="2400" dirty="0">
                <a:solidFill>
                  <a:schemeClr val="bg1"/>
                </a:solidFill>
              </a:rPr>
              <a:t>2018</a:t>
            </a:r>
          </a:p>
        </p:txBody>
      </p:sp>
      <p:sp>
        <p:nvSpPr>
          <p:cNvPr id="11" name="Titre 1">
            <a:extLst>
              <a:ext uri="{FF2B5EF4-FFF2-40B4-BE49-F238E27FC236}">
                <a16:creationId xmlns:a16="http://schemas.microsoft.com/office/drawing/2014/main" id="{96E1ECFF-D5EC-472A-8EDF-E2A48516F7B5}"/>
              </a:ext>
            </a:extLst>
          </p:cNvPr>
          <p:cNvSpPr>
            <a:spLocks noGrp="1"/>
          </p:cNvSpPr>
          <p:nvPr>
            <p:ph type="title"/>
          </p:nvPr>
        </p:nvSpPr>
        <p:spPr>
          <a:xfrm>
            <a:off x="1230594" y="365125"/>
            <a:ext cx="10123206" cy="1325563"/>
          </a:xfrm>
        </p:spPr>
        <p:txBody>
          <a:bodyPr/>
          <a:lstStyle/>
          <a:p>
            <a:r>
              <a:rPr lang="fr-FR" dirty="0"/>
              <a:t>Plans d’eau ESP dans le PICC</a:t>
            </a:r>
            <a:endParaRPr lang="fr-BE" dirty="0"/>
          </a:p>
        </p:txBody>
      </p:sp>
    </p:spTree>
    <p:extLst>
      <p:ext uri="{BB962C8B-B14F-4D97-AF65-F5344CB8AC3E}">
        <p14:creationId xmlns:p14="http://schemas.microsoft.com/office/powerpoint/2010/main" val="38147728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t 7">
            <a:extLst>
              <a:ext uri="{FF2B5EF4-FFF2-40B4-BE49-F238E27FC236}">
                <a16:creationId xmlns:a16="http://schemas.microsoft.com/office/drawing/2014/main" id="{9914B68A-2CC2-458F-869A-49BC2545E8B4}"/>
              </a:ext>
            </a:extLst>
          </p:cNvPr>
          <p:cNvGraphicFramePr>
            <a:graphicFrameLocks noChangeAspect="1"/>
          </p:cNvGraphicFramePr>
          <p:nvPr>
            <p:extLst>
              <p:ext uri="{D42A27DB-BD31-4B8C-83A1-F6EECF244321}">
                <p14:modId xmlns:p14="http://schemas.microsoft.com/office/powerpoint/2010/main" val="1113690919"/>
              </p:ext>
            </p:extLst>
          </p:nvPr>
        </p:nvGraphicFramePr>
        <p:xfrm>
          <a:off x="829790" y="1345365"/>
          <a:ext cx="6415810" cy="4533791"/>
        </p:xfrm>
        <a:graphic>
          <a:graphicData uri="http://schemas.openxmlformats.org/presentationml/2006/ole">
            <mc:AlternateContent xmlns:mc="http://schemas.openxmlformats.org/markup-compatibility/2006">
              <mc:Choice xmlns:v="urn:schemas-microsoft-com:vml" Requires="v">
                <p:oleObj spid="_x0000_s1080" name="Acrobat Document" r:id="rId4" imgW="6415810" imgH="4533791" progId="AcroExch.Document.DC">
                  <p:embed/>
                </p:oleObj>
              </mc:Choice>
              <mc:Fallback>
                <p:oleObj name="Acrobat Document" r:id="rId4" imgW="6415810" imgH="4533791" progId="AcroExch.Document.DC">
                  <p:embed/>
                  <p:pic>
                    <p:nvPicPr>
                      <p:cNvPr id="0" name=""/>
                      <p:cNvPicPr/>
                      <p:nvPr/>
                    </p:nvPicPr>
                    <p:blipFill>
                      <a:blip r:embed="rId5"/>
                      <a:stretch>
                        <a:fillRect/>
                      </a:stretch>
                    </p:blipFill>
                    <p:spPr>
                      <a:xfrm>
                        <a:off x="829790" y="1345365"/>
                        <a:ext cx="6415810" cy="4533791"/>
                      </a:xfrm>
                      <a:prstGeom prst="rect">
                        <a:avLst/>
                      </a:prstGeom>
                    </p:spPr>
                  </p:pic>
                </p:oleObj>
              </mc:Fallback>
            </mc:AlternateContent>
          </a:graphicData>
        </a:graphic>
      </p:graphicFrame>
      <p:sp>
        <p:nvSpPr>
          <p:cNvPr id="12" name="ZoneTexte 11">
            <a:extLst>
              <a:ext uri="{FF2B5EF4-FFF2-40B4-BE49-F238E27FC236}">
                <a16:creationId xmlns:a16="http://schemas.microsoft.com/office/drawing/2014/main" id="{004F0E66-67B0-436D-AE63-D0AC70126674}"/>
              </a:ext>
            </a:extLst>
          </p:cNvPr>
          <p:cNvSpPr txBox="1"/>
          <p:nvPr/>
        </p:nvSpPr>
        <p:spPr>
          <a:xfrm>
            <a:off x="7245600" y="891040"/>
            <a:ext cx="4868990" cy="5478423"/>
          </a:xfrm>
          <a:prstGeom prst="rect">
            <a:avLst/>
          </a:prstGeom>
          <a:noFill/>
        </p:spPr>
        <p:txBody>
          <a:bodyPr wrap="square" rtlCol="0">
            <a:spAutoFit/>
          </a:bodyPr>
          <a:lstStyle/>
          <a:p>
            <a:pPr indent="-360000">
              <a:buFont typeface="Arial" panose="020B0604020202020204" pitchFamily="34" charset="0"/>
              <a:buChar char="•"/>
            </a:pPr>
            <a:r>
              <a:rPr lang="fr-FR" sz="2400" b="1" dirty="0">
                <a:solidFill>
                  <a:srgbClr val="A10E2F"/>
                </a:solidFill>
              </a:rPr>
              <a:t>Sources habituelles</a:t>
            </a:r>
          </a:p>
          <a:p>
            <a:pPr indent="-360000">
              <a:buFont typeface="Arial" panose="020B0604020202020204" pitchFamily="34" charset="0"/>
              <a:buChar char="•"/>
            </a:pPr>
            <a:endParaRPr lang="fr-BE" sz="1000" b="1" dirty="0"/>
          </a:p>
          <a:p>
            <a:pPr indent="-360000">
              <a:buFont typeface="Arial" panose="020B0604020202020204" pitchFamily="34" charset="0"/>
              <a:buChar char="•"/>
            </a:pPr>
            <a:r>
              <a:rPr lang="fr-FR" sz="2400" b="1" dirty="0">
                <a:solidFill>
                  <a:srgbClr val="A10E2F"/>
                </a:solidFill>
              </a:rPr>
              <a:t>Q</a:t>
            </a:r>
            <a:r>
              <a:rPr lang="fr-BE" sz="2400" b="1" dirty="0" err="1">
                <a:solidFill>
                  <a:srgbClr val="A10E2F"/>
                </a:solidFill>
              </a:rPr>
              <a:t>ualiroutes</a:t>
            </a:r>
            <a:endParaRPr lang="fr-FR" sz="2400" b="1" dirty="0">
              <a:solidFill>
                <a:srgbClr val="A10E2F"/>
              </a:solidFill>
            </a:endParaRPr>
          </a:p>
          <a:p>
            <a:pPr indent="-360000">
              <a:buFont typeface="Arial" panose="020B0604020202020204" pitchFamily="34" charset="0"/>
              <a:buChar char="•"/>
            </a:pPr>
            <a:endParaRPr lang="fr-BE" sz="1000" b="1" dirty="0"/>
          </a:p>
          <a:p>
            <a:pPr indent="-360000">
              <a:buFont typeface="Arial" panose="020B0604020202020204" pitchFamily="34" charset="0"/>
              <a:buChar char="•"/>
            </a:pPr>
            <a:r>
              <a:rPr lang="fr-BE" sz="2400" b="1" dirty="0">
                <a:solidFill>
                  <a:srgbClr val="A10E2F"/>
                </a:solidFill>
              </a:rPr>
              <a:t>Communes pilotes</a:t>
            </a:r>
          </a:p>
          <a:p>
            <a:pPr marL="360363"/>
            <a:r>
              <a:rPr lang="fr-BE" b="1" dirty="0"/>
              <a:t>Identification des modifications au niveau communal</a:t>
            </a:r>
          </a:p>
          <a:p>
            <a:pPr marL="742950" lvl="1" indent="-285750">
              <a:buFont typeface="Arial" panose="020B0604020202020204" pitchFamily="34" charset="0"/>
              <a:buChar char="•"/>
            </a:pPr>
            <a:r>
              <a:rPr lang="fr-BE" dirty="0"/>
              <a:t>Sur base de la connaissance terrain</a:t>
            </a:r>
          </a:p>
          <a:p>
            <a:pPr marL="742950" lvl="1" indent="-285750">
              <a:buFont typeface="Arial" panose="020B0604020202020204" pitchFamily="34" charset="0"/>
              <a:buChar char="•"/>
            </a:pPr>
            <a:r>
              <a:rPr lang="fr-BE" dirty="0"/>
              <a:t>Sur base des informations pour les futurs travaux (plan d’urbanisme…)</a:t>
            </a:r>
          </a:p>
          <a:p>
            <a:pPr marL="360363"/>
            <a:r>
              <a:rPr lang="fr-BE" b="1" dirty="0"/>
              <a:t>Remontée d’informations via une application (ICAR ou </a:t>
            </a:r>
            <a:r>
              <a:rPr lang="fr-BE" b="1" dirty="0" err="1"/>
              <a:t>MàJPICC</a:t>
            </a:r>
            <a:r>
              <a:rPr lang="fr-BE" b="1" dirty="0"/>
              <a:t>)</a:t>
            </a:r>
          </a:p>
          <a:p>
            <a:pPr lvl="1"/>
            <a:r>
              <a:rPr lang="fr-BE" dirty="0"/>
              <a:t>Indiquer la zone (polygone) et ajouter un commentaire (type de travaux…)</a:t>
            </a:r>
          </a:p>
          <a:p>
            <a:pPr lvl="1"/>
            <a:r>
              <a:rPr lang="fr-BE" dirty="0"/>
              <a:t>Éventuellement ajout d’une pièce jointe (plan, croquis, numéro de dossier…)</a:t>
            </a:r>
          </a:p>
          <a:p>
            <a:pPr marL="360363"/>
            <a:r>
              <a:rPr lang="fr-BE" b="1" dirty="0"/>
              <a:t>Planification plus régulière d’une mise à jour par le SPW</a:t>
            </a:r>
          </a:p>
          <a:p>
            <a:pPr marL="342900" indent="-342900">
              <a:buFont typeface="Arial" panose="020B0604020202020204" pitchFamily="34" charset="0"/>
              <a:buChar char="•"/>
            </a:pPr>
            <a:endParaRPr lang="fr-BE" sz="2400" dirty="0"/>
          </a:p>
        </p:txBody>
      </p:sp>
      <p:sp>
        <p:nvSpPr>
          <p:cNvPr id="13" name="Titre 2">
            <a:extLst>
              <a:ext uri="{FF2B5EF4-FFF2-40B4-BE49-F238E27FC236}">
                <a16:creationId xmlns:a16="http://schemas.microsoft.com/office/drawing/2014/main" id="{EF0DD19A-47B9-48ED-941A-A2B7392860B2}"/>
              </a:ext>
            </a:extLst>
          </p:cNvPr>
          <p:cNvSpPr>
            <a:spLocks noGrp="1"/>
          </p:cNvSpPr>
          <p:nvPr>
            <p:ph type="title"/>
          </p:nvPr>
        </p:nvSpPr>
        <p:spPr>
          <a:xfrm>
            <a:off x="1231200" y="363600"/>
            <a:ext cx="10490827" cy="1143000"/>
          </a:xfrm>
        </p:spPr>
        <p:txBody>
          <a:bodyPr>
            <a:normAutofit/>
          </a:bodyPr>
          <a:lstStyle/>
          <a:p>
            <a:r>
              <a:rPr lang="fr-BE" sz="4000" dirty="0"/>
              <a:t>Mise à jour du PICC</a:t>
            </a:r>
          </a:p>
        </p:txBody>
      </p:sp>
    </p:spTree>
    <p:extLst>
      <p:ext uri="{BB962C8B-B14F-4D97-AF65-F5344CB8AC3E}">
        <p14:creationId xmlns:p14="http://schemas.microsoft.com/office/powerpoint/2010/main" val="12567957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9004461-6B36-4EE0-948D-232393885891}"/>
              </a:ext>
            </a:extLst>
          </p:cNvPr>
          <p:cNvSpPr>
            <a:spLocks noGrp="1"/>
          </p:cNvSpPr>
          <p:nvPr>
            <p:ph type="title"/>
          </p:nvPr>
        </p:nvSpPr>
        <p:spPr/>
        <p:txBody>
          <a:bodyPr/>
          <a:lstStyle/>
          <a:p>
            <a:r>
              <a:rPr lang="fr-BE" dirty="0"/>
              <a:t>Eléments structurants du paysage</a:t>
            </a:r>
          </a:p>
        </p:txBody>
      </p:sp>
      <p:grpSp>
        <p:nvGrpSpPr>
          <p:cNvPr id="4" name="Groupe 3">
            <a:extLst>
              <a:ext uri="{FF2B5EF4-FFF2-40B4-BE49-F238E27FC236}">
                <a16:creationId xmlns:a16="http://schemas.microsoft.com/office/drawing/2014/main" id="{E78DFCB5-FCB4-41CD-BE9C-3164384A3272}"/>
              </a:ext>
            </a:extLst>
          </p:cNvPr>
          <p:cNvGrpSpPr/>
          <p:nvPr/>
        </p:nvGrpSpPr>
        <p:grpSpPr>
          <a:xfrm>
            <a:off x="1649880" y="1680395"/>
            <a:ext cx="3429001" cy="2612571"/>
            <a:chOff x="1553588" y="1552353"/>
            <a:chExt cx="6036824" cy="4716075"/>
          </a:xfrm>
        </p:grpSpPr>
        <p:pic>
          <p:nvPicPr>
            <p:cNvPr id="5" name="Picture 3">
              <a:extLst>
                <a:ext uri="{FF2B5EF4-FFF2-40B4-BE49-F238E27FC236}">
                  <a16:creationId xmlns:a16="http://schemas.microsoft.com/office/drawing/2014/main" id="{7FAC712B-47B1-4427-AD2C-FEF8A04B146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21878"/>
            <a:stretch/>
          </p:blipFill>
          <p:spPr>
            <a:xfrm>
              <a:off x="1553588" y="1552353"/>
              <a:ext cx="6036824" cy="4716075"/>
            </a:xfrm>
            <a:prstGeom prst="rect">
              <a:avLst/>
            </a:prstGeom>
          </p:spPr>
        </p:pic>
        <p:sp>
          <p:nvSpPr>
            <p:cNvPr id="6" name="Down Arrow 6">
              <a:extLst>
                <a:ext uri="{FF2B5EF4-FFF2-40B4-BE49-F238E27FC236}">
                  <a16:creationId xmlns:a16="http://schemas.microsoft.com/office/drawing/2014/main" id="{E8388DB1-115B-4C42-8DD9-42A81360FDA1}"/>
                </a:ext>
              </a:extLst>
            </p:cNvPr>
            <p:cNvSpPr/>
            <p:nvPr/>
          </p:nvSpPr>
          <p:spPr>
            <a:xfrm rot="2105095">
              <a:off x="3844756" y="2637625"/>
              <a:ext cx="215591" cy="1645300"/>
            </a:xfrm>
            <a:prstGeom prst="downArrow">
              <a:avLst>
                <a:gd name="adj1" fmla="val 21697"/>
                <a:gd name="adj2" fmla="val 116204"/>
              </a:avLst>
            </a:prstGeom>
            <a:gradFill>
              <a:gsLst>
                <a:gs pos="0">
                  <a:srgbClr val="1081A1"/>
                </a:gs>
                <a:gs pos="100000">
                  <a:srgbClr val="1081A1">
                    <a:lumMod val="79000"/>
                    <a:lumOff val="21000"/>
                  </a:srgbClr>
                </a:gs>
              </a:gsLst>
            </a:gra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7" name="Group 13">
              <a:extLst>
                <a:ext uri="{FF2B5EF4-FFF2-40B4-BE49-F238E27FC236}">
                  <a16:creationId xmlns:a16="http://schemas.microsoft.com/office/drawing/2014/main" id="{076FADFF-3EEB-45C0-8529-DE034B47D9FB}"/>
                </a:ext>
              </a:extLst>
            </p:cNvPr>
            <p:cNvGrpSpPr/>
            <p:nvPr/>
          </p:nvGrpSpPr>
          <p:grpSpPr>
            <a:xfrm>
              <a:off x="2198568" y="2610179"/>
              <a:ext cx="4970208" cy="2226544"/>
              <a:chOff x="2198568" y="2610179"/>
              <a:chExt cx="4970208" cy="2226544"/>
            </a:xfrm>
          </p:grpSpPr>
          <p:sp>
            <p:nvSpPr>
              <p:cNvPr id="13" name="Down Arrow 4">
                <a:extLst>
                  <a:ext uri="{FF2B5EF4-FFF2-40B4-BE49-F238E27FC236}">
                    <a16:creationId xmlns:a16="http://schemas.microsoft.com/office/drawing/2014/main" id="{C932EBBE-7D3E-45D4-930C-E297B572EE0E}"/>
                  </a:ext>
                </a:extLst>
              </p:cNvPr>
              <p:cNvSpPr/>
              <p:nvPr/>
            </p:nvSpPr>
            <p:spPr>
              <a:xfrm rot="2105095">
                <a:off x="6741442" y="2610179"/>
                <a:ext cx="215591" cy="1645300"/>
              </a:xfrm>
              <a:prstGeom prst="downArrow">
                <a:avLst>
                  <a:gd name="adj1" fmla="val 21697"/>
                  <a:gd name="adj2" fmla="val 116204"/>
                </a:avLst>
              </a:prstGeom>
              <a:gradFill>
                <a:gsLst>
                  <a:gs pos="0">
                    <a:srgbClr val="1081A1"/>
                  </a:gs>
                  <a:gs pos="100000">
                    <a:srgbClr val="1081A1">
                      <a:lumMod val="79000"/>
                      <a:lumOff val="21000"/>
                    </a:srgbClr>
                  </a:gs>
                </a:gsLst>
              </a:gra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Down Arrow 7">
                <a:extLst>
                  <a:ext uri="{FF2B5EF4-FFF2-40B4-BE49-F238E27FC236}">
                    <a16:creationId xmlns:a16="http://schemas.microsoft.com/office/drawing/2014/main" id="{85A90B14-9CA1-4B7A-937C-FB765B27C552}"/>
                  </a:ext>
                </a:extLst>
              </p:cNvPr>
              <p:cNvSpPr/>
              <p:nvPr/>
            </p:nvSpPr>
            <p:spPr>
              <a:xfrm rot="2105095">
                <a:off x="6953185" y="3191423"/>
                <a:ext cx="215591" cy="1645300"/>
              </a:xfrm>
              <a:prstGeom prst="downArrow">
                <a:avLst>
                  <a:gd name="adj1" fmla="val 21697"/>
                  <a:gd name="adj2" fmla="val 116204"/>
                </a:avLst>
              </a:prstGeom>
              <a:gradFill>
                <a:gsLst>
                  <a:gs pos="0">
                    <a:srgbClr val="1081A1"/>
                  </a:gs>
                  <a:gs pos="100000">
                    <a:srgbClr val="1081A1">
                      <a:lumMod val="79000"/>
                      <a:lumOff val="21000"/>
                    </a:srgbClr>
                  </a:gs>
                </a:gsLst>
              </a:gra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Down Arrow 9">
                <a:extLst>
                  <a:ext uri="{FF2B5EF4-FFF2-40B4-BE49-F238E27FC236}">
                    <a16:creationId xmlns:a16="http://schemas.microsoft.com/office/drawing/2014/main" id="{97FB760A-70B3-4B7F-8606-5C24514A6A72}"/>
                  </a:ext>
                </a:extLst>
              </p:cNvPr>
              <p:cNvSpPr/>
              <p:nvPr/>
            </p:nvSpPr>
            <p:spPr>
              <a:xfrm rot="-2100000">
                <a:off x="2198568" y="2691358"/>
                <a:ext cx="215591" cy="1645300"/>
              </a:xfrm>
              <a:prstGeom prst="downArrow">
                <a:avLst>
                  <a:gd name="adj1" fmla="val 21697"/>
                  <a:gd name="adj2" fmla="val 116204"/>
                </a:avLst>
              </a:prstGeom>
              <a:gradFill>
                <a:gsLst>
                  <a:gs pos="0">
                    <a:srgbClr val="1081A1"/>
                  </a:gs>
                  <a:gs pos="100000">
                    <a:srgbClr val="1081A1">
                      <a:lumMod val="79000"/>
                      <a:lumOff val="21000"/>
                    </a:srgbClr>
                  </a:gs>
                </a:gsLst>
              </a:gra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8" name="Group 5">
              <a:extLst>
                <a:ext uri="{FF2B5EF4-FFF2-40B4-BE49-F238E27FC236}">
                  <a16:creationId xmlns:a16="http://schemas.microsoft.com/office/drawing/2014/main" id="{377FBBD1-E3C8-446B-BCB2-48ADCD829F4F}"/>
                </a:ext>
              </a:extLst>
            </p:cNvPr>
            <p:cNvGrpSpPr/>
            <p:nvPr/>
          </p:nvGrpSpPr>
          <p:grpSpPr>
            <a:xfrm>
              <a:off x="2005945" y="2330768"/>
              <a:ext cx="3523551" cy="3523720"/>
              <a:chOff x="2005945" y="2330768"/>
              <a:chExt cx="3523551" cy="3523720"/>
            </a:xfrm>
          </p:grpSpPr>
          <p:sp>
            <p:nvSpPr>
              <p:cNvPr id="10" name="Down Arrow 8">
                <a:extLst>
                  <a:ext uri="{FF2B5EF4-FFF2-40B4-BE49-F238E27FC236}">
                    <a16:creationId xmlns:a16="http://schemas.microsoft.com/office/drawing/2014/main" id="{2EE62EE9-411B-416C-B126-5679D420A625}"/>
                  </a:ext>
                </a:extLst>
              </p:cNvPr>
              <p:cNvSpPr/>
              <p:nvPr/>
            </p:nvSpPr>
            <p:spPr>
              <a:xfrm rot="-2100000">
                <a:off x="5313905" y="2330768"/>
                <a:ext cx="215591" cy="1645300"/>
              </a:xfrm>
              <a:prstGeom prst="downArrow">
                <a:avLst>
                  <a:gd name="adj1" fmla="val 21697"/>
                  <a:gd name="adj2" fmla="val 116204"/>
                </a:avLst>
              </a:prstGeom>
              <a:gradFill>
                <a:gsLst>
                  <a:gs pos="0">
                    <a:srgbClr val="1081A1"/>
                  </a:gs>
                  <a:gs pos="100000">
                    <a:srgbClr val="1081A1">
                      <a:lumMod val="79000"/>
                      <a:lumOff val="21000"/>
                    </a:srgbClr>
                  </a:gs>
                </a:gsLst>
              </a:gra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Down Arrow 10">
                <a:extLst>
                  <a:ext uri="{FF2B5EF4-FFF2-40B4-BE49-F238E27FC236}">
                    <a16:creationId xmlns:a16="http://schemas.microsoft.com/office/drawing/2014/main" id="{96918D9E-6DDB-412F-9E47-EAE31C77AEDF}"/>
                  </a:ext>
                </a:extLst>
              </p:cNvPr>
              <p:cNvSpPr/>
              <p:nvPr/>
            </p:nvSpPr>
            <p:spPr>
              <a:xfrm>
                <a:off x="4612297" y="3005131"/>
                <a:ext cx="215591" cy="1645300"/>
              </a:xfrm>
              <a:prstGeom prst="downArrow">
                <a:avLst>
                  <a:gd name="adj1" fmla="val 21697"/>
                  <a:gd name="adj2" fmla="val 116204"/>
                </a:avLst>
              </a:prstGeom>
              <a:gradFill>
                <a:gsLst>
                  <a:gs pos="0">
                    <a:srgbClr val="1081A1"/>
                  </a:gs>
                  <a:gs pos="100000">
                    <a:srgbClr val="1081A1">
                      <a:lumMod val="79000"/>
                      <a:lumOff val="21000"/>
                    </a:srgbClr>
                  </a:gs>
                </a:gsLst>
              </a:gra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Down Arrow 11">
                <a:extLst>
                  <a:ext uri="{FF2B5EF4-FFF2-40B4-BE49-F238E27FC236}">
                    <a16:creationId xmlns:a16="http://schemas.microsoft.com/office/drawing/2014/main" id="{5CF57CCA-B7DD-4166-81FE-E6748FF1A5D9}"/>
                  </a:ext>
                </a:extLst>
              </p:cNvPr>
              <p:cNvSpPr/>
              <p:nvPr/>
            </p:nvSpPr>
            <p:spPr>
              <a:xfrm rot="-2100000">
                <a:off x="2005945" y="4209188"/>
                <a:ext cx="215591" cy="1645300"/>
              </a:xfrm>
              <a:prstGeom prst="downArrow">
                <a:avLst>
                  <a:gd name="adj1" fmla="val 21697"/>
                  <a:gd name="adj2" fmla="val 116204"/>
                </a:avLst>
              </a:prstGeom>
              <a:gradFill>
                <a:gsLst>
                  <a:gs pos="0">
                    <a:srgbClr val="1081A1"/>
                  </a:gs>
                  <a:gs pos="100000">
                    <a:srgbClr val="1081A1">
                      <a:lumMod val="79000"/>
                      <a:lumOff val="21000"/>
                    </a:srgbClr>
                  </a:gs>
                </a:gsLst>
              </a:gra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9" name="Down Arrow 12">
              <a:extLst>
                <a:ext uri="{FF2B5EF4-FFF2-40B4-BE49-F238E27FC236}">
                  <a16:creationId xmlns:a16="http://schemas.microsoft.com/office/drawing/2014/main" id="{5EC794F0-042C-40D9-8237-19A209F5AD16}"/>
                </a:ext>
              </a:extLst>
            </p:cNvPr>
            <p:cNvSpPr/>
            <p:nvPr/>
          </p:nvSpPr>
          <p:spPr>
            <a:xfrm rot="2105095">
              <a:off x="6921556" y="4417711"/>
              <a:ext cx="215591" cy="1645300"/>
            </a:xfrm>
            <a:prstGeom prst="downArrow">
              <a:avLst>
                <a:gd name="adj1" fmla="val 21697"/>
                <a:gd name="adj2" fmla="val 116204"/>
              </a:avLst>
            </a:prstGeom>
            <a:gradFill>
              <a:gsLst>
                <a:gs pos="0">
                  <a:srgbClr val="1081A1"/>
                </a:gs>
                <a:gs pos="100000">
                  <a:srgbClr val="1081A1">
                    <a:lumMod val="79000"/>
                    <a:lumOff val="21000"/>
                  </a:srgbClr>
                </a:gs>
              </a:gsLst>
            </a:gra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6" name="Titre 1">
            <a:extLst>
              <a:ext uri="{FF2B5EF4-FFF2-40B4-BE49-F238E27FC236}">
                <a16:creationId xmlns:a16="http://schemas.microsoft.com/office/drawing/2014/main" id="{18302BE4-AD91-4805-9BB3-6DAA43C255F5}"/>
              </a:ext>
            </a:extLst>
          </p:cNvPr>
          <p:cNvSpPr txBox="1">
            <a:spLocks/>
          </p:cNvSpPr>
          <p:nvPr/>
        </p:nvSpPr>
        <p:spPr>
          <a:xfrm>
            <a:off x="6521993" y="1703353"/>
            <a:ext cx="4434051" cy="279097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spcAft>
                <a:spcPts val="600"/>
              </a:spcAft>
              <a:buFont typeface="Wingdings" panose="05000000000000000000" pitchFamily="2" charset="2"/>
              <a:buChar char="à"/>
            </a:pPr>
            <a:r>
              <a:rPr lang="fr-BE" sz="3200" b="1" dirty="0">
                <a:solidFill>
                  <a:srgbClr val="A10E2F"/>
                </a:solidFill>
                <a:latin typeface="+mn-lt"/>
                <a:ea typeface="+mn-ea"/>
                <a:cs typeface="+mn-cs"/>
              </a:rPr>
              <a:t>Eléments ligneux</a:t>
            </a:r>
          </a:p>
          <a:p>
            <a:pPr marL="457200" indent="-457200">
              <a:spcAft>
                <a:spcPts val="600"/>
              </a:spcAft>
              <a:buFont typeface="Wingdings" panose="05000000000000000000" pitchFamily="2" charset="2"/>
              <a:buChar char="à"/>
            </a:pPr>
            <a:endParaRPr lang="fr-BE" sz="800" dirty="0"/>
          </a:p>
          <a:p>
            <a:pPr marL="457200" indent="-457200">
              <a:spcAft>
                <a:spcPts val="600"/>
              </a:spcAft>
              <a:buFont typeface="Wingdings" panose="05000000000000000000" pitchFamily="2" charset="2"/>
              <a:buChar char="ü"/>
            </a:pPr>
            <a:r>
              <a:rPr lang="fr-BE" sz="2800" dirty="0"/>
              <a:t>Arbres</a:t>
            </a:r>
          </a:p>
          <a:p>
            <a:pPr marL="457200" indent="-457200">
              <a:spcAft>
                <a:spcPts val="600"/>
              </a:spcAft>
              <a:buFont typeface="Wingdings" panose="05000000000000000000" pitchFamily="2" charset="2"/>
              <a:buChar char="ü"/>
            </a:pPr>
            <a:r>
              <a:rPr lang="fr-BE" sz="2800" dirty="0"/>
              <a:t>Haies</a:t>
            </a:r>
          </a:p>
          <a:p>
            <a:pPr marL="457200" indent="-457200">
              <a:spcAft>
                <a:spcPts val="600"/>
              </a:spcAft>
              <a:buFont typeface="Wingdings" panose="05000000000000000000" pitchFamily="2" charset="2"/>
              <a:buChar char="ü"/>
            </a:pPr>
            <a:r>
              <a:rPr lang="fr-BE" sz="2800" dirty="0"/>
              <a:t>Alignements d’arbres</a:t>
            </a:r>
          </a:p>
          <a:p>
            <a:pPr marL="457200" indent="-457200">
              <a:spcAft>
                <a:spcPts val="600"/>
              </a:spcAft>
              <a:buFont typeface="Wingdings" panose="05000000000000000000" pitchFamily="2" charset="2"/>
              <a:buChar char="ü"/>
            </a:pPr>
            <a:r>
              <a:rPr lang="fr-BE" sz="2800" dirty="0"/>
              <a:t>Bosquets</a:t>
            </a:r>
          </a:p>
          <a:p>
            <a:pPr>
              <a:spcAft>
                <a:spcPts val="600"/>
              </a:spcAft>
            </a:pPr>
            <a:endParaRPr lang="fr-BE" sz="2800" dirty="0"/>
          </a:p>
          <a:p>
            <a:endParaRPr lang="fr-BE" sz="2800" dirty="0"/>
          </a:p>
          <a:p>
            <a:endParaRPr lang="fr-BE" sz="2800" dirty="0"/>
          </a:p>
        </p:txBody>
      </p:sp>
      <p:sp>
        <p:nvSpPr>
          <p:cNvPr id="17" name="Titre 1">
            <a:extLst>
              <a:ext uri="{FF2B5EF4-FFF2-40B4-BE49-F238E27FC236}">
                <a16:creationId xmlns:a16="http://schemas.microsoft.com/office/drawing/2014/main" id="{FE8A04B1-79C6-4B6D-AF9E-D7D6EB408CCA}"/>
              </a:ext>
            </a:extLst>
          </p:cNvPr>
          <p:cNvSpPr txBox="1">
            <a:spLocks/>
          </p:cNvSpPr>
          <p:nvPr/>
        </p:nvSpPr>
        <p:spPr>
          <a:xfrm>
            <a:off x="1649880" y="4496708"/>
            <a:ext cx="9610920" cy="188586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spcAft>
                <a:spcPts val="600"/>
              </a:spcAft>
              <a:buFont typeface="Wingdings" panose="05000000000000000000" pitchFamily="2" charset="2"/>
              <a:buChar char="Ø"/>
            </a:pPr>
            <a:r>
              <a:rPr lang="fr-BE" sz="2800" dirty="0"/>
              <a:t>Possibilité de donner son avis sur </a:t>
            </a:r>
            <a:r>
              <a:rPr lang="fr-BE" sz="2800" b="1" dirty="0"/>
              <a:t>l’outil automatique </a:t>
            </a:r>
            <a:r>
              <a:rPr lang="fr-BE" sz="2800" dirty="0"/>
              <a:t>de mise à jour annuelle des éléments</a:t>
            </a:r>
          </a:p>
          <a:p>
            <a:pPr marL="914400" lvl="1" indent="-457200">
              <a:spcAft>
                <a:spcPts val="600"/>
              </a:spcAft>
              <a:buFont typeface="Wingdings" panose="05000000000000000000" pitchFamily="2" charset="2"/>
              <a:buChar char="v"/>
            </a:pPr>
            <a:endParaRPr lang="fr-BE" sz="200" dirty="0"/>
          </a:p>
          <a:p>
            <a:pPr algn="ctr">
              <a:spcAft>
                <a:spcPts val="600"/>
              </a:spcAft>
            </a:pPr>
            <a:r>
              <a:rPr lang="fr-BE" sz="2800" dirty="0"/>
              <a:t>Contact : florence.jonard@spw.wallonie.be</a:t>
            </a:r>
          </a:p>
          <a:p>
            <a:pPr algn="ctr">
              <a:spcAft>
                <a:spcPts val="600"/>
              </a:spcAft>
            </a:pPr>
            <a:r>
              <a:rPr lang="fr-FR" sz="2800" dirty="0"/>
              <a:t>o</a:t>
            </a:r>
            <a:r>
              <a:rPr lang="fr-BE" sz="2800" dirty="0"/>
              <a:t>u </a:t>
            </a:r>
            <a:r>
              <a:rPr lang="fr-BE" sz="2800" b="1" dirty="0">
                <a:solidFill>
                  <a:srgbClr val="A10E2F"/>
                </a:solidFill>
                <a:latin typeface="+mn-lt"/>
                <a:ea typeface="+mn-ea"/>
                <a:cs typeface="+mn-cs"/>
              </a:rPr>
              <a:t>picc@spw.wallonie.be</a:t>
            </a:r>
          </a:p>
          <a:p>
            <a:pPr>
              <a:spcAft>
                <a:spcPts val="600"/>
              </a:spcAft>
            </a:pPr>
            <a:endParaRPr lang="fr-BE" sz="2800" dirty="0"/>
          </a:p>
          <a:p>
            <a:endParaRPr lang="fr-BE" sz="2800" dirty="0"/>
          </a:p>
          <a:p>
            <a:endParaRPr lang="fr-BE" sz="2800" dirty="0"/>
          </a:p>
        </p:txBody>
      </p:sp>
    </p:spTree>
    <p:extLst>
      <p:ext uri="{BB962C8B-B14F-4D97-AF65-F5344CB8AC3E}">
        <p14:creationId xmlns:p14="http://schemas.microsoft.com/office/powerpoint/2010/main" val="3402099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06650F-9690-4E18-803D-E87632DB80A9}"/>
              </a:ext>
            </a:extLst>
          </p:cNvPr>
          <p:cNvSpPr>
            <a:spLocks noGrp="1"/>
          </p:cNvSpPr>
          <p:nvPr>
            <p:ph type="title"/>
          </p:nvPr>
        </p:nvSpPr>
        <p:spPr/>
        <p:txBody>
          <a:bodyPr/>
          <a:lstStyle/>
          <a:p>
            <a:r>
              <a:rPr lang="fr-FR" dirty="0"/>
              <a:t>Orthophotos 2019 et LiDAR 2019-2020</a:t>
            </a:r>
            <a:endParaRPr lang="fr-BE" dirty="0"/>
          </a:p>
        </p:txBody>
      </p:sp>
      <p:sp>
        <p:nvSpPr>
          <p:cNvPr id="3" name="Espace réservé du contenu 2">
            <a:extLst>
              <a:ext uri="{FF2B5EF4-FFF2-40B4-BE49-F238E27FC236}">
                <a16:creationId xmlns:a16="http://schemas.microsoft.com/office/drawing/2014/main" id="{9B83DB00-05D7-416F-8AE9-768AE2488B62}"/>
              </a:ext>
            </a:extLst>
          </p:cNvPr>
          <p:cNvSpPr>
            <a:spLocks noGrp="1"/>
          </p:cNvSpPr>
          <p:nvPr>
            <p:ph idx="1"/>
          </p:nvPr>
        </p:nvSpPr>
        <p:spPr>
          <a:xfrm>
            <a:off x="1230592" y="1566426"/>
            <a:ext cx="10123207" cy="4243974"/>
          </a:xfrm>
        </p:spPr>
        <p:txBody>
          <a:bodyPr>
            <a:normAutofit fontScale="40000" lnSpcReduction="20000"/>
          </a:bodyPr>
          <a:lstStyle/>
          <a:p>
            <a:pPr marL="0" indent="0">
              <a:buNone/>
            </a:pPr>
            <a:r>
              <a:rPr lang="fr-BE" sz="5500" dirty="0"/>
              <a:t>Marché orthophotos en cours, pour 3 ans (2019 – 2021)</a:t>
            </a:r>
          </a:p>
          <a:p>
            <a:pPr marL="0" indent="0">
              <a:buNone/>
            </a:pPr>
            <a:r>
              <a:rPr lang="fr-BE" b="1" dirty="0"/>
              <a:t> </a:t>
            </a:r>
            <a:endParaRPr lang="fr-BE" sz="1800" dirty="0"/>
          </a:p>
          <a:p>
            <a:r>
              <a:rPr lang="fr-BE" sz="3500" dirty="0">
                <a:solidFill>
                  <a:schemeClr val="tx1"/>
                </a:solidFill>
              </a:rPr>
              <a:t>Orthophotos 2019 – 25 cm – 4 bandes spectrales : en cours de validation</a:t>
            </a:r>
          </a:p>
          <a:p>
            <a:endParaRPr lang="fr-BE" sz="3500" dirty="0">
              <a:solidFill>
                <a:schemeClr val="tx1"/>
              </a:solidFill>
            </a:endParaRPr>
          </a:p>
          <a:p>
            <a:pPr lvl="0"/>
            <a:r>
              <a:rPr lang="fr-BE" sz="3500" dirty="0">
                <a:solidFill>
                  <a:schemeClr val="tx1"/>
                </a:solidFill>
              </a:rPr>
              <a:t>Couverture complète, 16 bits (et 8 bits), avec MNS (0,5 m) issu des couples stéréoscopiques</a:t>
            </a:r>
          </a:p>
          <a:p>
            <a:pPr lvl="0"/>
            <a:r>
              <a:rPr lang="fr-BE" sz="3500" dirty="0">
                <a:solidFill>
                  <a:schemeClr val="tx1"/>
                </a:solidFill>
              </a:rPr>
              <a:t>1 version reprojetée en Lambert 2008 (en plus du Lambert 72 « natif »)</a:t>
            </a:r>
          </a:p>
          <a:p>
            <a:pPr lvl="0"/>
            <a:r>
              <a:rPr lang="fr-BE" sz="3500" dirty="0">
                <a:solidFill>
                  <a:schemeClr val="tx1"/>
                </a:solidFill>
              </a:rPr>
              <a:t>Diffusion estimée</a:t>
            </a:r>
          </a:p>
          <a:p>
            <a:pPr marL="457200" lvl="1" indent="0">
              <a:buNone/>
            </a:pPr>
            <a:r>
              <a:rPr lang="fr-BE" sz="3500" dirty="0">
                <a:solidFill>
                  <a:schemeClr val="tx1"/>
                </a:solidFill>
              </a:rPr>
              <a:t>des orthos : fin janvier 2020</a:t>
            </a:r>
          </a:p>
          <a:p>
            <a:pPr marL="457200" lvl="1" indent="0">
              <a:buNone/>
            </a:pPr>
            <a:r>
              <a:rPr lang="fr-BE" sz="3500" dirty="0">
                <a:solidFill>
                  <a:schemeClr val="tx1"/>
                </a:solidFill>
              </a:rPr>
              <a:t>du MNS : 1er trimestre 2020</a:t>
            </a:r>
          </a:p>
          <a:p>
            <a:pPr marL="449263" lvl="0" indent="0">
              <a:buNone/>
            </a:pPr>
            <a:r>
              <a:rPr lang="fr-BE" sz="3500" i="1" dirty="0">
                <a:solidFill>
                  <a:schemeClr val="tx1"/>
                </a:solidFill>
              </a:rPr>
              <a:t>À noter que le MNS issu des orthos 2018 est disponible sur le Géoportail depuis début septembre 2019</a:t>
            </a:r>
          </a:p>
          <a:p>
            <a:pPr marL="0" indent="0">
              <a:buNone/>
            </a:pPr>
            <a:endParaRPr lang="fr-BE" sz="3500" dirty="0">
              <a:solidFill>
                <a:schemeClr val="tx1"/>
              </a:solidFill>
            </a:endParaRPr>
          </a:p>
          <a:p>
            <a:r>
              <a:rPr lang="fr-BE" sz="3500" dirty="0">
                <a:solidFill>
                  <a:schemeClr val="tx1"/>
                </a:solidFill>
              </a:rPr>
              <a:t>Depuis cette année, conformément à l’AM 15/01/2019, il n’y a plus de buffer de 50 m autour des zones sensibles</a:t>
            </a:r>
          </a:p>
          <a:p>
            <a:pPr marL="0" indent="0">
              <a:buNone/>
            </a:pPr>
            <a:endParaRPr lang="fr-BE" b="1" dirty="0"/>
          </a:p>
          <a:p>
            <a:pPr marL="0" indent="0">
              <a:buNone/>
            </a:pPr>
            <a:r>
              <a:rPr lang="fr-BE" sz="5500" dirty="0"/>
              <a:t>Nouveau marché d’acquisition LiDAR de toute la Wallonie (2019-2020)</a:t>
            </a:r>
          </a:p>
          <a:p>
            <a:pPr marL="0" indent="0">
              <a:buNone/>
            </a:pPr>
            <a:r>
              <a:rPr lang="fr-FR" sz="3500" dirty="0">
                <a:solidFill>
                  <a:schemeClr val="tx1"/>
                </a:solidFill>
              </a:rPr>
              <a:t>Voir présentation au Club des utilisateurs du PICC du 1er mars 2019</a:t>
            </a:r>
            <a:endParaRPr lang="fr-BE" sz="3500" dirty="0">
              <a:solidFill>
                <a:schemeClr val="tx1"/>
              </a:solidFill>
            </a:endParaRPr>
          </a:p>
        </p:txBody>
      </p:sp>
    </p:spTree>
    <p:extLst>
      <p:ext uri="{BB962C8B-B14F-4D97-AF65-F5344CB8AC3E}">
        <p14:creationId xmlns:p14="http://schemas.microsoft.com/office/powerpoint/2010/main" val="1690032254"/>
      </p:ext>
    </p:extLst>
  </p:cSld>
  <p:clrMapOvr>
    <a:masterClrMapping/>
  </p:clrMapOvr>
</p:sld>
</file>

<file path=ppt/theme/theme1.xml><?xml version="1.0" encoding="utf-8"?>
<a:theme xmlns:a="http://schemas.openxmlformats.org/drawingml/2006/main" name="Thème Office">
  <a:themeElements>
    <a:clrScheme name="Personnalisé 6">
      <a:dk1>
        <a:srgbClr val="595959"/>
      </a:dk1>
      <a:lt1>
        <a:sysClr val="window" lastClr="FFFFFF"/>
      </a:lt1>
      <a:dk2>
        <a:srgbClr val="595959"/>
      </a:dk2>
      <a:lt2>
        <a:srgbClr val="E7E6E6"/>
      </a:lt2>
      <a:accent1>
        <a:srgbClr val="A50021"/>
      </a:accent1>
      <a:accent2>
        <a:srgbClr val="00CC00"/>
      </a:accent2>
      <a:accent3>
        <a:srgbClr val="33CCCC"/>
      </a:accent3>
      <a:accent4>
        <a:srgbClr val="FFC000"/>
      </a:accent4>
      <a:accent5>
        <a:srgbClr val="833C0B"/>
      </a:accent5>
      <a:accent6>
        <a:srgbClr val="A5A5A5"/>
      </a:accent6>
      <a:hlink>
        <a:srgbClr val="0563C1"/>
      </a:hlink>
      <a:folHlink>
        <a:srgbClr val="954F72"/>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6CD3B016A69D14FB7B902256ACD39E2" ma:contentTypeVersion="5" ma:contentTypeDescription="Crée un document." ma:contentTypeScope="" ma:versionID="192945c8cc23e2beb99bb0a0398093ad">
  <xsd:schema xmlns:xsd="http://www.w3.org/2001/XMLSchema" xmlns:xs="http://www.w3.org/2001/XMLSchema" xmlns:p="http://schemas.microsoft.com/office/2006/metadata/properties" xmlns:ns3="732c3cdb-b2cc-4f8c-8760-75834e1c2a30" xmlns:ns4="4df8a048-3645-47df-8ae9-11844c6aad19" targetNamespace="http://schemas.microsoft.com/office/2006/metadata/properties" ma:root="true" ma:fieldsID="43902a6f7020c1ef761022856d52b59a" ns3:_="" ns4:_="">
    <xsd:import namespace="732c3cdb-b2cc-4f8c-8760-75834e1c2a30"/>
    <xsd:import namespace="4df8a048-3645-47df-8ae9-11844c6aad19"/>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2c3cdb-b2cc-4f8c-8760-75834e1c2a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df8a048-3645-47df-8ae9-11844c6aad19" elementFormDefault="qualified">
    <xsd:import namespace="http://schemas.microsoft.com/office/2006/documentManagement/types"/>
    <xsd:import namespace="http://schemas.microsoft.com/office/infopath/2007/PartnerControls"/>
    <xsd:element name="SharedWithUsers" ma:index="1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Partagé avec détails" ma:internalName="SharedWithDetails" ma:readOnly="true">
      <xsd:simpleType>
        <xsd:restriction base="dms:Note">
          <xsd:maxLength value="255"/>
        </xsd:restriction>
      </xsd:simpleType>
    </xsd:element>
    <xsd:element name="SharingHintHash" ma:index="12" nillable="true" ma:displayName="Partage du hachage d’indicateur"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B52A9BD-2371-4C77-801D-392FB39A22BF}">
  <ds:schemaRefs>
    <ds:schemaRef ds:uri="http://schemas.microsoft.com/sharepoint/v3/contenttype/forms"/>
  </ds:schemaRefs>
</ds:datastoreItem>
</file>

<file path=customXml/itemProps2.xml><?xml version="1.0" encoding="utf-8"?>
<ds:datastoreItem xmlns:ds="http://schemas.openxmlformats.org/officeDocument/2006/customXml" ds:itemID="{9A4607EF-7A27-4973-AC20-66099119AC9E}">
  <ds:schemaRefs>
    <ds:schemaRef ds:uri="http://schemas.openxmlformats.org/package/2006/metadata/core-properties"/>
    <ds:schemaRef ds:uri="http://purl.org/dc/terms/"/>
    <ds:schemaRef ds:uri="4df8a048-3645-47df-8ae9-11844c6aad19"/>
    <ds:schemaRef ds:uri="http://www.w3.org/XML/1998/namespace"/>
    <ds:schemaRef ds:uri="http://schemas.microsoft.com/office/2006/documentManagement/types"/>
    <ds:schemaRef ds:uri="http://purl.org/dc/dcmitype/"/>
    <ds:schemaRef ds:uri="http://schemas.microsoft.com/office/2006/metadata/properties"/>
    <ds:schemaRef ds:uri="http://schemas.microsoft.com/office/infopath/2007/PartnerControls"/>
    <ds:schemaRef ds:uri="732c3cdb-b2cc-4f8c-8760-75834e1c2a30"/>
    <ds:schemaRef ds:uri="http://purl.org/dc/elements/1.1/"/>
  </ds:schemaRefs>
</ds:datastoreItem>
</file>

<file path=customXml/itemProps3.xml><?xml version="1.0" encoding="utf-8"?>
<ds:datastoreItem xmlns:ds="http://schemas.openxmlformats.org/officeDocument/2006/customXml" ds:itemID="{CC06864D-B549-4D07-B28A-AA979C46E39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32c3cdb-b2cc-4f8c-8760-75834e1c2a30"/>
    <ds:schemaRef ds:uri="4df8a048-3645-47df-8ae9-11844c6aad1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1404</TotalTime>
  <Words>810</Words>
  <Application>Microsoft Office PowerPoint</Application>
  <PresentationFormat>Grand écran</PresentationFormat>
  <Paragraphs>144</Paragraphs>
  <Slides>14</Slides>
  <Notes>2</Notes>
  <HiddenSlides>0</HiddenSlides>
  <MMClips>0</MMClips>
  <ScaleCrop>false</ScaleCrop>
  <HeadingPairs>
    <vt:vector size="8" baseType="variant">
      <vt:variant>
        <vt:lpstr>Polices utilisées</vt:lpstr>
      </vt:variant>
      <vt:variant>
        <vt:i4>6</vt:i4>
      </vt:variant>
      <vt:variant>
        <vt:lpstr>Thème</vt:lpstr>
      </vt:variant>
      <vt:variant>
        <vt:i4>1</vt:i4>
      </vt:variant>
      <vt:variant>
        <vt:lpstr>Serveurs OLE incorporés</vt:lpstr>
      </vt:variant>
      <vt:variant>
        <vt:i4>1</vt:i4>
      </vt:variant>
      <vt:variant>
        <vt:lpstr>Titres des diapositives</vt:lpstr>
      </vt:variant>
      <vt:variant>
        <vt:i4>14</vt:i4>
      </vt:variant>
    </vt:vector>
  </HeadingPairs>
  <TitlesOfParts>
    <vt:vector size="22" baseType="lpstr">
      <vt:lpstr>ＭＳ Ｐゴシック</vt:lpstr>
      <vt:lpstr>Arial</vt:lpstr>
      <vt:lpstr>Calibri</vt:lpstr>
      <vt:lpstr>Geneva</vt:lpstr>
      <vt:lpstr>Trebuchet MS</vt:lpstr>
      <vt:lpstr>Wingdings</vt:lpstr>
      <vt:lpstr>Thème Office</vt:lpstr>
      <vt:lpstr>Acrobat Document</vt:lpstr>
      <vt:lpstr>Actualités du PICC</vt:lpstr>
      <vt:lpstr>Diffusion du PICC : CGA-CGU</vt:lpstr>
      <vt:lpstr>Lambert 2008</vt:lpstr>
      <vt:lpstr>PICC</vt:lpstr>
      <vt:lpstr>Ajout des plans d’eau ESP dans le PICC</vt:lpstr>
      <vt:lpstr>Plans d’eau ESP dans le PICC</vt:lpstr>
      <vt:lpstr>Mise à jour du PICC</vt:lpstr>
      <vt:lpstr>Eléments structurants du paysage</vt:lpstr>
      <vt:lpstr>Orthophotos 2019 et LiDAR 2019-2020</vt:lpstr>
      <vt:lpstr>ICAR et les données d’adresses</vt:lpstr>
      <vt:lpstr>WALCORS compatible avec GALILEO</vt:lpstr>
      <vt:lpstr>Conclusion</vt:lpstr>
      <vt:lpstr>Présentation PowerPoint</vt:lpstr>
      <vt:lpstr>Q &amp; 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JAUQUET EMMANUEL</dc:creator>
  <cp:lastModifiedBy>JAUQUET EMMANUEL</cp:lastModifiedBy>
  <cp:revision>117</cp:revision>
  <cp:lastPrinted>2019-10-04T09:36:37Z</cp:lastPrinted>
  <dcterms:created xsi:type="dcterms:W3CDTF">2019-10-04T07:12:09Z</dcterms:created>
  <dcterms:modified xsi:type="dcterms:W3CDTF">2019-11-13T08:03:35Z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72a09c5-6e26-4737-a926-47ef1ab198ae_Enabled">
    <vt:lpwstr>True</vt:lpwstr>
  </property>
  <property fmtid="{D5CDD505-2E9C-101B-9397-08002B2CF9AE}" pid="3" name="MSIP_Label_e72a09c5-6e26-4737-a926-47ef1ab198ae_SiteId">
    <vt:lpwstr>1f816a84-7aa6-4a56-b22a-7b3452fa8681</vt:lpwstr>
  </property>
  <property fmtid="{D5CDD505-2E9C-101B-9397-08002B2CF9AE}" pid="4" name="MSIP_Label_e72a09c5-6e26-4737-a926-47ef1ab198ae_Owner">
    <vt:lpwstr>emmanuel.jauquet@spw.wallonie.be</vt:lpwstr>
  </property>
  <property fmtid="{D5CDD505-2E9C-101B-9397-08002B2CF9AE}" pid="5" name="MSIP_Label_e72a09c5-6e26-4737-a926-47ef1ab198ae_SetDate">
    <vt:lpwstr>2019-10-04T09:47:36.0081527Z</vt:lpwstr>
  </property>
  <property fmtid="{D5CDD505-2E9C-101B-9397-08002B2CF9AE}" pid="6" name="MSIP_Label_e72a09c5-6e26-4737-a926-47ef1ab198ae_Name">
    <vt:lpwstr>Confidentiel</vt:lpwstr>
  </property>
  <property fmtid="{D5CDD505-2E9C-101B-9397-08002B2CF9AE}" pid="7" name="MSIP_Label_e72a09c5-6e26-4737-a926-47ef1ab198ae_Application">
    <vt:lpwstr>Microsoft Azure Information Protection</vt:lpwstr>
  </property>
  <property fmtid="{D5CDD505-2E9C-101B-9397-08002B2CF9AE}" pid="8" name="MSIP_Label_e72a09c5-6e26-4737-a926-47ef1ab198ae_ActionId">
    <vt:lpwstr>4ec2a01e-c6ee-444d-ac10-ad2d81b4367c</vt:lpwstr>
  </property>
  <property fmtid="{D5CDD505-2E9C-101B-9397-08002B2CF9AE}" pid="9" name="MSIP_Label_e72a09c5-6e26-4737-a926-47ef1ab198ae_Extended_MSFT_Method">
    <vt:lpwstr>Automatic</vt:lpwstr>
  </property>
  <property fmtid="{D5CDD505-2E9C-101B-9397-08002B2CF9AE}" pid="10" name="Sensitivity">
    <vt:lpwstr>Confidentiel</vt:lpwstr>
  </property>
  <property fmtid="{D5CDD505-2E9C-101B-9397-08002B2CF9AE}" pid="11" name="ContentTypeId">
    <vt:lpwstr>0x010100B6CD3B016A69D14FB7B902256ACD39E2</vt:lpwstr>
  </property>
</Properties>
</file>