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0" r:id="rId2"/>
    <p:sldId id="262" r:id="rId3"/>
    <p:sldId id="261" r:id="rId4"/>
    <p:sldId id="263" r:id="rId5"/>
    <p:sldId id="265" r:id="rId6"/>
    <p:sldId id="269" r:id="rId7"/>
    <p:sldId id="266" r:id="rId8"/>
    <p:sldId id="270" r:id="rId9"/>
    <p:sldId id="281" r:id="rId10"/>
    <p:sldId id="271" r:id="rId11"/>
    <p:sldId id="274" r:id="rId12"/>
    <p:sldId id="275" r:id="rId13"/>
    <p:sldId id="267" r:id="rId14"/>
    <p:sldId id="279" r:id="rId15"/>
    <p:sldId id="273" r:id="rId16"/>
    <p:sldId id="276" r:id="rId17"/>
    <p:sldId id="282" r:id="rId18"/>
    <p:sldId id="278" r:id="rId19"/>
    <p:sldId id="277" r:id="rId20"/>
  </p:sldIdLst>
  <p:sldSz cx="12192000" cy="6858000"/>
  <p:notesSz cx="6858000" cy="99790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6CCC"/>
    <a:srgbClr val="F6D2F1"/>
    <a:srgbClr val="E3E5E3"/>
    <a:srgbClr val="8C78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5" autoAdjust="0"/>
    <p:restoredTop sz="96469" autoAdjust="0"/>
  </p:normalViewPr>
  <p:slideViewPr>
    <p:cSldViewPr snapToGrid="0">
      <p:cViewPr>
        <p:scale>
          <a:sx n="100" d="100"/>
          <a:sy n="100" d="100"/>
        </p:scale>
        <p:origin x="300" y="216"/>
      </p:cViewPr>
      <p:guideLst/>
    </p:cSldViewPr>
  </p:slideViewPr>
  <p:outlineViewPr>
    <p:cViewPr>
      <p:scale>
        <a:sx n="33" d="100"/>
        <a:sy n="33" d="100"/>
      </p:scale>
      <p:origin x="0" y="-2004"/>
    </p:cViewPr>
  </p:outlineViewPr>
  <p:notesTextViewPr>
    <p:cViewPr>
      <p:scale>
        <a:sx n="3" d="2"/>
        <a:sy n="3" d="2"/>
      </p:scale>
      <p:origin x="0" y="-12"/>
    </p:cViewPr>
  </p:notesTextViewPr>
  <p:notesViewPr>
    <p:cSldViewPr snapToGrid="0">
      <p:cViewPr varScale="1">
        <p:scale>
          <a:sx n="77" d="100"/>
          <a:sy n="77" d="100"/>
        </p:scale>
        <p:origin x="242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684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0684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r">
              <a:defRPr sz="1200"/>
            </a:lvl1pPr>
          </a:lstStyle>
          <a:p>
            <a:fld id="{FA72EF8A-9F15-4CF5-98B4-EA40C8BB50D7}" type="datetimeFigureOut">
              <a:rPr lang="fr-BE" smtClean="0"/>
              <a:t>6/11/2019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7775"/>
            <a:ext cx="5984875" cy="3367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53" tIns="46026" rIns="92053" bIns="46026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1" y="4802405"/>
            <a:ext cx="5486400" cy="3929241"/>
          </a:xfrm>
          <a:prstGeom prst="rect">
            <a:avLst/>
          </a:prstGeom>
        </p:spPr>
        <p:txBody>
          <a:bodyPr vert="horz" lIns="92053" tIns="46026" rIns="92053" bIns="46026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78343"/>
            <a:ext cx="2971800" cy="500683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78343"/>
            <a:ext cx="2971800" cy="500683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r">
              <a:defRPr sz="1200"/>
            </a:lvl1pPr>
          </a:lstStyle>
          <a:p>
            <a:fld id="{18798612-45BC-452E-9D74-D99312540D4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3225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98612-45BC-452E-9D74-D99312540D45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05480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Créer une adresse:</a:t>
            </a:r>
          </a:p>
          <a:p>
            <a:r>
              <a:rPr lang="fr-BE" dirty="0" smtClean="0"/>
              <a:t>Encoder toute l’information connue à ce stade</a:t>
            </a:r>
          </a:p>
          <a:p>
            <a:r>
              <a:rPr lang="fr-BE" dirty="0" smtClean="0"/>
              <a:t>Dessiner sa position: un point</a:t>
            </a:r>
          </a:p>
          <a:p>
            <a:endParaRPr lang="fr-BE" dirty="0" smtClean="0"/>
          </a:p>
          <a:p>
            <a:r>
              <a:rPr lang="fr-BE" dirty="0" smtClean="0"/>
              <a:t>Statut de l’adresse: En usage/Proposé/Réservé</a:t>
            </a:r>
          </a:p>
          <a:p>
            <a:r>
              <a:rPr lang="fr-BE" dirty="0" smtClean="0"/>
              <a:t>Possibilité de faire évoluer lors de chaque étapes du processus.</a:t>
            </a:r>
          </a:p>
          <a:p>
            <a:endParaRPr lang="fr-BE" dirty="0" smtClean="0"/>
          </a:p>
          <a:p>
            <a:r>
              <a:rPr lang="fr-BE" b="1" u="sng" dirty="0" smtClean="0"/>
              <a:t>Objets adressables </a:t>
            </a:r>
          </a:p>
          <a:p>
            <a:pPr marL="172599" indent="-172599">
              <a:buFont typeface="Arial" panose="020B0604020202020204" pitchFamily="34" charset="0"/>
              <a:buChar char="•"/>
            </a:pPr>
            <a:r>
              <a:rPr lang="fr-BE" dirty="0" smtClean="0"/>
              <a:t>Terrain, bâtiment, emplacement (camping, amarrage, …)</a:t>
            </a:r>
          </a:p>
          <a:p>
            <a:endParaRPr lang="fr-BE" dirty="0" smtClean="0"/>
          </a:p>
          <a:p>
            <a:r>
              <a:rPr lang="fr-BE" b="1" u="sng" dirty="0" smtClean="0"/>
              <a:t>Ressources humaines importantes </a:t>
            </a:r>
          </a:p>
          <a:p>
            <a:endParaRPr lang="fr-BE" b="1" u="sng" dirty="0"/>
          </a:p>
          <a:p>
            <a:r>
              <a:rPr lang="fr-BE" b="1" u="sng" dirty="0" smtClean="0"/>
              <a:t>Urbanisme à la manœuvre pour situation de droit</a:t>
            </a:r>
          </a:p>
          <a:p>
            <a:pPr marL="172599" indent="-172599">
              <a:buFont typeface="Arial" panose="020B0604020202020204" pitchFamily="34" charset="0"/>
              <a:buChar char="•"/>
            </a:pPr>
            <a:r>
              <a:rPr lang="fr-BE" dirty="0" smtClean="0"/>
              <a:t>Connaissance permis urbanisme</a:t>
            </a:r>
          </a:p>
          <a:p>
            <a:pPr marL="172599" indent="-172599">
              <a:buFont typeface="Arial" panose="020B0604020202020204" pitchFamily="34" charset="0"/>
              <a:buChar char="•"/>
            </a:pPr>
            <a:r>
              <a:rPr lang="fr-BE" dirty="0" smtClean="0"/>
              <a:t>Inspection du bâti</a:t>
            </a:r>
          </a:p>
          <a:p>
            <a:pPr marL="172599" indent="-172599">
              <a:buFont typeface="Arial" panose="020B0604020202020204" pitchFamily="34" charset="0"/>
              <a:buChar char="•"/>
            </a:pPr>
            <a:r>
              <a:rPr lang="fr-BE" dirty="0" smtClean="0"/>
              <a:t>Division bâtiment</a:t>
            </a:r>
          </a:p>
          <a:p>
            <a:pPr marL="172599" indent="-172599">
              <a:buFont typeface="Arial" panose="020B0604020202020204" pitchFamily="34" charset="0"/>
              <a:buChar char="•"/>
            </a:pPr>
            <a:r>
              <a:rPr lang="fr-BE" dirty="0" smtClean="0"/>
              <a:t>Sous-numérotation</a:t>
            </a:r>
          </a:p>
          <a:p>
            <a:r>
              <a:rPr lang="fr-BE" b="1" u="sng" dirty="0" smtClean="0"/>
              <a:t>Affaires citoyennes à la manœuvre pour situation de fait</a:t>
            </a:r>
          </a:p>
          <a:p>
            <a:pPr marL="172599" indent="-172599">
              <a:buFont typeface="Arial" panose="020B0604020202020204" pitchFamily="34" charset="0"/>
              <a:buChar char="•"/>
            </a:pPr>
            <a:r>
              <a:rPr lang="fr-BE" dirty="0" smtClean="0"/>
              <a:t>Demande de domiciliation à une adresse </a:t>
            </a:r>
          </a:p>
          <a:p>
            <a:pPr marL="172599" indent="-172599">
              <a:buFont typeface="Arial" panose="020B0604020202020204" pitchFamily="34" charset="0"/>
              <a:buChar char="•"/>
            </a:pPr>
            <a:endParaRPr lang="fr-BE" dirty="0"/>
          </a:p>
          <a:p>
            <a:r>
              <a:rPr lang="fr-BE" dirty="0" smtClean="0"/>
              <a:t>C’est un travail de fourmi et continu</a:t>
            </a:r>
          </a:p>
          <a:p>
            <a:pPr marL="172599" indent="-172599">
              <a:buFont typeface="Arial" panose="020B0604020202020204" pitchFamily="34" charset="0"/>
              <a:buChar char="•"/>
            </a:pPr>
            <a:endParaRPr lang="fr-BE" dirty="0"/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98612-45BC-452E-9D74-D99312540D45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22335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Les partenaires ont accès à l’outil ICAR et communiquent avec les initiateurs au travers de la messagerie interne ICAR</a:t>
            </a:r>
          </a:p>
          <a:p>
            <a:r>
              <a:rPr lang="fr-BE" dirty="0" smtClean="0"/>
              <a:t>Le partenaire envoie son interrogation, son attente</a:t>
            </a:r>
          </a:p>
          <a:p>
            <a:endParaRPr lang="fr-BE" dirty="0"/>
          </a:p>
          <a:p>
            <a:r>
              <a:rPr lang="fr-BE" dirty="0" smtClean="0"/>
              <a:t>Le SPW est modérateur dans le flux des actions demandées</a:t>
            </a:r>
          </a:p>
          <a:p>
            <a:r>
              <a:rPr lang="fr-BE" dirty="0" smtClean="0"/>
              <a:t>(Par exemple assigner directement une question à la géomatique)</a:t>
            </a:r>
          </a:p>
          <a:p>
            <a:endParaRPr lang="fr-BE" dirty="0"/>
          </a:p>
          <a:p>
            <a:r>
              <a:rPr lang="fr-BE" dirty="0" smtClean="0"/>
              <a:t>L’initiateur répond à la question par une action qu’il valide en lui imposant un statut</a:t>
            </a:r>
          </a:p>
          <a:p>
            <a:pPr marL="172599" indent="-172599">
              <a:buFont typeface="Arial" panose="020B0604020202020204" pitchFamily="34" charset="0"/>
              <a:buChar char="•"/>
            </a:pPr>
            <a:endParaRPr lang="fr-BE" dirty="0" smtClean="0"/>
          </a:p>
          <a:p>
            <a:pPr marL="172599" indent="-172599">
              <a:buFont typeface="Arial" panose="020B0604020202020204" pitchFamily="34" charset="0"/>
              <a:buChar char="•"/>
            </a:pPr>
            <a:endParaRPr lang="fr-BE" dirty="0"/>
          </a:p>
          <a:p>
            <a:pPr marL="172599" indent="-172599">
              <a:buFont typeface="Arial" panose="020B0604020202020204" pitchFamily="34" charset="0"/>
              <a:buChar char="•"/>
            </a:pPr>
            <a:r>
              <a:rPr lang="fr-BE" dirty="0" smtClean="0"/>
              <a:t>Les messages sont listés chronologiquement</a:t>
            </a:r>
          </a:p>
          <a:p>
            <a:pPr marL="172599" indent="-172599">
              <a:buFont typeface="Arial" panose="020B0604020202020204" pitchFamily="34" charset="0"/>
              <a:buChar char="•"/>
            </a:pPr>
            <a:r>
              <a:rPr lang="fr-BE" dirty="0" smtClean="0"/>
              <a:t>Les messages sont qualifiés par un statut</a:t>
            </a:r>
          </a:p>
          <a:p>
            <a:pPr marL="172599" indent="-172599">
              <a:buFont typeface="Arial" panose="020B0604020202020204" pitchFamily="34" charset="0"/>
              <a:buChar char="•"/>
            </a:pPr>
            <a:r>
              <a:rPr lang="fr-BE" dirty="0" smtClean="0"/>
              <a:t>Les message persistent 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98612-45BC-452E-9D74-D99312540D45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79061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Dans notre cas : </a:t>
            </a:r>
          </a:p>
          <a:p>
            <a:endParaRPr lang="fr-BE" dirty="0"/>
          </a:p>
          <a:p>
            <a:r>
              <a:rPr lang="fr-BE" dirty="0" smtClean="0"/>
              <a:t>Le partenaire a eu connaissance de la création de la rue de Centre spatial mais ne sait pas la localiser.</a:t>
            </a:r>
          </a:p>
          <a:p>
            <a:endParaRPr lang="fr-BE" dirty="0"/>
          </a:p>
          <a:p>
            <a:pPr marL="172599" indent="-172599">
              <a:buFont typeface="Arial" panose="020B0604020202020204" pitchFamily="34" charset="0"/>
              <a:buChar char="•"/>
            </a:pPr>
            <a:r>
              <a:rPr lang="fr-BE" dirty="0" smtClean="0"/>
              <a:t>Il envoie un message sous forme de question </a:t>
            </a:r>
          </a:p>
          <a:p>
            <a:pPr marL="172599" indent="-172599">
              <a:buFont typeface="Arial" panose="020B0604020202020204" pitchFamily="34" charset="0"/>
              <a:buChar char="•"/>
            </a:pPr>
            <a:endParaRPr lang="fr-BE" dirty="0"/>
          </a:p>
          <a:p>
            <a:pPr marL="172599" indent="-172599">
              <a:buFont typeface="Arial" panose="020B0604020202020204" pitchFamily="34" charset="0"/>
              <a:buChar char="•"/>
            </a:pPr>
            <a:r>
              <a:rPr lang="fr-BE" dirty="0" smtClean="0"/>
              <a:t>La tâche est envoyée à l’initiateur </a:t>
            </a:r>
          </a:p>
          <a:p>
            <a:pPr marL="172599" indent="-172599">
              <a:buFont typeface="Arial" panose="020B0604020202020204" pitchFamily="34" charset="0"/>
              <a:buChar char="•"/>
            </a:pPr>
            <a:endParaRPr lang="fr-BE" dirty="0" smtClean="0"/>
          </a:p>
          <a:p>
            <a:pPr marL="172599" indent="-172599">
              <a:buFont typeface="Arial" panose="020B0604020202020204" pitchFamily="34" charset="0"/>
              <a:buChar char="•"/>
            </a:pPr>
            <a:r>
              <a:rPr lang="fr-BE" dirty="0" smtClean="0"/>
              <a:t>L’initiateur crée et valide le tracé</a:t>
            </a:r>
          </a:p>
          <a:p>
            <a:pPr marL="172599" indent="-172599">
              <a:buFont typeface="Arial" panose="020B0604020202020204" pitchFamily="34" charset="0"/>
              <a:buChar char="•"/>
            </a:pPr>
            <a:endParaRPr lang="fr-BE" dirty="0"/>
          </a:p>
          <a:p>
            <a:pPr marL="172599" indent="-172599">
              <a:buFont typeface="Arial" panose="020B0604020202020204" pitchFamily="34" charset="0"/>
              <a:buChar char="•"/>
            </a:pPr>
            <a:r>
              <a:rPr lang="fr-BE" dirty="0" smtClean="0"/>
              <a:t>La rue est recensée et localisable sur la carte </a:t>
            </a:r>
          </a:p>
          <a:p>
            <a:pPr marL="172599" indent="-172599">
              <a:buFont typeface="Arial" panose="020B0604020202020204" pitchFamily="34" charset="0"/>
              <a:buChar char="•"/>
            </a:pPr>
            <a:endParaRPr lang="fr-BE" dirty="0"/>
          </a:p>
          <a:p>
            <a:pPr marL="172599" indent="-172599">
              <a:buFont typeface="Arial" panose="020B0604020202020204" pitchFamily="34" charset="0"/>
              <a:buChar char="•"/>
            </a:pPr>
            <a:r>
              <a:rPr lang="fr-BE" dirty="0" smtClean="0"/>
              <a:t>Le PICC intègre cet axe et le valide en base du PICC</a:t>
            </a:r>
          </a:p>
          <a:p>
            <a:pPr marL="172599" indent="-172599">
              <a:buFont typeface="Arial" panose="020B0604020202020204" pitchFamily="34" charset="0"/>
              <a:buChar char="•"/>
            </a:pPr>
            <a:endParaRPr lang="fr-BE" dirty="0"/>
          </a:p>
          <a:p>
            <a:r>
              <a:rPr lang="fr-BE" b="1" dirty="0" smtClean="0"/>
              <a:t>C’est la cellule Cadastre du bâti qui administre les messages</a:t>
            </a:r>
          </a:p>
          <a:p>
            <a:pPr marL="172599" indent="-172599">
              <a:buFont typeface="Arial" panose="020B0604020202020204" pitchFamily="34" charset="0"/>
              <a:buChar char="•"/>
            </a:pPr>
            <a:endParaRPr lang="fr-BE" dirty="0"/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98612-45BC-452E-9D74-D99312540D45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1607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La </a:t>
            </a:r>
            <a:r>
              <a:rPr lang="fr-BE" dirty="0" err="1" smtClean="0"/>
              <a:t>VdL</a:t>
            </a:r>
            <a:r>
              <a:rPr lang="fr-BE" dirty="0" smtClean="0"/>
              <a:t> à la chance de disposer d’un Département des Systèmes d’Information</a:t>
            </a:r>
          </a:p>
          <a:p>
            <a:r>
              <a:rPr lang="fr-BE" dirty="0" smtClean="0"/>
              <a:t>Equipe de développeurs qui créent et maintiennent des applications pour usage interne</a:t>
            </a:r>
          </a:p>
          <a:p>
            <a:pPr marL="172599" indent="-172599">
              <a:buFont typeface="Arial" panose="020B0604020202020204" pitchFamily="34" charset="0"/>
              <a:buChar char="•"/>
            </a:pPr>
            <a:r>
              <a:rPr lang="fr-BE" dirty="0" smtClean="0"/>
              <a:t>utilisent les </a:t>
            </a:r>
            <a:r>
              <a:rPr lang="fr-BE" dirty="0" err="1" smtClean="0"/>
              <a:t>webservices</a:t>
            </a:r>
            <a:r>
              <a:rPr lang="fr-BE" dirty="0" smtClean="0"/>
              <a:t> mis à disposition</a:t>
            </a:r>
          </a:p>
          <a:p>
            <a:pPr marL="172599" indent="-172599">
              <a:buFont typeface="Arial" panose="020B0604020202020204" pitchFamily="34" charset="0"/>
              <a:buChar char="•"/>
            </a:pPr>
            <a:r>
              <a:rPr lang="fr-BE" dirty="0" smtClean="0"/>
              <a:t>Développent des </a:t>
            </a:r>
            <a:r>
              <a:rPr lang="fr-BE" dirty="0" err="1" smtClean="0"/>
              <a:t>webservices</a:t>
            </a:r>
            <a:r>
              <a:rPr lang="fr-BE" dirty="0" smtClean="0"/>
              <a:t> pour usage interne</a:t>
            </a:r>
          </a:p>
          <a:p>
            <a:endParaRPr lang="fr-BE" dirty="0" smtClean="0"/>
          </a:p>
          <a:p>
            <a:endParaRPr lang="fr-BE" dirty="0"/>
          </a:p>
          <a:p>
            <a:r>
              <a:rPr lang="fr-BE" dirty="0" smtClean="0"/>
              <a:t>Ces applications utiliseront les </a:t>
            </a:r>
            <a:r>
              <a:rPr lang="fr-BE" dirty="0" err="1" smtClean="0"/>
              <a:t>webservices</a:t>
            </a:r>
            <a:r>
              <a:rPr lang="fr-BE" dirty="0" smtClean="0"/>
              <a:t> mis à disposition pour les registres des rues et adresses</a:t>
            </a:r>
          </a:p>
          <a:p>
            <a:endParaRPr lang="fr-BE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98612-45BC-452E-9D74-D99312540D45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53762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Plus particulièrement pour </a:t>
            </a:r>
            <a:r>
              <a:rPr lang="fr-BE" dirty="0" err="1" smtClean="0"/>
              <a:t>BeStADdress</a:t>
            </a:r>
            <a:endParaRPr lang="fr-BE" dirty="0" smtClean="0"/>
          </a:p>
          <a:p>
            <a:endParaRPr lang="fr-BE" dirty="0"/>
          </a:p>
          <a:p>
            <a:r>
              <a:rPr lang="fr-BE" dirty="0" smtClean="0"/>
              <a:t>Utilisation de ICAR comme source d’initiation des rues et adresse</a:t>
            </a:r>
          </a:p>
          <a:p>
            <a:r>
              <a:rPr lang="fr-BE" dirty="0" smtClean="0"/>
              <a:t>Consommation des données au travers </a:t>
            </a:r>
          </a:p>
          <a:p>
            <a:pPr marL="172599" indent="-172599">
              <a:buFont typeface="Arial" panose="020B0604020202020204" pitchFamily="34" charset="0"/>
              <a:buChar char="•"/>
            </a:pPr>
            <a:r>
              <a:rPr lang="fr-BE" dirty="0" smtClean="0"/>
              <a:t>des </a:t>
            </a:r>
            <a:r>
              <a:rPr lang="fr-BE" dirty="0" err="1" smtClean="0"/>
              <a:t>webservices</a:t>
            </a:r>
            <a:r>
              <a:rPr lang="fr-BE" dirty="0" smtClean="0"/>
              <a:t> </a:t>
            </a:r>
            <a:r>
              <a:rPr lang="fr-BE" dirty="0" err="1" smtClean="0"/>
              <a:t>BeStADdress</a:t>
            </a:r>
            <a:endParaRPr lang="fr-BE" dirty="0" smtClean="0"/>
          </a:p>
          <a:p>
            <a:pPr marL="172599" indent="-172599">
              <a:buFont typeface="Arial" panose="020B0604020202020204" pitchFamily="34" charset="0"/>
              <a:buChar char="•"/>
            </a:pPr>
            <a:r>
              <a:rPr lang="fr-BE" dirty="0" smtClean="0"/>
              <a:t>des </a:t>
            </a:r>
            <a:r>
              <a:rPr lang="fr-BE" dirty="0" err="1" smtClean="0"/>
              <a:t>webservices</a:t>
            </a:r>
            <a:r>
              <a:rPr lang="fr-BE" dirty="0" smtClean="0"/>
              <a:t> d’autres partenaires</a:t>
            </a:r>
          </a:p>
          <a:p>
            <a:pPr marL="172599" indent="-172599">
              <a:buFont typeface="Arial" panose="020B0604020202020204" pitchFamily="34" charset="0"/>
              <a:buChar char="•"/>
            </a:pPr>
            <a:endParaRPr lang="fr-BE" dirty="0"/>
          </a:p>
          <a:p>
            <a:r>
              <a:rPr lang="fr-BE" dirty="0" smtClean="0"/>
              <a:t>On attend </a:t>
            </a:r>
            <a:r>
              <a:rPr lang="fr-BE" dirty="0" err="1" smtClean="0"/>
              <a:t>BeStAdress</a:t>
            </a:r>
            <a:r>
              <a:rPr lang="fr-BE" dirty="0" smtClean="0"/>
              <a:t> avec impatience</a:t>
            </a:r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98612-45BC-452E-9D74-D99312540D45}" type="slidenum">
              <a:rPr lang="fr-BE" smtClean="0">
                <a:solidFill>
                  <a:prstClr val="black"/>
                </a:solidFill>
              </a:rPr>
              <a:pPr/>
              <a:t>14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931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Plus particulièrement pour </a:t>
            </a:r>
            <a:r>
              <a:rPr lang="fr-BE" dirty="0" err="1"/>
              <a:t>BeStADdress</a:t>
            </a:r>
            <a:endParaRPr lang="fr-BE" dirty="0"/>
          </a:p>
          <a:p>
            <a:endParaRPr lang="fr-BE" dirty="0"/>
          </a:p>
          <a:p>
            <a:r>
              <a:rPr lang="fr-BE" dirty="0"/>
              <a:t>Utilisation de ICAR comme source d’initiation des rues et adresse</a:t>
            </a:r>
          </a:p>
          <a:p>
            <a:r>
              <a:rPr lang="fr-BE" dirty="0"/>
              <a:t>Consommation des données au travers </a:t>
            </a:r>
          </a:p>
          <a:p>
            <a:pPr marL="172599" indent="-172599">
              <a:buFont typeface="Arial" panose="020B0604020202020204" pitchFamily="34" charset="0"/>
              <a:buChar char="•"/>
            </a:pPr>
            <a:r>
              <a:rPr lang="fr-BE" dirty="0"/>
              <a:t>des </a:t>
            </a:r>
            <a:r>
              <a:rPr lang="fr-BE" dirty="0" err="1"/>
              <a:t>webservices</a:t>
            </a:r>
            <a:r>
              <a:rPr lang="fr-BE" dirty="0"/>
              <a:t> </a:t>
            </a:r>
            <a:r>
              <a:rPr lang="fr-BE" dirty="0" err="1"/>
              <a:t>BeStADdress</a:t>
            </a:r>
            <a:endParaRPr lang="fr-BE" dirty="0"/>
          </a:p>
          <a:p>
            <a:pPr marL="172599" indent="-172599">
              <a:buFont typeface="Arial" panose="020B0604020202020204" pitchFamily="34" charset="0"/>
              <a:buChar char="•"/>
            </a:pPr>
            <a:r>
              <a:rPr lang="fr-BE" dirty="0"/>
              <a:t>des </a:t>
            </a:r>
            <a:r>
              <a:rPr lang="fr-BE" dirty="0" err="1"/>
              <a:t>webservices</a:t>
            </a:r>
            <a:r>
              <a:rPr lang="fr-BE" dirty="0"/>
              <a:t> d’autres partenaires</a:t>
            </a:r>
          </a:p>
          <a:p>
            <a:pPr marL="172599" indent="-172599">
              <a:buFont typeface="Arial" panose="020B0604020202020204" pitchFamily="34" charset="0"/>
              <a:buChar char="•"/>
            </a:pPr>
            <a:endParaRPr lang="fr-BE" dirty="0"/>
          </a:p>
          <a:p>
            <a:r>
              <a:rPr lang="fr-BE" dirty="0"/>
              <a:t>On attend </a:t>
            </a:r>
            <a:r>
              <a:rPr lang="fr-BE" dirty="0" err="1"/>
              <a:t>BeStAdress</a:t>
            </a:r>
            <a:r>
              <a:rPr lang="fr-BE" dirty="0"/>
              <a:t> avec impatience</a:t>
            </a:r>
          </a:p>
          <a:p>
            <a:endParaRPr lang="fr-BE" dirty="0" smtClean="0"/>
          </a:p>
          <a:p>
            <a:r>
              <a:rPr lang="fr-BE" dirty="0" smtClean="0"/>
              <a:t>Une seule voie de saisie des points d’adresse et des rues</a:t>
            </a:r>
          </a:p>
          <a:p>
            <a:r>
              <a:rPr lang="fr-BE" dirty="0" smtClean="0"/>
              <a:t>Contre deux actuellement </a:t>
            </a:r>
          </a:p>
          <a:p>
            <a:r>
              <a:rPr lang="fr-BE" dirty="0" smtClean="0"/>
              <a:t>Double encodage portail cartographique - ICAR</a:t>
            </a:r>
          </a:p>
          <a:p>
            <a:endParaRPr lang="fr-BE" dirty="0" smtClean="0"/>
          </a:p>
          <a:p>
            <a:endParaRPr lang="fr-BE" dirty="0"/>
          </a:p>
          <a:p>
            <a:r>
              <a:rPr lang="fr-BE" dirty="0" smtClean="0"/>
              <a:t>Utilisation des fichiers SHP pour mise à jour de masse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98612-45BC-452E-9D74-D99312540D45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323087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Consommer les données comme fond de plan </a:t>
            </a:r>
          </a:p>
          <a:p>
            <a:r>
              <a:rPr lang="fr-BE" dirty="0" err="1" smtClean="0"/>
              <a:t>WebServices</a:t>
            </a:r>
            <a:r>
              <a:rPr lang="fr-BE" dirty="0" smtClean="0"/>
              <a:t> </a:t>
            </a:r>
          </a:p>
          <a:p>
            <a:endParaRPr lang="fr-BE" dirty="0"/>
          </a:p>
          <a:p>
            <a:r>
              <a:rPr lang="fr-BE" dirty="0" smtClean="0"/>
              <a:t>Consommer pour les projet de voirie </a:t>
            </a:r>
          </a:p>
          <a:p>
            <a:r>
              <a:rPr lang="fr-BE" dirty="0" smtClean="0"/>
              <a:t>Mise à disposition du PICC au format DWG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98612-45BC-452E-9D74-D99312540D45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80623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Consommer les données comme fond de plan </a:t>
            </a:r>
          </a:p>
          <a:p>
            <a:r>
              <a:rPr lang="fr-BE" dirty="0" err="1" smtClean="0"/>
              <a:t>WebServices</a:t>
            </a:r>
            <a:r>
              <a:rPr lang="fr-BE" dirty="0" smtClean="0"/>
              <a:t> </a:t>
            </a:r>
          </a:p>
          <a:p>
            <a:endParaRPr lang="fr-BE" dirty="0"/>
          </a:p>
          <a:p>
            <a:r>
              <a:rPr lang="fr-BE" dirty="0" smtClean="0"/>
              <a:t>Consommer pour les projet de voirie </a:t>
            </a:r>
          </a:p>
          <a:p>
            <a:r>
              <a:rPr lang="fr-BE" dirty="0" smtClean="0"/>
              <a:t>Mise à disposition du PICC au format DWG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98612-45BC-452E-9D74-D99312540D45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057652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Plus particulièrement pour </a:t>
            </a:r>
            <a:r>
              <a:rPr lang="fr-BE" dirty="0" err="1"/>
              <a:t>BeStADdress</a:t>
            </a:r>
            <a:endParaRPr lang="fr-BE" dirty="0"/>
          </a:p>
          <a:p>
            <a:endParaRPr lang="fr-BE" dirty="0"/>
          </a:p>
          <a:p>
            <a:r>
              <a:rPr lang="fr-BE" dirty="0"/>
              <a:t>Utilisation de ICAR comme source d’initiation des rues et adresse</a:t>
            </a:r>
          </a:p>
          <a:p>
            <a:r>
              <a:rPr lang="fr-BE" dirty="0"/>
              <a:t>Consommation des données au travers </a:t>
            </a:r>
          </a:p>
          <a:p>
            <a:pPr marL="172599" indent="-172599">
              <a:buFont typeface="Arial" panose="020B0604020202020204" pitchFamily="34" charset="0"/>
              <a:buChar char="•"/>
            </a:pPr>
            <a:r>
              <a:rPr lang="fr-BE" dirty="0"/>
              <a:t>des </a:t>
            </a:r>
            <a:r>
              <a:rPr lang="fr-BE" dirty="0" err="1"/>
              <a:t>webservices</a:t>
            </a:r>
            <a:r>
              <a:rPr lang="fr-BE" dirty="0"/>
              <a:t> </a:t>
            </a:r>
            <a:r>
              <a:rPr lang="fr-BE" dirty="0" err="1"/>
              <a:t>BeStADdress</a:t>
            </a:r>
            <a:endParaRPr lang="fr-BE" dirty="0"/>
          </a:p>
          <a:p>
            <a:pPr marL="172599" indent="-172599">
              <a:buFont typeface="Arial" panose="020B0604020202020204" pitchFamily="34" charset="0"/>
              <a:buChar char="•"/>
            </a:pPr>
            <a:r>
              <a:rPr lang="fr-BE" dirty="0"/>
              <a:t>des </a:t>
            </a:r>
            <a:r>
              <a:rPr lang="fr-BE" dirty="0" err="1"/>
              <a:t>webservices</a:t>
            </a:r>
            <a:r>
              <a:rPr lang="fr-BE" dirty="0"/>
              <a:t> d’autres partenaires</a:t>
            </a:r>
          </a:p>
          <a:p>
            <a:pPr marL="172599" indent="-172599">
              <a:buFont typeface="Arial" panose="020B0604020202020204" pitchFamily="34" charset="0"/>
              <a:buChar char="•"/>
            </a:pPr>
            <a:endParaRPr lang="fr-BE" dirty="0"/>
          </a:p>
          <a:p>
            <a:r>
              <a:rPr lang="fr-BE" dirty="0" smtClean="0"/>
              <a:t>En période de mise à jour de ICAR, on profite du double encodage portail cartographique - ICAR</a:t>
            </a:r>
          </a:p>
          <a:p>
            <a:endParaRPr lang="fr-BE" dirty="0"/>
          </a:p>
          <a:p>
            <a:r>
              <a:rPr lang="fr-BE" dirty="0" smtClean="0"/>
              <a:t>Utilisation des fichiers SHP pour mise à jour de masse</a:t>
            </a:r>
          </a:p>
          <a:p>
            <a:r>
              <a:rPr lang="fr-BE" dirty="0" smtClean="0"/>
              <a:t>Les coordonnées sont erronées :les adresses de notre SIG peuvent remplacer celles du PICC</a:t>
            </a:r>
          </a:p>
          <a:p>
            <a:endParaRPr lang="fr-BE" dirty="0"/>
          </a:p>
          <a:p>
            <a:r>
              <a:rPr lang="fr-BE" dirty="0" smtClean="0"/>
              <a:t>Des adresses ne sont pas relevées dans ICAR :</a:t>
            </a:r>
            <a:r>
              <a:rPr lang="fr-BE" dirty="0"/>
              <a:t> les adresses de notre SIG peuvent </a:t>
            </a:r>
            <a:r>
              <a:rPr lang="fr-BE" dirty="0" smtClean="0"/>
              <a:t>être proposées au du PICC</a:t>
            </a:r>
          </a:p>
          <a:p>
            <a:r>
              <a:rPr lang="fr-BE" dirty="0" smtClean="0"/>
              <a:t>se alors voir attribuer un identifiant ICAR </a:t>
            </a:r>
          </a:p>
          <a:p>
            <a:endParaRPr lang="fr-BE" dirty="0"/>
          </a:p>
          <a:p>
            <a:r>
              <a:rPr lang="fr-BE" dirty="0" smtClean="0"/>
              <a:t>Par retour d’intégration, le SPW renvoie un fichier SHP des adresses.</a:t>
            </a:r>
          </a:p>
          <a:p>
            <a:r>
              <a:rPr lang="fr-BE" dirty="0" smtClean="0"/>
              <a:t>Et on reprend pour un cycle de mise à jour éventuel.</a:t>
            </a:r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98612-45BC-452E-9D74-D99312540D45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764069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Nous </a:t>
            </a:r>
            <a:r>
              <a:rPr lang="fr-BE" smtClean="0"/>
              <a:t>vous remercions </a:t>
            </a:r>
            <a:r>
              <a:rPr lang="fr-BE" dirty="0" smtClean="0"/>
              <a:t>pour votre attention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98612-45BC-452E-9D74-D99312540D45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86323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SPW et Ville de Liège ont depuis longtemps dialogué et œuvré ensemble </a:t>
            </a:r>
          </a:p>
          <a:p>
            <a:pPr lvl="1"/>
            <a:r>
              <a:rPr lang="fr-BE" dirty="0"/>
              <a:t>Ville de Liège bénéficie de tous les services du SPW pour constituer ses outils internes mis à disposition des agents </a:t>
            </a:r>
          </a:p>
          <a:p>
            <a:pPr lvl="1"/>
            <a:r>
              <a:rPr lang="fr-BE" dirty="0"/>
              <a:t>Nous avons souvent utilisé les mêmes logiciels </a:t>
            </a:r>
          </a:p>
          <a:p>
            <a:pPr lvl="1"/>
            <a:r>
              <a:rPr lang="fr-BE" dirty="0"/>
              <a:t>Nous avons souvent échangé nos données et nos expériences</a:t>
            </a:r>
          </a:p>
          <a:p>
            <a:pPr lvl="1"/>
            <a:endParaRPr lang="fr-BE" dirty="0"/>
          </a:p>
          <a:p>
            <a:pPr lvl="1"/>
            <a:r>
              <a:rPr lang="fr-BE" dirty="0"/>
              <a:t>Merci de nous permettre de faire ce retour d’expérience sur l’usage qui est fait des données du PICC </a:t>
            </a:r>
            <a:br>
              <a:rPr lang="fr-BE" dirty="0"/>
            </a:br>
            <a:r>
              <a:rPr lang="fr-BE" dirty="0"/>
              <a:t>et plus précisément leurs mises à jour au travers de ICAR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98612-45BC-452E-9D74-D99312540D45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7128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Présentation </a:t>
            </a:r>
            <a:r>
              <a:rPr lang="fr-BE" dirty="0" smtClean="0"/>
              <a:t>:</a:t>
            </a:r>
            <a:endParaRPr lang="fr-BE" dirty="0"/>
          </a:p>
          <a:p>
            <a:endParaRPr lang="fr-BE" dirty="0"/>
          </a:p>
          <a:p>
            <a:r>
              <a:rPr lang="fr-BE" dirty="0"/>
              <a:t>Bernard Lechanteur </a:t>
            </a:r>
          </a:p>
          <a:p>
            <a:r>
              <a:rPr lang="fr-BE" dirty="0"/>
              <a:t>Département des Systèmes d’Information</a:t>
            </a:r>
          </a:p>
          <a:p>
            <a:r>
              <a:rPr lang="fr-BE" dirty="0" smtClean="0"/>
              <a:t>Pôle </a:t>
            </a:r>
            <a:r>
              <a:rPr lang="fr-BE" dirty="0"/>
              <a:t>processus et projets</a:t>
            </a:r>
          </a:p>
          <a:p>
            <a:endParaRPr lang="fr-BE" dirty="0" smtClean="0"/>
          </a:p>
          <a:p>
            <a:r>
              <a:rPr lang="fr-BE" dirty="0" smtClean="0"/>
              <a:t>Je passerai la paroles à </a:t>
            </a:r>
          </a:p>
          <a:p>
            <a:r>
              <a:rPr lang="fr-BE" dirty="0" smtClean="0"/>
              <a:t>Yves Philippe, </a:t>
            </a:r>
          </a:p>
          <a:p>
            <a:r>
              <a:rPr lang="fr-BE" dirty="0" smtClean="0"/>
              <a:t>responsable de la cellule Cadastre du bâti </a:t>
            </a:r>
          </a:p>
          <a:p>
            <a:r>
              <a:rPr lang="fr-BE" dirty="0" smtClean="0"/>
              <a:t>au département de l’Urbanisme</a:t>
            </a:r>
          </a:p>
          <a:p>
            <a:endParaRPr lang="fr-BE" dirty="0" smtClean="0"/>
          </a:p>
          <a:p>
            <a:r>
              <a:rPr lang="fr-BE" dirty="0" smtClean="0"/>
              <a:t>Objectif du PSI:</a:t>
            </a:r>
            <a:endParaRPr lang="fr-BE" dirty="0"/>
          </a:p>
          <a:p>
            <a:r>
              <a:rPr lang="fr-BE" dirty="0" smtClean="0"/>
              <a:t>Coordonner les actions entre départements et </a:t>
            </a:r>
            <a:r>
              <a:rPr lang="fr-BE" dirty="0"/>
              <a:t>services </a:t>
            </a:r>
            <a:r>
              <a:rPr lang="fr-BE" dirty="0" smtClean="0"/>
              <a:t>pour arriver à développer un SI</a:t>
            </a:r>
            <a:endParaRPr lang="fr-BE" dirty="0"/>
          </a:p>
          <a:p>
            <a:endParaRPr lang="fr-BE" dirty="0" smtClean="0"/>
          </a:p>
          <a:p>
            <a:endParaRPr lang="fr-BE" dirty="0" smtClean="0"/>
          </a:p>
          <a:p>
            <a:r>
              <a:rPr lang="fr-BE" dirty="0" smtClean="0"/>
              <a:t>Coordination interne : entre département/services</a:t>
            </a:r>
          </a:p>
          <a:p>
            <a:r>
              <a:rPr lang="fr-BE" dirty="0" smtClean="0"/>
              <a:t>Coordination externe : avec le SPW en particulier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98612-45BC-452E-9D74-D99312540D45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02092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La collaboration historique s’est réalisée avec les moyens mis à notre disposition</a:t>
            </a:r>
          </a:p>
          <a:p>
            <a:r>
              <a:rPr lang="fr-BE" dirty="0" smtClean="0"/>
              <a:t>Les techniques de la communication évoluent</a:t>
            </a:r>
          </a:p>
          <a:p>
            <a:r>
              <a:rPr lang="fr-BE" dirty="0" smtClean="0"/>
              <a:t>Les techniques de saisie de l’information évoluent</a:t>
            </a:r>
          </a:p>
          <a:p>
            <a:r>
              <a:rPr lang="fr-BE" dirty="0" smtClean="0"/>
              <a:t>Les directives évoluent</a:t>
            </a:r>
          </a:p>
          <a:p>
            <a:endParaRPr lang="fr-BE" dirty="0"/>
          </a:p>
          <a:p>
            <a:r>
              <a:rPr lang="fr-BE" dirty="0" smtClean="0"/>
              <a:t>Le SPW et la Ville de Liège évoluent de concert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98612-45BC-452E-9D74-D99312540D45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3787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Rappel du contexte du projet ICAR</a:t>
            </a:r>
          </a:p>
          <a:p>
            <a:endParaRPr lang="fr-BE" dirty="0"/>
          </a:p>
          <a:p>
            <a:r>
              <a:rPr lang="fr-BE" dirty="0" smtClean="0"/>
              <a:t>Dans le cadre des L’Europe donne des directives pour constituer un registre national des rues et adresses.</a:t>
            </a:r>
          </a:p>
          <a:p>
            <a:r>
              <a:rPr lang="fr-BE" dirty="0" smtClean="0"/>
              <a:t>Ces deux registres doivent être spatiaux (pour pouvoir localiser l’information) et accessibles par tout un chacun.</a:t>
            </a:r>
          </a:p>
          <a:p>
            <a:endParaRPr lang="fr-BE" dirty="0"/>
          </a:p>
          <a:p>
            <a:r>
              <a:rPr lang="fr-BE" dirty="0" smtClean="0"/>
              <a:t>Outil mis à disposition des communes de Wallonie, de Bruxelles, de Flandres</a:t>
            </a:r>
          </a:p>
          <a:p>
            <a:r>
              <a:rPr lang="fr-BE" dirty="0" smtClean="0"/>
              <a:t>En l’occurrence : ICAR pour la Wallonie</a:t>
            </a:r>
          </a:p>
          <a:p>
            <a:endParaRPr lang="fr-BE" dirty="0" smtClean="0"/>
          </a:p>
          <a:p>
            <a:r>
              <a:rPr lang="fr-BE" dirty="0" err="1" smtClean="0"/>
              <a:t>Webservices</a:t>
            </a:r>
            <a:r>
              <a:rPr lang="fr-BE" dirty="0" smtClean="0"/>
              <a:t> développés par BOSA </a:t>
            </a:r>
          </a:p>
          <a:p>
            <a:r>
              <a:rPr lang="fr-BE" dirty="0" smtClean="0"/>
              <a:t>Coordonner les registres régionaux</a:t>
            </a:r>
          </a:p>
          <a:p>
            <a:r>
              <a:rPr lang="fr-BE" dirty="0" smtClean="0"/>
              <a:t>Assurer une seule adresse d’accessibilité aux registres : </a:t>
            </a:r>
            <a:r>
              <a:rPr lang="fr-BE" dirty="0" err="1" smtClean="0"/>
              <a:t>BeStAddress</a:t>
            </a:r>
            <a:endParaRPr lang="fr-BE" dirty="0" smtClean="0"/>
          </a:p>
          <a:p>
            <a:r>
              <a:rPr lang="fr-BE" dirty="0" smtClean="0"/>
              <a:t>(</a:t>
            </a:r>
            <a:r>
              <a:rPr lang="fr-BE" dirty="0" err="1" smtClean="0"/>
              <a:t>BelgianStreetAddress</a:t>
            </a:r>
            <a:r>
              <a:rPr lang="fr-BE" dirty="0" smtClean="0"/>
              <a:t>)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98612-45BC-452E-9D74-D99312540D45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87119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Création d ‘une rue : </a:t>
            </a:r>
          </a:p>
          <a:p>
            <a:r>
              <a:rPr lang="fr-BE" dirty="0" smtClean="0"/>
              <a:t>Comme deux vies parallèles</a:t>
            </a:r>
          </a:p>
          <a:p>
            <a:pPr marL="172599" indent="-172599">
              <a:buFont typeface="Arial" panose="020B0604020202020204" pitchFamily="34" charset="0"/>
              <a:buChar char="•"/>
            </a:pPr>
            <a:r>
              <a:rPr lang="fr-BE" b="1" u="sng" dirty="0" smtClean="0"/>
              <a:t>Techniquement : </a:t>
            </a:r>
            <a:r>
              <a:rPr lang="fr-BE" dirty="0" smtClean="0"/>
              <a:t>		</a:t>
            </a:r>
            <a:r>
              <a:rPr lang="fr-BE" b="1" u="sng" dirty="0" smtClean="0"/>
              <a:t>Administrativement</a:t>
            </a:r>
          </a:p>
          <a:p>
            <a:pPr marL="172599" indent="-172599">
              <a:buFont typeface="Arial" panose="020B0604020202020204" pitchFamily="34" charset="0"/>
              <a:buChar char="•"/>
            </a:pPr>
            <a:r>
              <a:rPr lang="fr-BE" dirty="0" smtClean="0"/>
              <a:t>Demande de permis		Commission de toponymie</a:t>
            </a:r>
          </a:p>
          <a:p>
            <a:pPr marL="172599" indent="-172599">
              <a:buFont typeface="Arial" panose="020B0604020202020204" pitchFamily="34" charset="0"/>
              <a:buChar char="•"/>
            </a:pPr>
            <a:r>
              <a:rPr lang="fr-BE" dirty="0" smtClean="0"/>
              <a:t>Autorisation du permis		Proposition de dénomination</a:t>
            </a:r>
          </a:p>
          <a:p>
            <a:pPr marL="172599" indent="-172599">
              <a:buFont typeface="Arial" panose="020B0604020202020204" pitchFamily="34" charset="0"/>
              <a:buChar char="•"/>
            </a:pPr>
            <a:r>
              <a:rPr lang="fr-BE" dirty="0" smtClean="0"/>
              <a:t>Travaux de création		Choix politique de dénomination</a:t>
            </a:r>
          </a:p>
          <a:p>
            <a:pPr marL="172599" indent="-172599">
              <a:buFont typeface="Arial" panose="020B0604020202020204" pitchFamily="34" charset="0"/>
              <a:buChar char="•"/>
            </a:pPr>
            <a:r>
              <a:rPr lang="fr-BE" dirty="0" smtClean="0"/>
              <a:t>Ouverture de la rue aux citoyens	Information à la population</a:t>
            </a:r>
          </a:p>
          <a:p>
            <a:endParaRPr lang="fr-BE" dirty="0"/>
          </a:p>
          <a:p>
            <a:r>
              <a:rPr lang="fr-BE" b="1" u="sng" dirty="0" smtClean="0"/>
              <a:t>Encodage dans ICAR </a:t>
            </a:r>
          </a:p>
          <a:p>
            <a:pPr marL="172599" indent="-172599">
              <a:buFont typeface="Arial" panose="020B0604020202020204" pitchFamily="34" charset="0"/>
              <a:buChar char="•"/>
            </a:pPr>
            <a:r>
              <a:rPr lang="fr-BE" dirty="0" smtClean="0"/>
              <a:t>Est initié très tôt : permis autorisé</a:t>
            </a:r>
          </a:p>
          <a:p>
            <a:pPr marL="172599" indent="-172599">
              <a:buFont typeface="Arial" panose="020B0604020202020204" pitchFamily="34" charset="0"/>
              <a:buChar char="•"/>
            </a:pPr>
            <a:r>
              <a:rPr lang="fr-BE" dirty="0" smtClean="0"/>
              <a:t>Est mis à jour à chaque étape de la vie de la voirie : </a:t>
            </a:r>
          </a:p>
          <a:p>
            <a:pPr marL="632862" lvl="1" indent="-172599">
              <a:buFont typeface="Arial" panose="020B0604020202020204" pitchFamily="34" charset="0"/>
              <a:buChar char="•"/>
            </a:pPr>
            <a:r>
              <a:rPr lang="fr-BE" dirty="0" smtClean="0"/>
              <a:t>Dénomination</a:t>
            </a:r>
          </a:p>
          <a:p>
            <a:pPr marL="632862" lvl="1" indent="-172599">
              <a:buFont typeface="Arial" panose="020B0604020202020204" pitchFamily="34" charset="0"/>
              <a:buChar char="•"/>
            </a:pPr>
            <a:r>
              <a:rPr lang="fr-BE" dirty="0" smtClean="0"/>
              <a:t>Changement de dénomination</a:t>
            </a:r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98612-45BC-452E-9D74-D99312540D45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4807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Le SPW a développé et mis à disposition l’outils en ligne ICAR</a:t>
            </a:r>
          </a:p>
          <a:p>
            <a:r>
              <a:rPr lang="fr-BE" dirty="0" smtClean="0"/>
              <a:t>Inventaire Centralisé des Rues et Adresses</a:t>
            </a:r>
          </a:p>
          <a:p>
            <a:r>
              <a:rPr lang="fr-BE" dirty="0" smtClean="0"/>
              <a:t>Chaque commune a choisi un (plusieurs) référent(s) qui ont accès </a:t>
            </a:r>
          </a:p>
          <a:p>
            <a:pPr marL="172599" indent="-172599">
              <a:buFont typeface="Arial" panose="020B0604020202020204" pitchFamily="34" charset="0"/>
              <a:buChar char="•"/>
            </a:pPr>
            <a:r>
              <a:rPr lang="fr-BE" dirty="0" smtClean="0"/>
              <a:t>A leurs registres communaux des rues et des adresses</a:t>
            </a:r>
          </a:p>
          <a:p>
            <a:pPr marL="172599" indent="-172599">
              <a:buFont typeface="Arial" panose="020B0604020202020204" pitchFamily="34" charset="0"/>
              <a:buChar char="•"/>
            </a:pPr>
            <a:r>
              <a:rPr lang="fr-BE" dirty="0"/>
              <a:t>A</a:t>
            </a:r>
            <a:r>
              <a:rPr lang="fr-BE" dirty="0" smtClean="0"/>
              <a:t> la messagerie interne des alertes lancées par les utilisateurs de ICAR</a:t>
            </a:r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98612-45BC-452E-9D74-D99312540D45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67546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fr-BE" dirty="0" smtClean="0"/>
              <a:t>Présentation de la cellule du cadastre du bâti</a:t>
            </a:r>
          </a:p>
          <a:p>
            <a:pPr fontAlgn="base"/>
            <a:r>
              <a:rPr lang="fr-BE" dirty="0" smtClean="0"/>
              <a:t>Selon les missions des services, la tâche est prise en main par le département de </a:t>
            </a:r>
            <a:r>
              <a:rPr lang="fr-BE" dirty="0"/>
              <a:t>l’Urbanisme ou par le département de </a:t>
            </a:r>
            <a:r>
              <a:rPr lang="fr-BE" dirty="0" smtClean="0"/>
              <a:t>des Affaires citoyennes</a:t>
            </a:r>
          </a:p>
          <a:p>
            <a:pPr fontAlgn="base"/>
            <a:endParaRPr lang="fr-BE" dirty="0" smtClean="0"/>
          </a:p>
          <a:p>
            <a:pPr fontAlgn="base"/>
            <a:r>
              <a:rPr lang="fr-BE" dirty="0"/>
              <a:t>La cellule Cadastre du bâti fait partie du département de l'Urbanisme.</a:t>
            </a:r>
          </a:p>
          <a:p>
            <a:pPr fontAlgn="base"/>
            <a:r>
              <a:rPr lang="fr-BE" dirty="0" smtClean="0"/>
              <a:t>Le </a:t>
            </a:r>
            <a:r>
              <a:rPr lang="fr-BE" dirty="0"/>
              <a:t>rôle de la cellule Cadastre du bâti est de valider les adresses et sous adresses dès leur </a:t>
            </a:r>
            <a:r>
              <a:rPr lang="fr-BE" dirty="0" smtClean="0"/>
              <a:t>création : situation de droit car permis urbanisme validé par Collège</a:t>
            </a:r>
          </a:p>
          <a:p>
            <a:pPr fontAlgn="base"/>
            <a:endParaRPr lang="fr-BE" dirty="0"/>
          </a:p>
          <a:p>
            <a:pPr fontAlgn="base"/>
            <a:r>
              <a:rPr lang="fr-BE" dirty="0"/>
              <a:t>Ces adresses sont ainsi validées pour tous les services de la ville.</a:t>
            </a:r>
          </a:p>
          <a:p>
            <a:pPr fontAlgn="base"/>
            <a:endParaRPr lang="fr-BE" dirty="0"/>
          </a:p>
          <a:p>
            <a:pPr fontAlgn="base"/>
            <a:r>
              <a:rPr lang="fr-BE" dirty="0" smtClean="0"/>
              <a:t>Situation de fait : un citoyen souhaite se domicilier à une adresse non encore référencée : service population des autochtones contacte cellule cadastre du bâti pour vérifier existence adresse ou sous-adresse et demande création le cas échéant.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98612-45BC-452E-9D74-D99312540D45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66778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fr-BE" dirty="0" smtClean="0"/>
              <a:t>Partie Yves:</a:t>
            </a:r>
          </a:p>
          <a:p>
            <a:pPr fontAlgn="base"/>
            <a:r>
              <a:rPr lang="fr-BE" dirty="0" smtClean="0"/>
              <a:t>Présentation </a:t>
            </a:r>
          </a:p>
          <a:p>
            <a:pPr fontAlgn="base"/>
            <a:r>
              <a:rPr lang="fr-BE" dirty="0" smtClean="0"/>
              <a:t>Le </a:t>
            </a:r>
            <a:r>
              <a:rPr lang="fr-BE" dirty="0"/>
              <a:t>rôle de la cellule Cadastre du bâti est de valider les adresses et sous adresses dès leur création.</a:t>
            </a:r>
          </a:p>
          <a:p>
            <a:pPr fontAlgn="base"/>
            <a:r>
              <a:rPr lang="fr-BE" dirty="0"/>
              <a:t>Ces adresses sont ainsi validées pour tous les services de la ville.</a:t>
            </a:r>
          </a:p>
          <a:p>
            <a:pPr fontAlgn="base"/>
            <a:r>
              <a:rPr lang="fr-BE" dirty="0"/>
              <a:t/>
            </a:r>
            <a:br>
              <a:rPr lang="fr-BE" dirty="0"/>
            </a:br>
            <a:endParaRPr lang="fr-BE" dirty="0"/>
          </a:p>
          <a:p>
            <a:pPr fontAlgn="base"/>
            <a:r>
              <a:rPr lang="fr-BE" dirty="0"/>
              <a:t>La cellule Cadastre du bâti fait partie du département de l'Urbanisme</a:t>
            </a:r>
            <a:r>
              <a:rPr lang="fr-BE" dirty="0" smtClean="0"/>
              <a:t>.</a:t>
            </a:r>
          </a:p>
          <a:p>
            <a:pPr fontAlgn="base"/>
            <a:endParaRPr lang="fr-BE" dirty="0"/>
          </a:p>
          <a:p>
            <a:pPr fontAlgn="base"/>
            <a:endParaRPr lang="fr-BE" dirty="0"/>
          </a:p>
          <a:p>
            <a:r>
              <a:rPr lang="fr-BE" dirty="0" smtClean="0"/>
              <a:t>Créer une rue:</a:t>
            </a:r>
          </a:p>
          <a:p>
            <a:r>
              <a:rPr lang="fr-BE" dirty="0" smtClean="0"/>
              <a:t>Encoder toute l’information connue à ce stade</a:t>
            </a:r>
          </a:p>
          <a:p>
            <a:r>
              <a:rPr lang="fr-BE" dirty="0" smtClean="0"/>
              <a:t>Dessiner grossièrement sont tracé : une ligne brisée</a:t>
            </a:r>
          </a:p>
          <a:p>
            <a:endParaRPr lang="fr-BE" dirty="0"/>
          </a:p>
          <a:p>
            <a:r>
              <a:rPr lang="fr-BE" dirty="0" smtClean="0"/>
              <a:t>Statut de la voirie : En usage/Proposé/Réservé</a:t>
            </a:r>
          </a:p>
          <a:p>
            <a:endParaRPr lang="fr-BE" dirty="0"/>
          </a:p>
          <a:p>
            <a:r>
              <a:rPr lang="fr-BE" dirty="0" smtClean="0"/>
              <a:t>Possibilité de faire évoluer lors de chaque étapes du processus.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98612-45BC-452E-9D74-D99312540D45}" type="slidenum">
              <a:rPr lang="fr-BE" smtClean="0"/>
              <a:t>9</a:t>
            </a:fld>
            <a:endParaRPr lang="fr-BE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561" y="6767027"/>
            <a:ext cx="1664640" cy="71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9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8D23-06ED-4676-9277-A24E800708DD}" type="datetimeFigureOut">
              <a:rPr lang="fr-BE" smtClean="0"/>
              <a:t>6/11/2019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34FB-079B-4C5B-AA5F-68B591C6B5F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3660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8D23-06ED-4676-9277-A24E800708DD}" type="datetimeFigureOut">
              <a:rPr lang="fr-BE" smtClean="0"/>
              <a:t>6/11/2019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34FB-079B-4C5B-AA5F-68B591C6B5F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96836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8D23-06ED-4676-9277-A24E800708DD}" type="datetimeFigureOut">
              <a:rPr lang="fr-BE" smtClean="0"/>
              <a:t>6/11/2019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34FB-079B-4C5B-AA5F-68B591C6B5F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71353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256" y="365125"/>
            <a:ext cx="1186513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256" y="1825625"/>
            <a:ext cx="1186513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8D23-06ED-4676-9277-A24E800708DD}" type="datetimeFigureOut">
              <a:rPr lang="fr-BE" smtClean="0"/>
              <a:t>6/11/2019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34FB-079B-4C5B-AA5F-68B591C6B5F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81297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8D23-06ED-4676-9277-A24E800708DD}" type="datetimeFigureOut">
              <a:rPr lang="fr-BE" smtClean="0"/>
              <a:t>6/11/2019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34FB-079B-4C5B-AA5F-68B591C6B5F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1929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8D23-06ED-4676-9277-A24E800708DD}" type="datetimeFigureOut">
              <a:rPr lang="fr-BE" smtClean="0"/>
              <a:t>6/11/2019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34FB-079B-4C5B-AA5F-68B591C6B5F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6252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8D23-06ED-4676-9277-A24E800708DD}" type="datetimeFigureOut">
              <a:rPr lang="fr-BE" smtClean="0"/>
              <a:t>6/11/2019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34FB-079B-4C5B-AA5F-68B591C6B5F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02080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8D23-06ED-4676-9277-A24E800708DD}" type="datetimeFigureOut">
              <a:rPr lang="fr-BE" smtClean="0"/>
              <a:t>6/11/2019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34FB-079B-4C5B-AA5F-68B591C6B5F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86180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8D23-06ED-4676-9277-A24E800708DD}" type="datetimeFigureOut">
              <a:rPr lang="fr-BE" smtClean="0"/>
              <a:t>6/11/2019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34FB-079B-4C5B-AA5F-68B591C6B5F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63522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8D23-06ED-4676-9277-A24E800708DD}" type="datetimeFigureOut">
              <a:rPr lang="fr-BE" smtClean="0"/>
              <a:t>6/11/2019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34FB-079B-4C5B-AA5F-68B591C6B5F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41832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8D23-06ED-4676-9277-A24E800708DD}" type="datetimeFigureOut">
              <a:rPr lang="fr-BE" smtClean="0"/>
              <a:t>6/11/2019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34FB-079B-4C5B-AA5F-68B591C6B5F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69155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18D23-06ED-4676-9277-A24E800708DD}" type="datetimeFigureOut">
              <a:rPr lang="fr-BE" smtClean="0"/>
              <a:t>6/11/2019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834FB-079B-4C5B-AA5F-68B591C6B5F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6597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5027" y="129129"/>
            <a:ext cx="9527040" cy="3879295"/>
          </a:xfrm>
        </p:spPr>
        <p:txBody>
          <a:bodyPr>
            <a:normAutofit fontScale="90000"/>
          </a:bodyPr>
          <a:lstStyle/>
          <a:p>
            <a:pPr algn="l"/>
            <a:r>
              <a:rPr lang="fr-BE" b="1" dirty="0">
                <a:solidFill>
                  <a:srgbClr val="E66CCC"/>
                </a:solidFill>
              </a:rPr>
              <a:t>Implémentation de ICAR </a:t>
            </a:r>
            <a:r>
              <a:rPr lang="fr-BE" b="1" dirty="0" smtClean="0">
                <a:solidFill>
                  <a:srgbClr val="E66CCC"/>
                </a:solidFill>
              </a:rPr>
              <a:t/>
            </a:r>
            <a:br>
              <a:rPr lang="fr-BE" b="1" dirty="0" smtClean="0">
                <a:solidFill>
                  <a:srgbClr val="E66CCC"/>
                </a:solidFill>
              </a:rPr>
            </a:br>
            <a:r>
              <a:rPr lang="fr-BE" b="1" dirty="0" smtClean="0">
                <a:solidFill>
                  <a:srgbClr val="E66CCC"/>
                </a:solidFill>
              </a:rPr>
              <a:t>au </a:t>
            </a:r>
            <a:r>
              <a:rPr lang="fr-BE" b="1" dirty="0">
                <a:solidFill>
                  <a:srgbClr val="E66CCC"/>
                </a:solidFill>
              </a:rPr>
              <a:t>sein de la Ville de </a:t>
            </a:r>
            <a:r>
              <a:rPr lang="fr-BE" b="1" dirty="0" smtClean="0">
                <a:solidFill>
                  <a:srgbClr val="E66CCC"/>
                </a:solidFill>
              </a:rPr>
              <a:t>Liège.</a:t>
            </a:r>
            <a:br>
              <a:rPr lang="fr-BE" b="1" dirty="0" smtClean="0">
                <a:solidFill>
                  <a:srgbClr val="E66CCC"/>
                </a:solidFill>
              </a:rPr>
            </a:br>
            <a:r>
              <a:rPr lang="fr-BE" b="1" dirty="0" smtClean="0"/>
              <a:t/>
            </a:r>
            <a:br>
              <a:rPr lang="fr-BE" b="1" dirty="0" smtClean="0"/>
            </a:br>
            <a:r>
              <a:rPr lang="fr-BE" sz="4000" b="1" dirty="0" smtClean="0"/>
              <a:t>Un </a:t>
            </a:r>
            <a:r>
              <a:rPr lang="fr-BE" sz="4000" b="1" dirty="0"/>
              <a:t>outil d'aide à la gestion </a:t>
            </a:r>
            <a:r>
              <a:rPr lang="fr-BE" sz="4000" b="1" dirty="0" smtClean="0"/>
              <a:t/>
            </a:r>
            <a:br>
              <a:rPr lang="fr-BE" sz="4000" b="1" dirty="0" smtClean="0"/>
            </a:br>
            <a:r>
              <a:rPr lang="fr-BE" sz="4000" b="1" dirty="0" smtClean="0"/>
              <a:t>des </a:t>
            </a:r>
            <a:r>
              <a:rPr lang="fr-BE" sz="4000" b="1" dirty="0"/>
              <a:t>adresses et des rues du </a:t>
            </a:r>
            <a:r>
              <a:rPr lang="fr-BE" sz="4000" b="1" dirty="0" smtClean="0"/>
              <a:t>PICC.</a:t>
            </a:r>
            <a:r>
              <a:rPr lang="fr-BE" b="1" dirty="0"/>
              <a:t> </a:t>
            </a:r>
            <a:endParaRPr lang="fr-BE" dirty="0"/>
          </a:p>
        </p:txBody>
      </p:sp>
      <p:grpSp>
        <p:nvGrpSpPr>
          <p:cNvPr id="4" name="Groupe 3"/>
          <p:cNvGrpSpPr>
            <a:grpSpLocks noChangeAspect="1"/>
          </p:cNvGrpSpPr>
          <p:nvPr/>
        </p:nvGrpSpPr>
        <p:grpSpPr>
          <a:xfrm>
            <a:off x="4132380" y="4344785"/>
            <a:ext cx="5056825" cy="2160000"/>
            <a:chOff x="8392552" y="3248976"/>
            <a:chExt cx="3308469" cy="1111538"/>
          </a:xfrm>
        </p:grpSpPr>
        <p:sp>
          <p:nvSpPr>
            <p:cNvPr id="5" name="ZoneTexte 4"/>
            <p:cNvSpPr txBox="1"/>
            <p:nvPr/>
          </p:nvSpPr>
          <p:spPr>
            <a:xfrm>
              <a:off x="9739707" y="3321792"/>
              <a:ext cx="1961314" cy="4846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BE" sz="9600" dirty="0" smtClean="0">
                  <a:latin typeface="Candara" panose="020E0502030303020204" pitchFamily="34" charset="0"/>
                </a:rPr>
                <a:t>ICAR</a:t>
              </a:r>
            </a:p>
          </p:txBody>
        </p:sp>
        <p:grpSp>
          <p:nvGrpSpPr>
            <p:cNvPr id="6" name="Groupe 5"/>
            <p:cNvGrpSpPr/>
            <p:nvPr/>
          </p:nvGrpSpPr>
          <p:grpSpPr>
            <a:xfrm>
              <a:off x="8465122" y="3248976"/>
              <a:ext cx="1261610" cy="1013606"/>
              <a:chOff x="4909122" y="5673839"/>
              <a:chExt cx="1261610" cy="959189"/>
            </a:xfrm>
          </p:grpSpPr>
          <p:pic>
            <p:nvPicPr>
              <p:cNvPr id="8" name="Image 7"/>
              <p:cNvPicPr>
                <a:picLocks noChangeAspect="1"/>
              </p:cNvPicPr>
              <p:nvPr/>
            </p:nvPicPr>
            <p:blipFill rotWithShape="1">
              <a:blip r:embed="rId3"/>
              <a:srcRect t="12223" r="66804" b="5295"/>
              <a:stretch/>
            </p:blipFill>
            <p:spPr>
              <a:xfrm>
                <a:off x="4909122" y="5776685"/>
                <a:ext cx="1261610" cy="856343"/>
              </a:xfrm>
              <a:prstGeom prst="rect">
                <a:avLst/>
              </a:prstGeom>
            </p:spPr>
          </p:pic>
          <p:sp>
            <p:nvSpPr>
              <p:cNvPr id="9" name="Triangle rectangle 8"/>
              <p:cNvSpPr/>
              <p:nvPr/>
            </p:nvSpPr>
            <p:spPr>
              <a:xfrm flipV="1">
                <a:off x="4909122" y="5673839"/>
                <a:ext cx="348343" cy="428171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  <p:sp>
          <p:nvSpPr>
            <p:cNvPr id="7" name="Rectangle à coins arrondis 6"/>
            <p:cNvSpPr/>
            <p:nvPr/>
          </p:nvSpPr>
          <p:spPr>
            <a:xfrm>
              <a:off x="8392552" y="3248976"/>
              <a:ext cx="3222924" cy="111153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06" y="4344785"/>
            <a:ext cx="1797584" cy="219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5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D:\vdl\icar\4-adresse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5258177"/>
            <a:ext cx="5762625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Registre des adresses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Encoder adresse dans une rue</a:t>
            </a:r>
          </a:p>
          <a:p>
            <a:pPr lvl="1"/>
            <a:r>
              <a:rPr lang="fr-BE" dirty="0" smtClean="0"/>
              <a:t>Y compris la position</a:t>
            </a:r>
          </a:p>
          <a:p>
            <a:r>
              <a:rPr lang="fr-BE" dirty="0" smtClean="0"/>
              <a:t>Modifier</a:t>
            </a:r>
          </a:p>
          <a:p>
            <a:r>
              <a:rPr lang="fr-BE" dirty="0" smtClean="0"/>
              <a:t>Faire évoluer </a:t>
            </a:r>
          </a:p>
          <a:p>
            <a:endParaRPr lang="fr-BE" dirty="0"/>
          </a:p>
          <a:p>
            <a:r>
              <a:rPr lang="fr-BE" dirty="0" smtClean="0"/>
              <a:t>Travail de fourmi</a:t>
            </a:r>
          </a:p>
        </p:txBody>
      </p:sp>
      <p:pic>
        <p:nvPicPr>
          <p:cNvPr id="4" name="Image 3" descr="D:\vdl\icar\4-adresse2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7" t="7168" r="12078" b="7081"/>
          <a:stretch/>
        </p:blipFill>
        <p:spPr bwMode="auto">
          <a:xfrm>
            <a:off x="5210630" y="365125"/>
            <a:ext cx="6209846" cy="4341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D:\vdl\icar\4-adresse4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7" t="9311" r="13750" b="6478"/>
          <a:stretch/>
        </p:blipFill>
        <p:spPr bwMode="auto">
          <a:xfrm>
            <a:off x="2970655" y="3318904"/>
            <a:ext cx="4908884" cy="34410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/>
          <p:cNvSpPr txBox="1"/>
          <p:nvPr/>
        </p:nvSpPr>
        <p:spPr>
          <a:xfrm>
            <a:off x="9746995" y="4820985"/>
            <a:ext cx="1919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/>
              <a:t>Sous adresses</a:t>
            </a:r>
            <a:endParaRPr lang="fr-BE" sz="2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256" y="5564803"/>
            <a:ext cx="2570178" cy="119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2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E66CCC"/>
                </a:solidFill>
              </a:rPr>
              <a:t>Traiter un message dans ICAR</a:t>
            </a:r>
            <a:endParaRPr lang="fr-BE" dirty="0">
              <a:solidFill>
                <a:srgbClr val="E66CCC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Messagerie interne entre partenaires et communes (initiateurs)</a:t>
            </a:r>
          </a:p>
          <a:p>
            <a:r>
              <a:rPr lang="fr-BE" dirty="0" smtClean="0"/>
              <a:t>SPW est modérateur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8924" y="2276856"/>
            <a:ext cx="8283075" cy="436349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/>
          <a:srcRect l="78000" t="34909"/>
          <a:stretch/>
        </p:blipFill>
        <p:spPr>
          <a:xfrm>
            <a:off x="594360" y="2927888"/>
            <a:ext cx="2381879" cy="371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2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E66CCC"/>
                </a:solidFill>
              </a:rPr>
              <a:t>Traiter un message dans ICAR</a:t>
            </a:r>
            <a:endParaRPr lang="fr-BE" dirty="0">
              <a:solidFill>
                <a:srgbClr val="E66CCC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Flux du message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527" y="2874962"/>
            <a:ext cx="5937155" cy="343693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552" y="2322576"/>
            <a:ext cx="5571354" cy="4370832"/>
          </a:xfrm>
          <a:prstGeom prst="rect">
            <a:avLst/>
          </a:prstGeom>
        </p:spPr>
      </p:pic>
      <p:sp>
        <p:nvSpPr>
          <p:cNvPr id="5" name="Chevron 4"/>
          <p:cNvSpPr/>
          <p:nvPr/>
        </p:nvSpPr>
        <p:spPr>
          <a:xfrm>
            <a:off x="5248656" y="1733900"/>
            <a:ext cx="1984248" cy="521208"/>
          </a:xfrm>
          <a:prstGeom prst="chevr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Partenaires</a:t>
            </a:r>
            <a:endParaRPr lang="fr-B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Chevron 8"/>
          <p:cNvSpPr/>
          <p:nvPr/>
        </p:nvSpPr>
        <p:spPr>
          <a:xfrm>
            <a:off x="7303008" y="1733900"/>
            <a:ext cx="1737360" cy="521208"/>
          </a:xfrm>
          <a:prstGeom prst="chevr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Initiateurs</a:t>
            </a:r>
            <a:endParaRPr lang="fr-B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9040368" y="1733900"/>
            <a:ext cx="1978152" cy="521208"/>
          </a:xfrm>
          <a:prstGeom prst="chevr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SPW (géomatique)</a:t>
            </a:r>
            <a:endParaRPr lang="fr-B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0934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E66CCC"/>
                </a:solidFill>
              </a:rPr>
              <a:t>Projet d’utilisation des données</a:t>
            </a:r>
            <a:endParaRPr lang="fr-BE" dirty="0">
              <a:solidFill>
                <a:srgbClr val="E66CCC"/>
              </a:solidFill>
            </a:endParaRPr>
          </a:p>
        </p:txBody>
      </p:sp>
      <p:sp>
        <p:nvSpPr>
          <p:cNvPr id="4" name="Organigramme : Disque magnétique 3"/>
          <p:cNvSpPr/>
          <p:nvPr/>
        </p:nvSpPr>
        <p:spPr>
          <a:xfrm>
            <a:off x="143256" y="2116539"/>
            <a:ext cx="1185477" cy="931949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>
                <a:solidFill>
                  <a:srgbClr val="FF0000"/>
                </a:solidFill>
              </a:rPr>
              <a:t>ICAR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5" name="Organigramme : Disque magnétique 4"/>
          <p:cNvSpPr/>
          <p:nvPr/>
        </p:nvSpPr>
        <p:spPr>
          <a:xfrm>
            <a:off x="143258" y="3561868"/>
            <a:ext cx="1185477" cy="830571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SPF</a:t>
            </a:r>
          </a:p>
          <a:p>
            <a:pPr algn="ctr"/>
            <a:r>
              <a:rPr lang="fr-BE" dirty="0" smtClean="0"/>
              <a:t>Doc. </a:t>
            </a:r>
            <a:r>
              <a:rPr lang="fr-BE" dirty="0" err="1" smtClean="0"/>
              <a:t>Patrim</a:t>
            </a:r>
            <a:r>
              <a:rPr lang="fr-BE" dirty="0" smtClean="0"/>
              <a:t>.</a:t>
            </a:r>
            <a:endParaRPr lang="fr-BE" dirty="0"/>
          </a:p>
        </p:txBody>
      </p:sp>
      <p:sp>
        <p:nvSpPr>
          <p:cNvPr id="6" name="Organigramme : Disque magnétique 5"/>
          <p:cNvSpPr/>
          <p:nvPr/>
        </p:nvSpPr>
        <p:spPr>
          <a:xfrm>
            <a:off x="143258" y="4765218"/>
            <a:ext cx="1185477" cy="784793"/>
          </a:xfrm>
          <a:prstGeom prst="flowChartMagneticDisk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Registre</a:t>
            </a:r>
          </a:p>
          <a:p>
            <a:pPr algn="ctr"/>
            <a:r>
              <a:rPr lang="fr-BE" dirty="0" smtClean="0"/>
              <a:t>National</a:t>
            </a:r>
            <a:endParaRPr lang="fr-BE" dirty="0"/>
          </a:p>
        </p:txBody>
      </p:sp>
      <p:sp>
        <p:nvSpPr>
          <p:cNvPr id="7" name="Organigramme : Disque magnétique 6"/>
          <p:cNvSpPr/>
          <p:nvPr/>
        </p:nvSpPr>
        <p:spPr>
          <a:xfrm>
            <a:off x="143258" y="5837772"/>
            <a:ext cx="1185477" cy="1020228"/>
          </a:xfrm>
          <a:prstGeom prst="flowChartMagneticDisk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Autres partenaires</a:t>
            </a:r>
          </a:p>
        </p:txBody>
      </p:sp>
      <p:sp>
        <p:nvSpPr>
          <p:cNvPr id="12" name="Organigramme : Disque magnétique 11"/>
          <p:cNvSpPr/>
          <p:nvPr/>
        </p:nvSpPr>
        <p:spPr>
          <a:xfrm>
            <a:off x="4904058" y="2858943"/>
            <a:ext cx="1419555" cy="503567"/>
          </a:xfrm>
          <a:prstGeom prst="flowChartMagneticDisk">
            <a:avLst/>
          </a:prstGeom>
          <a:solidFill>
            <a:srgbClr val="E66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Rues</a:t>
            </a:r>
            <a:endParaRPr lang="fr-BE" dirty="0"/>
          </a:p>
        </p:txBody>
      </p:sp>
      <p:sp>
        <p:nvSpPr>
          <p:cNvPr id="14" name="Rectangle 13"/>
          <p:cNvSpPr/>
          <p:nvPr/>
        </p:nvSpPr>
        <p:spPr>
          <a:xfrm rot="16200000">
            <a:off x="879660" y="4120340"/>
            <a:ext cx="4643368" cy="596516"/>
          </a:xfrm>
          <a:prstGeom prst="rect">
            <a:avLst/>
          </a:prstGeom>
          <a:solidFill>
            <a:srgbClr val="F6D2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>
                <a:solidFill>
                  <a:schemeClr val="tx1"/>
                </a:solidFill>
              </a:rPr>
              <a:t>Import des données en bases locales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15" name="Organigramme : Disque magnétique 14"/>
          <p:cNvSpPr/>
          <p:nvPr/>
        </p:nvSpPr>
        <p:spPr>
          <a:xfrm>
            <a:off x="4912097" y="4171412"/>
            <a:ext cx="1419555" cy="599465"/>
          </a:xfrm>
          <a:prstGeom prst="flowChartMagneticDisk">
            <a:avLst/>
          </a:prstGeom>
          <a:solidFill>
            <a:srgbClr val="E66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Cadastre</a:t>
            </a:r>
            <a:endParaRPr lang="fr-BE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7275045" y="2096913"/>
            <a:ext cx="1729161" cy="4643369"/>
          </a:xfrm>
          <a:prstGeom prst="roundRect">
            <a:avLst/>
          </a:prstGeom>
          <a:solidFill>
            <a:srgbClr val="F6D2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>
                <a:solidFill>
                  <a:schemeClr val="tx1"/>
                </a:solidFill>
              </a:rPr>
              <a:t>Applications liées aux rues et aux habitations</a:t>
            </a:r>
          </a:p>
          <a:p>
            <a:pPr algn="ctr"/>
            <a:r>
              <a:rPr lang="fr-BE" dirty="0" smtClean="0">
                <a:solidFill>
                  <a:schemeClr val="tx1"/>
                </a:solidFill>
              </a:rPr>
              <a:t>…</a:t>
            </a:r>
            <a:endParaRPr lang="fr-BE" dirty="0">
              <a:solidFill>
                <a:schemeClr val="tx1"/>
              </a:solidFill>
            </a:endParaRPr>
          </a:p>
          <a:p>
            <a:pPr algn="ctr"/>
            <a:r>
              <a:rPr lang="fr-BE" dirty="0" smtClean="0">
                <a:solidFill>
                  <a:schemeClr val="tx1"/>
                </a:solidFill>
              </a:rPr>
              <a:t>avec association des données des services</a:t>
            </a:r>
          </a:p>
          <a:p>
            <a:pPr algn="ctr"/>
            <a:r>
              <a:rPr lang="fr-BE" dirty="0" smtClean="0">
                <a:solidFill>
                  <a:schemeClr val="tx1"/>
                </a:solidFill>
              </a:rPr>
              <a:t>…</a:t>
            </a:r>
            <a:endParaRPr lang="fr-BE" dirty="0">
              <a:solidFill>
                <a:schemeClr val="tx1"/>
              </a:solidFill>
            </a:endParaRPr>
          </a:p>
          <a:p>
            <a:pPr algn="ctr"/>
            <a:r>
              <a:rPr lang="fr-BE" dirty="0" smtClean="0">
                <a:solidFill>
                  <a:schemeClr val="tx1"/>
                </a:solidFill>
              </a:rPr>
              <a:t>accessibles selon les droits d’accès des agents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21" name="Organigramme : Disque magnétique 20"/>
          <p:cNvSpPr/>
          <p:nvPr/>
        </p:nvSpPr>
        <p:spPr>
          <a:xfrm>
            <a:off x="9864947" y="2001131"/>
            <a:ext cx="1419555" cy="503567"/>
          </a:xfrm>
          <a:prstGeom prst="flowChartMagneticDisk">
            <a:avLst/>
          </a:prstGeom>
          <a:solidFill>
            <a:srgbClr val="E66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>
                <a:solidFill>
                  <a:schemeClr val="bg1"/>
                </a:solidFill>
              </a:rPr>
              <a:t>Population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22" name="Organigramme : Disque magnétique 21"/>
          <p:cNvSpPr/>
          <p:nvPr/>
        </p:nvSpPr>
        <p:spPr>
          <a:xfrm>
            <a:off x="9859268" y="2664359"/>
            <a:ext cx="1419555" cy="503567"/>
          </a:xfrm>
          <a:prstGeom prst="flowChartMagneticDisk">
            <a:avLst/>
          </a:prstGeom>
          <a:solidFill>
            <a:srgbClr val="E66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>
                <a:solidFill>
                  <a:schemeClr val="bg1"/>
                </a:solidFill>
              </a:rPr>
              <a:t>Sécurité publique</a:t>
            </a:r>
            <a:endParaRPr lang="fr-BE" sz="1600" dirty="0">
              <a:solidFill>
                <a:schemeClr val="bg1"/>
              </a:solidFill>
            </a:endParaRPr>
          </a:p>
        </p:txBody>
      </p:sp>
      <p:sp>
        <p:nvSpPr>
          <p:cNvPr id="23" name="Organigramme : Disque magnétique 22"/>
          <p:cNvSpPr/>
          <p:nvPr/>
        </p:nvSpPr>
        <p:spPr>
          <a:xfrm>
            <a:off x="9859267" y="3307323"/>
            <a:ext cx="1419555" cy="503567"/>
          </a:xfrm>
          <a:prstGeom prst="flowChartMagneticDisk">
            <a:avLst/>
          </a:prstGeom>
          <a:solidFill>
            <a:srgbClr val="E66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Logement</a:t>
            </a:r>
            <a:endParaRPr lang="fr-BE" dirty="0"/>
          </a:p>
        </p:txBody>
      </p:sp>
      <p:sp>
        <p:nvSpPr>
          <p:cNvPr id="24" name="Organigramme : Disque magnétique 23"/>
          <p:cNvSpPr/>
          <p:nvPr/>
        </p:nvSpPr>
        <p:spPr>
          <a:xfrm>
            <a:off x="9859264" y="3957052"/>
            <a:ext cx="1419555" cy="503567"/>
          </a:xfrm>
          <a:prstGeom prst="flowChartMagneticDisk">
            <a:avLst/>
          </a:prstGeom>
          <a:solidFill>
            <a:srgbClr val="E66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Urbanisme</a:t>
            </a:r>
            <a:endParaRPr lang="fr-BE" dirty="0"/>
          </a:p>
        </p:txBody>
      </p:sp>
      <p:sp>
        <p:nvSpPr>
          <p:cNvPr id="25" name="Organigramme : Disque magnétique 24"/>
          <p:cNvSpPr/>
          <p:nvPr/>
        </p:nvSpPr>
        <p:spPr>
          <a:xfrm>
            <a:off x="9849826" y="4608742"/>
            <a:ext cx="1419555" cy="503567"/>
          </a:xfrm>
          <a:prstGeom prst="flowChartMagneticDisk">
            <a:avLst/>
          </a:prstGeom>
          <a:solidFill>
            <a:srgbClr val="E66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Travaux</a:t>
            </a:r>
            <a:endParaRPr lang="fr-BE" dirty="0"/>
          </a:p>
        </p:txBody>
      </p:sp>
      <p:sp>
        <p:nvSpPr>
          <p:cNvPr id="31" name="Organigramme : Disque magnétique 30"/>
          <p:cNvSpPr/>
          <p:nvPr/>
        </p:nvSpPr>
        <p:spPr>
          <a:xfrm>
            <a:off x="9864947" y="6347885"/>
            <a:ext cx="1419555" cy="503567"/>
          </a:xfrm>
          <a:prstGeom prst="flowChartMagneticDisk">
            <a:avLst/>
          </a:prstGeom>
          <a:solidFill>
            <a:srgbClr val="E66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Services </a:t>
            </a:r>
            <a:r>
              <a:rPr lang="fr-BE" dirty="0" err="1" smtClean="0"/>
              <a:t>VdL</a:t>
            </a:r>
            <a:endParaRPr lang="fr-BE" dirty="0"/>
          </a:p>
        </p:txBody>
      </p:sp>
      <p:sp>
        <p:nvSpPr>
          <p:cNvPr id="33" name="ZoneTexte 32"/>
          <p:cNvSpPr txBox="1"/>
          <p:nvPr/>
        </p:nvSpPr>
        <p:spPr>
          <a:xfrm>
            <a:off x="364661" y="1326440"/>
            <a:ext cx="2668203" cy="30113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fr-BE" dirty="0" smtClean="0"/>
              <a:t>Registres entités extérieures</a:t>
            </a:r>
            <a:endParaRPr lang="fr-BE" dirty="0"/>
          </a:p>
        </p:txBody>
      </p:sp>
      <p:sp>
        <p:nvSpPr>
          <p:cNvPr id="35" name="ZoneTexte 34"/>
          <p:cNvSpPr txBox="1"/>
          <p:nvPr/>
        </p:nvSpPr>
        <p:spPr>
          <a:xfrm>
            <a:off x="7847613" y="1309839"/>
            <a:ext cx="2471004" cy="30113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fr-BE" dirty="0" smtClean="0"/>
              <a:t>Applications Ville de Liège</a:t>
            </a:r>
            <a:endParaRPr lang="fr-BE" dirty="0"/>
          </a:p>
        </p:txBody>
      </p:sp>
      <p:sp>
        <p:nvSpPr>
          <p:cNvPr id="36" name="ZoneTexte 35"/>
          <p:cNvSpPr txBox="1"/>
          <p:nvPr/>
        </p:nvSpPr>
        <p:spPr>
          <a:xfrm>
            <a:off x="4424008" y="1303598"/>
            <a:ext cx="2264659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fr-BE" dirty="0" smtClean="0"/>
              <a:t>Sources authentiques </a:t>
            </a:r>
          </a:p>
          <a:p>
            <a:r>
              <a:rPr lang="fr-BE" dirty="0" smtClean="0"/>
              <a:t>Ville de Liège</a:t>
            </a:r>
            <a:endParaRPr lang="fr-BE" dirty="0"/>
          </a:p>
        </p:txBody>
      </p:sp>
      <p:sp>
        <p:nvSpPr>
          <p:cNvPr id="37" name="Organigramme : Disque magnétique 36"/>
          <p:cNvSpPr/>
          <p:nvPr/>
        </p:nvSpPr>
        <p:spPr>
          <a:xfrm>
            <a:off x="9849826" y="5274499"/>
            <a:ext cx="1419555" cy="445863"/>
          </a:xfrm>
          <a:prstGeom prst="flowChartMagneticDisk">
            <a:avLst/>
          </a:prstGeom>
          <a:solidFill>
            <a:srgbClr val="E66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/>
              <a:t>Patrimoine </a:t>
            </a:r>
            <a:r>
              <a:rPr lang="fr-BE" sz="1600" dirty="0" err="1" smtClean="0"/>
              <a:t>VdL</a:t>
            </a:r>
            <a:r>
              <a:rPr lang="fr-BE" sz="1600" dirty="0" smtClean="0"/>
              <a:t> bâti</a:t>
            </a:r>
            <a:endParaRPr lang="fr-BE" sz="1600" dirty="0"/>
          </a:p>
        </p:txBody>
      </p:sp>
      <p:sp>
        <p:nvSpPr>
          <p:cNvPr id="38" name="Organigramme : Disque magnétique 37"/>
          <p:cNvSpPr/>
          <p:nvPr/>
        </p:nvSpPr>
        <p:spPr>
          <a:xfrm>
            <a:off x="4931252" y="5535888"/>
            <a:ext cx="1419555" cy="490497"/>
          </a:xfrm>
          <a:prstGeom prst="flowChartMagneticDisk">
            <a:avLst/>
          </a:prstGeom>
          <a:solidFill>
            <a:srgbClr val="E66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Population</a:t>
            </a:r>
            <a:endParaRPr lang="fr-BE" dirty="0"/>
          </a:p>
        </p:txBody>
      </p:sp>
      <p:sp>
        <p:nvSpPr>
          <p:cNvPr id="42" name="Organigramme : Disque magnétique 41"/>
          <p:cNvSpPr/>
          <p:nvPr/>
        </p:nvSpPr>
        <p:spPr>
          <a:xfrm>
            <a:off x="9868740" y="5849860"/>
            <a:ext cx="1419555" cy="445863"/>
          </a:xfrm>
          <a:prstGeom prst="flowChartMagneticDisk">
            <a:avLst/>
          </a:prstGeom>
          <a:solidFill>
            <a:srgbClr val="E66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>
                <a:solidFill>
                  <a:schemeClr val="bg1"/>
                </a:solidFill>
              </a:rPr>
              <a:t>Taxes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>
            <a:off x="3621024" y="2940955"/>
            <a:ext cx="1124712" cy="385857"/>
          </a:xfrm>
          <a:prstGeom prst="rightArrow">
            <a:avLst/>
          </a:prstGeom>
          <a:solidFill>
            <a:srgbClr val="F6D2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44" name="Flèche droite 43"/>
          <p:cNvSpPr/>
          <p:nvPr/>
        </p:nvSpPr>
        <p:spPr>
          <a:xfrm>
            <a:off x="3653071" y="4298489"/>
            <a:ext cx="1124712" cy="385857"/>
          </a:xfrm>
          <a:prstGeom prst="rightArrow">
            <a:avLst/>
          </a:prstGeom>
          <a:solidFill>
            <a:srgbClr val="F6D2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45" name="Flèche droite 44"/>
          <p:cNvSpPr/>
          <p:nvPr/>
        </p:nvSpPr>
        <p:spPr>
          <a:xfrm>
            <a:off x="3653071" y="5581855"/>
            <a:ext cx="1124712" cy="385857"/>
          </a:xfrm>
          <a:prstGeom prst="rightArrow">
            <a:avLst/>
          </a:prstGeom>
          <a:solidFill>
            <a:srgbClr val="F6D2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48" name="Flèche droite 47"/>
          <p:cNvSpPr/>
          <p:nvPr/>
        </p:nvSpPr>
        <p:spPr>
          <a:xfrm>
            <a:off x="6481935" y="2940954"/>
            <a:ext cx="719328" cy="385857"/>
          </a:xfrm>
          <a:prstGeom prst="rightArrow">
            <a:avLst/>
          </a:prstGeom>
          <a:solidFill>
            <a:srgbClr val="F6D2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50" name="Flèche droite 49"/>
          <p:cNvSpPr/>
          <p:nvPr/>
        </p:nvSpPr>
        <p:spPr>
          <a:xfrm>
            <a:off x="6505845" y="4278215"/>
            <a:ext cx="719328" cy="385857"/>
          </a:xfrm>
          <a:prstGeom prst="rightArrow">
            <a:avLst/>
          </a:prstGeom>
          <a:solidFill>
            <a:srgbClr val="F6D2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51" name="Flèche droite 50"/>
          <p:cNvSpPr/>
          <p:nvPr/>
        </p:nvSpPr>
        <p:spPr>
          <a:xfrm>
            <a:off x="6453262" y="5581854"/>
            <a:ext cx="719328" cy="385857"/>
          </a:xfrm>
          <a:prstGeom prst="rightArrow">
            <a:avLst/>
          </a:prstGeom>
          <a:solidFill>
            <a:srgbClr val="F6D2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52" name="Flèche droite 51"/>
          <p:cNvSpPr/>
          <p:nvPr/>
        </p:nvSpPr>
        <p:spPr>
          <a:xfrm>
            <a:off x="9083115" y="2151637"/>
            <a:ext cx="719328" cy="385857"/>
          </a:xfrm>
          <a:prstGeom prst="rightArrow">
            <a:avLst/>
          </a:prstGeom>
          <a:solidFill>
            <a:srgbClr val="F6D2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53" name="Flèche droite 52"/>
          <p:cNvSpPr/>
          <p:nvPr/>
        </p:nvSpPr>
        <p:spPr>
          <a:xfrm>
            <a:off x="9083115" y="2708405"/>
            <a:ext cx="719328" cy="385857"/>
          </a:xfrm>
          <a:prstGeom prst="rightArrow">
            <a:avLst/>
          </a:prstGeom>
          <a:solidFill>
            <a:srgbClr val="F6D2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54" name="Flèche droite 53"/>
          <p:cNvSpPr/>
          <p:nvPr/>
        </p:nvSpPr>
        <p:spPr>
          <a:xfrm>
            <a:off x="9064379" y="3414346"/>
            <a:ext cx="719328" cy="385857"/>
          </a:xfrm>
          <a:prstGeom prst="rightArrow">
            <a:avLst/>
          </a:prstGeom>
          <a:solidFill>
            <a:srgbClr val="F6D2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55" name="Flèche droite 54"/>
          <p:cNvSpPr/>
          <p:nvPr/>
        </p:nvSpPr>
        <p:spPr>
          <a:xfrm>
            <a:off x="9064379" y="3971114"/>
            <a:ext cx="719328" cy="385857"/>
          </a:xfrm>
          <a:prstGeom prst="rightArrow">
            <a:avLst/>
          </a:prstGeom>
          <a:solidFill>
            <a:srgbClr val="F6D2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56" name="Flèche droite 55"/>
          <p:cNvSpPr/>
          <p:nvPr/>
        </p:nvSpPr>
        <p:spPr>
          <a:xfrm>
            <a:off x="9083115" y="4697711"/>
            <a:ext cx="719328" cy="385857"/>
          </a:xfrm>
          <a:prstGeom prst="rightArrow">
            <a:avLst/>
          </a:prstGeom>
          <a:solidFill>
            <a:srgbClr val="F6D2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57" name="Flèche droite 56"/>
          <p:cNvSpPr/>
          <p:nvPr/>
        </p:nvSpPr>
        <p:spPr>
          <a:xfrm>
            <a:off x="9083115" y="5254479"/>
            <a:ext cx="719328" cy="385857"/>
          </a:xfrm>
          <a:prstGeom prst="rightArrow">
            <a:avLst/>
          </a:prstGeom>
          <a:solidFill>
            <a:srgbClr val="F6D2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58" name="Flèche droite 57"/>
          <p:cNvSpPr/>
          <p:nvPr/>
        </p:nvSpPr>
        <p:spPr>
          <a:xfrm>
            <a:off x="9083115" y="5917190"/>
            <a:ext cx="719328" cy="385857"/>
          </a:xfrm>
          <a:prstGeom prst="rightArrow">
            <a:avLst/>
          </a:prstGeom>
          <a:solidFill>
            <a:srgbClr val="F6D2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59" name="Flèche droite 58"/>
          <p:cNvSpPr/>
          <p:nvPr/>
        </p:nvSpPr>
        <p:spPr>
          <a:xfrm>
            <a:off x="9083115" y="6473958"/>
            <a:ext cx="719328" cy="385857"/>
          </a:xfrm>
          <a:prstGeom prst="rightArrow">
            <a:avLst/>
          </a:prstGeom>
          <a:solidFill>
            <a:srgbClr val="F6D2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60" name="Flèche droite 59"/>
          <p:cNvSpPr/>
          <p:nvPr/>
        </p:nvSpPr>
        <p:spPr>
          <a:xfrm>
            <a:off x="1429465" y="2377177"/>
            <a:ext cx="1372889" cy="41067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 smtClean="0">
                <a:solidFill>
                  <a:schemeClr val="tx1"/>
                </a:solidFill>
              </a:rPr>
              <a:t>webservice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61" name="Flèche droite 60"/>
          <p:cNvSpPr/>
          <p:nvPr/>
        </p:nvSpPr>
        <p:spPr>
          <a:xfrm>
            <a:off x="1434562" y="3765778"/>
            <a:ext cx="1372889" cy="41067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 smtClean="0">
                <a:solidFill>
                  <a:schemeClr val="tx1"/>
                </a:solidFill>
              </a:rPr>
              <a:t>webservice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62" name="Flèche droite 61"/>
          <p:cNvSpPr/>
          <p:nvPr/>
        </p:nvSpPr>
        <p:spPr>
          <a:xfrm>
            <a:off x="1417241" y="4949043"/>
            <a:ext cx="1372889" cy="41067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 smtClean="0">
                <a:solidFill>
                  <a:schemeClr val="tx1"/>
                </a:solidFill>
              </a:rPr>
              <a:t>webservice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63" name="Flèche droite 62"/>
          <p:cNvSpPr/>
          <p:nvPr/>
        </p:nvSpPr>
        <p:spPr>
          <a:xfrm>
            <a:off x="1417241" y="6188997"/>
            <a:ext cx="1372889" cy="410671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 smtClean="0">
                <a:solidFill>
                  <a:schemeClr val="tx1"/>
                </a:solidFill>
              </a:rPr>
              <a:t>webservice</a:t>
            </a:r>
            <a:endParaRPr lang="fr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282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E66CCC"/>
                </a:solidFill>
              </a:rPr>
              <a:t>Projet d’actualisation des données</a:t>
            </a:r>
            <a:endParaRPr lang="fr-BE" dirty="0">
              <a:solidFill>
                <a:srgbClr val="E66CCC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grpSp>
        <p:nvGrpSpPr>
          <p:cNvPr id="20" name="Groupe 19"/>
          <p:cNvGrpSpPr/>
          <p:nvPr/>
        </p:nvGrpSpPr>
        <p:grpSpPr>
          <a:xfrm>
            <a:off x="498858" y="1266940"/>
            <a:ext cx="10760382" cy="5602077"/>
            <a:chOff x="471712" y="190878"/>
            <a:chExt cx="11707602" cy="6343325"/>
          </a:xfrm>
        </p:grpSpPr>
        <p:sp>
          <p:nvSpPr>
            <p:cNvPr id="4" name="Organigramme : Disque magnétique 3"/>
            <p:cNvSpPr/>
            <p:nvPr/>
          </p:nvSpPr>
          <p:spPr>
            <a:xfrm>
              <a:off x="2978146" y="190878"/>
              <a:ext cx="1511851" cy="1143007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dirty="0" err="1" smtClean="0">
                  <a:solidFill>
                    <a:prstClr val="white"/>
                  </a:solidFill>
                </a:rPr>
                <a:t>BeStAddress</a:t>
              </a:r>
              <a:endParaRPr lang="fr-BE" dirty="0">
                <a:solidFill>
                  <a:prstClr val="white"/>
                </a:solidFill>
              </a:endParaRPr>
            </a:p>
          </p:txBody>
        </p:sp>
        <p:sp>
          <p:nvSpPr>
            <p:cNvPr id="5" name="Organigramme : Disque magnétique 4"/>
            <p:cNvSpPr/>
            <p:nvPr/>
          </p:nvSpPr>
          <p:spPr>
            <a:xfrm>
              <a:off x="1077042" y="2134907"/>
              <a:ext cx="1209844" cy="962525"/>
            </a:xfrm>
            <a:prstGeom prst="flowChartMagneticDisk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dirty="0" smtClean="0">
                  <a:solidFill>
                    <a:prstClr val="white"/>
                  </a:solidFill>
                </a:rPr>
                <a:t>ICAR</a:t>
              </a:r>
              <a:endParaRPr lang="fr-BE" dirty="0">
                <a:solidFill>
                  <a:prstClr val="white"/>
                </a:solidFill>
              </a:endParaRPr>
            </a:p>
          </p:txBody>
        </p:sp>
        <p:sp>
          <p:nvSpPr>
            <p:cNvPr id="6" name="Organigramme : Disque magnétique 5"/>
            <p:cNvSpPr/>
            <p:nvPr/>
          </p:nvSpPr>
          <p:spPr>
            <a:xfrm>
              <a:off x="7212942" y="430706"/>
              <a:ext cx="2272239" cy="1806355"/>
            </a:xfrm>
            <a:prstGeom prst="flowChartMagneticDisk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dirty="0">
                  <a:solidFill>
                    <a:prstClr val="white"/>
                  </a:solidFill>
                </a:rPr>
                <a:t>P</a:t>
              </a:r>
              <a:r>
                <a:rPr lang="fr-BE" dirty="0" smtClean="0">
                  <a:solidFill>
                    <a:prstClr val="white"/>
                  </a:solidFill>
                </a:rPr>
                <a:t>artenaires :</a:t>
              </a:r>
              <a:endParaRPr lang="fr-BE" dirty="0">
                <a:solidFill>
                  <a:prstClr val="white"/>
                </a:solidFill>
              </a:endParaRP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fr-BE" dirty="0" smtClean="0">
                  <a:solidFill>
                    <a:prstClr val="white"/>
                  </a:solidFill>
                </a:rPr>
                <a:t>Services urgence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BE" dirty="0" smtClean="0">
                  <a:solidFill>
                    <a:prstClr val="white"/>
                  </a:solidFill>
                </a:rPr>
                <a:t>Cadastre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BE" dirty="0" smtClean="0">
                  <a:solidFill>
                    <a:prstClr val="white"/>
                  </a:solidFill>
                </a:rPr>
                <a:t>Registre national</a:t>
              </a:r>
              <a:endParaRPr lang="fr-BE" dirty="0">
                <a:solidFill>
                  <a:prstClr val="white"/>
                </a:solidFill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0545801" y="1275609"/>
              <a:ext cx="1503361" cy="10291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fr-BE" dirty="0" smtClean="0">
                  <a:solidFill>
                    <a:prstClr val="black"/>
                  </a:solidFill>
                </a:rPr>
                <a:t>Registres entités extérieures</a:t>
              </a:r>
              <a:endParaRPr lang="fr-BE" dirty="0">
                <a:solidFill>
                  <a:prstClr val="black"/>
                </a:solidFill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10480958" y="5010155"/>
              <a:ext cx="1698356" cy="7204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fr-BE" dirty="0" smtClean="0">
                  <a:solidFill>
                    <a:prstClr val="black"/>
                  </a:solidFill>
                </a:rPr>
                <a:t>Applications Ville de Liège</a:t>
              </a:r>
              <a:endParaRPr lang="fr-BE" dirty="0">
                <a:solidFill>
                  <a:prstClr val="black"/>
                </a:solidFill>
              </a:endParaRPr>
            </a:p>
          </p:txBody>
        </p:sp>
        <p:sp>
          <p:nvSpPr>
            <p:cNvPr id="9" name="Flèche droite à entaille 8"/>
            <p:cNvSpPr/>
            <p:nvPr/>
          </p:nvSpPr>
          <p:spPr>
            <a:xfrm rot="18972689">
              <a:off x="2122290" y="1403107"/>
              <a:ext cx="945016" cy="528027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à coins arrondis 10"/>
            <p:cNvSpPr/>
            <p:nvPr/>
          </p:nvSpPr>
          <p:spPr>
            <a:xfrm>
              <a:off x="471712" y="4304697"/>
              <a:ext cx="2458875" cy="1418714"/>
            </a:xfrm>
            <a:prstGeom prst="roundRect">
              <a:avLst/>
            </a:prstGeom>
            <a:solidFill>
              <a:srgbClr val="F6D2F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dirty="0" smtClean="0">
                  <a:solidFill>
                    <a:prstClr val="black"/>
                  </a:solidFill>
                </a:rPr>
                <a:t>Ville de liège 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BE" dirty="0" smtClean="0">
                  <a:solidFill>
                    <a:prstClr val="black"/>
                  </a:solidFill>
                </a:rPr>
                <a:t>Aff. citoyennes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BE" dirty="0" smtClean="0">
                  <a:solidFill>
                    <a:prstClr val="black"/>
                  </a:solidFill>
                </a:rPr>
                <a:t>Urbanisme</a:t>
              </a:r>
            </a:p>
          </p:txBody>
        </p:sp>
        <p:sp>
          <p:nvSpPr>
            <p:cNvPr id="12" name="Accolade fermante 11"/>
            <p:cNvSpPr/>
            <p:nvPr/>
          </p:nvSpPr>
          <p:spPr>
            <a:xfrm>
              <a:off x="9605291" y="244607"/>
              <a:ext cx="622300" cy="2971744"/>
            </a:xfrm>
            <a:prstGeom prst="rightBrace">
              <a:avLst>
                <a:gd name="adj1" fmla="val 8333"/>
                <a:gd name="adj2" fmla="val 48228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13" name="Accolade fermante 12"/>
            <p:cNvSpPr/>
            <p:nvPr/>
          </p:nvSpPr>
          <p:spPr>
            <a:xfrm>
              <a:off x="9605291" y="4304697"/>
              <a:ext cx="622300" cy="2229506"/>
            </a:xfrm>
            <a:prstGeom prst="rightBrace">
              <a:avLst>
                <a:gd name="adj1" fmla="val 8333"/>
                <a:gd name="adj2" fmla="val 48228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16" name="Rectangle à coins arrondis 15"/>
            <p:cNvSpPr/>
            <p:nvPr/>
          </p:nvSpPr>
          <p:spPr>
            <a:xfrm>
              <a:off x="4341458" y="4304696"/>
              <a:ext cx="3092837" cy="1514207"/>
            </a:xfrm>
            <a:prstGeom prst="roundRect">
              <a:avLst/>
            </a:prstGeom>
            <a:solidFill>
              <a:srgbClr val="F6D2F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dirty="0" smtClean="0">
                  <a:solidFill>
                    <a:prstClr val="black"/>
                  </a:solidFill>
                </a:rPr>
                <a:t>Applications liées aux rues et aux habitations</a:t>
              </a:r>
            </a:p>
          </p:txBody>
        </p:sp>
        <p:sp>
          <p:nvSpPr>
            <p:cNvPr id="18" name="Flèche droite à entaille 17"/>
            <p:cNvSpPr/>
            <p:nvPr/>
          </p:nvSpPr>
          <p:spPr>
            <a:xfrm rot="16200000">
              <a:off x="1206603" y="3424845"/>
              <a:ext cx="945016" cy="528027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>
                <a:solidFill>
                  <a:prstClr val="white"/>
                </a:solidFill>
              </a:endParaRPr>
            </a:p>
          </p:txBody>
        </p:sp>
      </p:grpSp>
      <p:sp>
        <p:nvSpPr>
          <p:cNvPr id="21" name="Flèche vers le haut 20"/>
          <p:cNvSpPr/>
          <p:nvPr/>
        </p:nvSpPr>
        <p:spPr>
          <a:xfrm rot="20232101">
            <a:off x="4191582" y="2178701"/>
            <a:ext cx="533175" cy="2743200"/>
          </a:xfrm>
          <a:prstGeom prst="up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 smtClean="0">
                <a:solidFill>
                  <a:srgbClr val="FF0000"/>
                </a:solidFill>
              </a:rPr>
              <a:t>CONSOMMER</a:t>
            </a:r>
            <a:endParaRPr lang="fr-BE" sz="1400" dirty="0">
              <a:solidFill>
                <a:srgbClr val="FF0000"/>
              </a:solidFill>
            </a:endParaRPr>
          </a:p>
        </p:txBody>
      </p:sp>
      <p:sp>
        <p:nvSpPr>
          <p:cNvPr id="22" name="Flèche vers le haut 21"/>
          <p:cNvSpPr/>
          <p:nvPr/>
        </p:nvSpPr>
        <p:spPr>
          <a:xfrm rot="1909214">
            <a:off x="6717098" y="2768007"/>
            <a:ext cx="533175" cy="2358268"/>
          </a:xfrm>
          <a:prstGeom prst="up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 smtClean="0">
                <a:solidFill>
                  <a:srgbClr val="FF0000"/>
                </a:solidFill>
              </a:rPr>
              <a:t>CONSOMMER</a:t>
            </a:r>
            <a:endParaRPr lang="fr-BE" sz="1400" dirty="0">
              <a:solidFill>
                <a:srgbClr val="FF0000"/>
              </a:solidFill>
            </a:endParaRPr>
          </a:p>
        </p:txBody>
      </p:sp>
      <p:sp>
        <p:nvSpPr>
          <p:cNvPr id="10" name="Flèche gauche 9"/>
          <p:cNvSpPr/>
          <p:nvPr/>
        </p:nvSpPr>
        <p:spPr>
          <a:xfrm>
            <a:off x="4416552" y="1690688"/>
            <a:ext cx="2167128" cy="534227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 smtClean="0">
                <a:solidFill>
                  <a:srgbClr val="FF0000"/>
                </a:solidFill>
              </a:rPr>
              <a:t>CONSOMMER</a:t>
            </a:r>
            <a:endParaRPr lang="fr-BE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280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229" y="3822852"/>
            <a:ext cx="4118798" cy="301272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E66CCC"/>
                </a:solidFill>
              </a:rPr>
              <a:t>Utilisation </a:t>
            </a:r>
            <a:r>
              <a:rPr lang="fr-BE" dirty="0">
                <a:solidFill>
                  <a:srgbClr val="E66CCC"/>
                </a:solidFill>
              </a:rPr>
              <a:t>des </a:t>
            </a:r>
            <a:r>
              <a:rPr lang="fr-BE" dirty="0" smtClean="0">
                <a:solidFill>
                  <a:srgbClr val="E66CCC"/>
                </a:solidFill>
              </a:rPr>
              <a:t>données du PICC dans le SIG Ville</a:t>
            </a:r>
            <a:endParaRPr lang="fr-BE" dirty="0">
              <a:solidFill>
                <a:srgbClr val="E66CCC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49118" y="1377108"/>
            <a:ext cx="7359268" cy="4799855"/>
          </a:xfrm>
        </p:spPr>
        <p:txBody>
          <a:bodyPr/>
          <a:lstStyle/>
          <a:p>
            <a:r>
              <a:rPr lang="fr-BE" b="1" u="sng" dirty="0" smtClean="0"/>
              <a:t>Consommer</a:t>
            </a:r>
          </a:p>
          <a:p>
            <a:pPr marL="457200" lvl="1" indent="0">
              <a:buNone/>
            </a:pPr>
            <a:r>
              <a:rPr lang="fr-BE" i="1" u="sng" dirty="0" smtClean="0"/>
              <a:t>PICC = fond </a:t>
            </a:r>
            <a:r>
              <a:rPr lang="fr-BE" i="1" u="sng" dirty="0"/>
              <a:t>de plan général</a:t>
            </a:r>
            <a:r>
              <a:rPr lang="fr-BE" dirty="0"/>
              <a:t> </a:t>
            </a:r>
          </a:p>
          <a:p>
            <a:pPr lvl="1"/>
            <a:r>
              <a:rPr lang="fr-BE" dirty="0" smtClean="0"/>
              <a:t>Utiliser les </a:t>
            </a:r>
            <a:r>
              <a:rPr lang="fr-BE" dirty="0" err="1" smtClean="0"/>
              <a:t>webservices</a:t>
            </a:r>
            <a:r>
              <a:rPr lang="fr-BE" dirty="0" smtClean="0"/>
              <a:t> (WMS et WFS)</a:t>
            </a:r>
          </a:p>
          <a:p>
            <a:pPr lvl="1"/>
            <a:r>
              <a:rPr lang="fr-BE" dirty="0" smtClean="0"/>
              <a:t>Utiliser données DWG, SHP</a:t>
            </a:r>
          </a:p>
          <a:p>
            <a:pPr lvl="1"/>
            <a:r>
              <a:rPr lang="fr-BE" dirty="0" smtClean="0"/>
              <a:t>Intégrer en base pour utilisation spécifique</a:t>
            </a:r>
          </a:p>
          <a:p>
            <a:pPr marL="914400" lvl="2" indent="0">
              <a:buNone/>
            </a:pPr>
            <a:r>
              <a:rPr lang="fr-BE" dirty="0" smtClean="0"/>
              <a:t>(Valeur ajoutée aux données qui doivent rester internes Ville de Liège)</a:t>
            </a:r>
          </a:p>
          <a:p>
            <a:endParaRPr lang="fr-BE" dirty="0"/>
          </a:p>
        </p:txBody>
      </p:sp>
      <p:sp>
        <p:nvSpPr>
          <p:cNvPr id="7" name="Organigramme : Disque magnétique 6"/>
          <p:cNvSpPr/>
          <p:nvPr/>
        </p:nvSpPr>
        <p:spPr>
          <a:xfrm>
            <a:off x="2886706" y="1543637"/>
            <a:ext cx="1397600" cy="102545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PICC</a:t>
            </a:r>
            <a:endParaRPr lang="fr-BE" dirty="0"/>
          </a:p>
        </p:txBody>
      </p:sp>
      <p:sp>
        <p:nvSpPr>
          <p:cNvPr id="8" name="Organigramme : Disque magnétique 7"/>
          <p:cNvSpPr/>
          <p:nvPr/>
        </p:nvSpPr>
        <p:spPr>
          <a:xfrm>
            <a:off x="565785" y="1543638"/>
            <a:ext cx="1282867" cy="1033996"/>
          </a:xfrm>
          <a:prstGeom prst="flowChartMagneticDisk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ICAR</a:t>
            </a:r>
            <a:endParaRPr lang="fr-BE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29686" y="4691727"/>
            <a:ext cx="2552815" cy="1272804"/>
          </a:xfrm>
          <a:prstGeom prst="roundRect">
            <a:avLst/>
          </a:prstGeom>
          <a:solidFill>
            <a:srgbClr val="F6D2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>
                <a:solidFill>
                  <a:schemeClr val="tx1"/>
                </a:solidFill>
              </a:rPr>
              <a:t>Services Ville de liège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chemeClr val="tx1"/>
                </a:solidFill>
              </a:rPr>
              <a:t>Aff. citoyennes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chemeClr val="tx1"/>
                </a:solidFill>
              </a:rPr>
              <a:t>Urbanisme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2854750" y="4704069"/>
            <a:ext cx="2859111" cy="1260462"/>
          </a:xfrm>
          <a:prstGeom prst="roundRect">
            <a:avLst/>
          </a:prstGeom>
          <a:solidFill>
            <a:srgbClr val="F6D2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>
                <a:solidFill>
                  <a:schemeClr val="tx1"/>
                </a:solidFill>
              </a:rPr>
              <a:t>Services </a:t>
            </a:r>
            <a:r>
              <a:rPr lang="fr-BE" dirty="0">
                <a:solidFill>
                  <a:schemeClr val="tx1"/>
                </a:solidFill>
              </a:rPr>
              <a:t>Ville de liège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chemeClr val="tx1"/>
                </a:solidFill>
              </a:rPr>
              <a:t>SIG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 smtClean="0">
              <a:solidFill>
                <a:schemeClr val="tx1"/>
              </a:solidFill>
            </a:endParaRPr>
          </a:p>
        </p:txBody>
      </p:sp>
      <p:sp>
        <p:nvSpPr>
          <p:cNvPr id="13" name="Flèche droite à entaille 12"/>
          <p:cNvSpPr/>
          <p:nvPr/>
        </p:nvSpPr>
        <p:spPr>
          <a:xfrm rot="16200000">
            <a:off x="93493" y="3390618"/>
            <a:ext cx="1937076" cy="488124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normAutofit fontScale="92500" lnSpcReduction="20000"/>
          </a:bodyPr>
          <a:lstStyle/>
          <a:p>
            <a:pPr algn="ctr"/>
            <a:r>
              <a:rPr lang="fr-BE" dirty="0" smtClean="0">
                <a:solidFill>
                  <a:schemeClr val="tx2">
                    <a:lumMod val="75000"/>
                  </a:schemeClr>
                </a:solidFill>
              </a:rPr>
              <a:t>FOURNIR</a:t>
            </a:r>
            <a:endParaRPr lang="fr-BE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1877995" y="1862555"/>
            <a:ext cx="979367" cy="481153"/>
            <a:chOff x="1825112" y="1885596"/>
            <a:chExt cx="979367" cy="481153"/>
          </a:xfrm>
        </p:grpSpPr>
        <p:sp>
          <p:nvSpPr>
            <p:cNvPr id="9" name="Flèche droite à entaille 8"/>
            <p:cNvSpPr/>
            <p:nvPr/>
          </p:nvSpPr>
          <p:spPr>
            <a:xfrm>
              <a:off x="1930878" y="1893028"/>
              <a:ext cx="873601" cy="473721"/>
            </a:xfrm>
            <a:prstGeom prst="notched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sp>
          <p:nvSpPr>
            <p:cNvPr id="15" name="Flèche droite à entaille 14"/>
            <p:cNvSpPr/>
            <p:nvPr/>
          </p:nvSpPr>
          <p:spPr>
            <a:xfrm rot="10800000">
              <a:off x="1825112" y="1885596"/>
              <a:ext cx="873601" cy="473721"/>
            </a:xfrm>
            <a:prstGeom prst="notched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</p:grpSp>
      <p:sp>
        <p:nvSpPr>
          <p:cNvPr id="16" name="Flèche droite à entaille 15"/>
          <p:cNvSpPr/>
          <p:nvPr/>
        </p:nvSpPr>
        <p:spPr>
          <a:xfrm rot="16200000">
            <a:off x="2783396" y="3390618"/>
            <a:ext cx="1937076" cy="488124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normAutofit fontScale="70000" lnSpcReduction="20000"/>
          </a:bodyPr>
          <a:lstStyle/>
          <a:p>
            <a:pPr algn="ctr"/>
            <a:r>
              <a:rPr lang="fr-BE" dirty="0" smtClean="0">
                <a:solidFill>
                  <a:schemeClr val="tx2">
                    <a:lumMod val="75000"/>
                  </a:schemeClr>
                </a:solidFill>
              </a:rPr>
              <a:t>CONSOMMER</a:t>
            </a:r>
            <a:endParaRPr lang="fr-BE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802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E66CCC"/>
                </a:solidFill>
              </a:rPr>
              <a:t>Utilisation du PICC</a:t>
            </a:r>
            <a:endParaRPr lang="fr-BE" dirty="0">
              <a:solidFill>
                <a:srgbClr val="E66CCC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Au sein du SIG : </a:t>
            </a:r>
          </a:p>
          <a:p>
            <a:pPr lvl="1"/>
            <a:r>
              <a:rPr lang="fr-BE" dirty="0" smtClean="0"/>
              <a:t>fond de plan général à la demande</a:t>
            </a:r>
          </a:p>
          <a:p>
            <a:r>
              <a:rPr lang="fr-BE" dirty="0" smtClean="0"/>
              <a:t>Au sein du bureau d’étude Voirie : </a:t>
            </a:r>
          </a:p>
          <a:p>
            <a:pPr lvl="1"/>
            <a:r>
              <a:rPr lang="fr-BE" dirty="0" smtClean="0"/>
              <a:t>fond de plan original pour débuter les projets</a:t>
            </a:r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963" y="277592"/>
            <a:ext cx="5090795" cy="372370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83" y="3559923"/>
            <a:ext cx="6095180" cy="329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81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753" y="5107"/>
            <a:ext cx="6654672" cy="466105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E66CCC"/>
                </a:solidFill>
              </a:rPr>
              <a:t>Utilisation du PICC</a:t>
            </a:r>
            <a:endParaRPr lang="fr-BE" dirty="0">
              <a:solidFill>
                <a:srgbClr val="E66CCC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Au sein du bureau d’étude Voirie : </a:t>
            </a:r>
          </a:p>
          <a:p>
            <a:pPr lvl="1"/>
            <a:r>
              <a:rPr lang="fr-BE" dirty="0" smtClean="0"/>
              <a:t>fond de plan original </a:t>
            </a:r>
            <a:r>
              <a:rPr lang="fr-BE" dirty="0"/>
              <a:t/>
            </a:r>
            <a:br>
              <a:rPr lang="fr-BE" dirty="0"/>
            </a:br>
            <a:r>
              <a:rPr lang="fr-BE" dirty="0" smtClean="0"/>
              <a:t>pour débuter les projets</a:t>
            </a:r>
            <a:endParaRPr lang="fr-BE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2259" y="2820854"/>
            <a:ext cx="4386127" cy="3998054"/>
          </a:xfrm>
          <a:prstGeom prst="rect">
            <a:avLst/>
          </a:prstGeom>
          <a:ln>
            <a:solidFill>
              <a:prstClr val="black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62" y="3094355"/>
            <a:ext cx="6055659" cy="358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06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E66CCC"/>
                </a:solidFill>
              </a:rPr>
              <a:t>Gestion des données ICAR- PICC dans le SIG</a:t>
            </a:r>
            <a:endParaRPr lang="fr-BE" dirty="0">
              <a:solidFill>
                <a:srgbClr val="E66CCC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49118" y="1377109"/>
            <a:ext cx="7359268" cy="3823542"/>
          </a:xfrm>
        </p:spPr>
        <p:txBody>
          <a:bodyPr>
            <a:normAutofit/>
          </a:bodyPr>
          <a:lstStyle/>
          <a:p>
            <a:r>
              <a:rPr lang="fr-BE" b="1" u="sng" dirty="0" smtClean="0"/>
              <a:t>Initier demande ponctuelle</a:t>
            </a:r>
          </a:p>
          <a:p>
            <a:pPr lvl="1"/>
            <a:r>
              <a:rPr lang="fr-BE" dirty="0" smtClean="0"/>
              <a:t>ICAR comme outil de saisie des rues et adresses</a:t>
            </a:r>
          </a:p>
          <a:p>
            <a:r>
              <a:rPr lang="fr-BE" b="1" u="sng" dirty="0" smtClean="0"/>
              <a:t>Mise à jour de masse</a:t>
            </a:r>
          </a:p>
          <a:p>
            <a:pPr lvl="1"/>
            <a:r>
              <a:rPr lang="fr-BE" dirty="0" smtClean="0"/>
              <a:t>Utiliser SHP</a:t>
            </a:r>
          </a:p>
          <a:p>
            <a:pPr lvl="1"/>
            <a:r>
              <a:rPr lang="fr-BE" dirty="0" smtClean="0"/>
              <a:t>Echanger les informations sur lesquelles portent les modifications </a:t>
            </a:r>
          </a:p>
          <a:p>
            <a:pPr lvl="2"/>
            <a:r>
              <a:rPr lang="fr-BE" dirty="0" smtClean="0"/>
              <a:t>Mise à jour des coordonnées d’adresses</a:t>
            </a:r>
          </a:p>
          <a:p>
            <a:pPr lvl="3"/>
            <a:r>
              <a:rPr lang="fr-BE" dirty="0" smtClean="0"/>
              <a:t>Fichier SHP </a:t>
            </a:r>
          </a:p>
          <a:p>
            <a:pPr lvl="2"/>
            <a:r>
              <a:rPr lang="fr-BE" dirty="0" smtClean="0"/>
              <a:t>Ajout de sous numérotation</a:t>
            </a:r>
          </a:p>
          <a:p>
            <a:pPr lvl="3"/>
            <a:r>
              <a:rPr lang="fr-BE" dirty="0" smtClean="0"/>
              <a:t>Fichier texte</a:t>
            </a:r>
          </a:p>
          <a:p>
            <a:pPr marL="1371600" lvl="3" indent="0">
              <a:buNone/>
            </a:pPr>
            <a:endParaRPr lang="fr-BE" dirty="0"/>
          </a:p>
        </p:txBody>
      </p:sp>
      <p:sp>
        <p:nvSpPr>
          <p:cNvPr id="7" name="Organigramme : Disque magnétique 6"/>
          <p:cNvSpPr/>
          <p:nvPr/>
        </p:nvSpPr>
        <p:spPr>
          <a:xfrm>
            <a:off x="2886706" y="1543637"/>
            <a:ext cx="1397600" cy="102545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PICC</a:t>
            </a:r>
            <a:endParaRPr lang="fr-BE" dirty="0"/>
          </a:p>
        </p:txBody>
      </p:sp>
      <p:sp>
        <p:nvSpPr>
          <p:cNvPr id="8" name="Organigramme : Disque magnétique 7"/>
          <p:cNvSpPr/>
          <p:nvPr/>
        </p:nvSpPr>
        <p:spPr>
          <a:xfrm>
            <a:off x="565785" y="1543638"/>
            <a:ext cx="1282867" cy="1033996"/>
          </a:xfrm>
          <a:prstGeom prst="flowChartMagneticDisk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ICAR</a:t>
            </a:r>
            <a:endParaRPr lang="fr-BE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29686" y="4691727"/>
            <a:ext cx="2552815" cy="1272804"/>
          </a:xfrm>
          <a:prstGeom prst="roundRect">
            <a:avLst/>
          </a:prstGeom>
          <a:solidFill>
            <a:srgbClr val="F6D2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>
                <a:solidFill>
                  <a:schemeClr val="tx1"/>
                </a:solidFill>
              </a:rPr>
              <a:t>Services Ville de liège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chemeClr val="tx1"/>
                </a:solidFill>
              </a:rPr>
              <a:t>Aff. citoyennes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chemeClr val="tx1"/>
                </a:solidFill>
              </a:rPr>
              <a:t>Urbanisme</a:t>
            </a:r>
          </a:p>
        </p:txBody>
      </p:sp>
      <p:sp>
        <p:nvSpPr>
          <p:cNvPr id="11" name="Flèche vers le bas 10"/>
          <p:cNvSpPr/>
          <p:nvPr/>
        </p:nvSpPr>
        <p:spPr>
          <a:xfrm>
            <a:off x="3127444" y="2666143"/>
            <a:ext cx="518607" cy="1937076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 smtClean="0">
                <a:solidFill>
                  <a:schemeClr val="tx1"/>
                </a:solidFill>
              </a:rPr>
              <a:t>SHP</a:t>
            </a:r>
            <a:endParaRPr lang="fr-BE" sz="1400" dirty="0">
              <a:solidFill>
                <a:schemeClr val="tx1"/>
              </a:solidFill>
            </a:endParaRPr>
          </a:p>
        </p:txBody>
      </p:sp>
      <p:sp>
        <p:nvSpPr>
          <p:cNvPr id="13" name="Flèche droite à entaille 12"/>
          <p:cNvSpPr/>
          <p:nvPr/>
        </p:nvSpPr>
        <p:spPr>
          <a:xfrm rot="16200000">
            <a:off x="93493" y="3390618"/>
            <a:ext cx="1937076" cy="488124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normAutofit fontScale="92500" lnSpcReduction="20000"/>
          </a:bodyPr>
          <a:lstStyle/>
          <a:p>
            <a:pPr algn="ctr"/>
            <a:r>
              <a:rPr lang="fr-BE" dirty="0" smtClean="0">
                <a:solidFill>
                  <a:schemeClr val="tx2">
                    <a:lumMod val="75000"/>
                  </a:schemeClr>
                </a:solidFill>
              </a:rPr>
              <a:t>FOURNIT</a:t>
            </a:r>
            <a:endParaRPr lang="fr-BE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1877995" y="1862555"/>
            <a:ext cx="979367" cy="481153"/>
            <a:chOff x="1825112" y="1885596"/>
            <a:chExt cx="979367" cy="481153"/>
          </a:xfrm>
        </p:grpSpPr>
        <p:sp>
          <p:nvSpPr>
            <p:cNvPr id="9" name="Flèche droite à entaille 8"/>
            <p:cNvSpPr/>
            <p:nvPr/>
          </p:nvSpPr>
          <p:spPr>
            <a:xfrm>
              <a:off x="1930878" y="1893028"/>
              <a:ext cx="873601" cy="473721"/>
            </a:xfrm>
            <a:prstGeom prst="notched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sp>
          <p:nvSpPr>
            <p:cNvPr id="15" name="Flèche droite à entaille 14"/>
            <p:cNvSpPr/>
            <p:nvPr/>
          </p:nvSpPr>
          <p:spPr>
            <a:xfrm rot="10800000">
              <a:off x="1825112" y="1885596"/>
              <a:ext cx="873601" cy="473721"/>
            </a:xfrm>
            <a:prstGeom prst="notched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</p:grpSp>
      <p:sp>
        <p:nvSpPr>
          <p:cNvPr id="17" name="Flèche droite à entaille 16"/>
          <p:cNvSpPr/>
          <p:nvPr/>
        </p:nvSpPr>
        <p:spPr>
          <a:xfrm rot="16200000">
            <a:off x="2978394" y="3390618"/>
            <a:ext cx="1937076" cy="488124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normAutofit/>
          </a:bodyPr>
          <a:lstStyle/>
          <a:p>
            <a:pPr algn="ctr"/>
            <a:r>
              <a:rPr lang="fr-BE" sz="1400" dirty="0" smtClean="0">
                <a:solidFill>
                  <a:schemeClr val="tx2">
                    <a:lumMod val="75000"/>
                  </a:schemeClr>
                </a:solidFill>
              </a:rPr>
              <a:t>SHP</a:t>
            </a:r>
          </a:p>
          <a:p>
            <a:pPr algn="ctr"/>
            <a:r>
              <a:rPr lang="fr-BE" sz="1400" dirty="0" smtClean="0">
                <a:solidFill>
                  <a:schemeClr val="tx2">
                    <a:lumMod val="75000"/>
                  </a:schemeClr>
                </a:solidFill>
              </a:rPr>
              <a:t>-CSV</a:t>
            </a:r>
            <a:endParaRPr lang="fr-BE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854750" y="4704069"/>
            <a:ext cx="2528217" cy="1260462"/>
          </a:xfrm>
          <a:prstGeom prst="roundRect">
            <a:avLst/>
          </a:prstGeom>
          <a:solidFill>
            <a:srgbClr val="F6D2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 smtClean="0">
              <a:solidFill>
                <a:schemeClr val="tx1"/>
              </a:solidFill>
            </a:endParaRPr>
          </a:p>
          <a:p>
            <a:pPr algn="ctr"/>
            <a:r>
              <a:rPr lang="fr-BE" dirty="0" smtClean="0">
                <a:solidFill>
                  <a:schemeClr val="tx1"/>
                </a:solidFill>
              </a:rPr>
              <a:t>Services </a:t>
            </a:r>
            <a:r>
              <a:rPr lang="fr-BE" dirty="0">
                <a:solidFill>
                  <a:schemeClr val="tx1"/>
                </a:solidFill>
              </a:rPr>
              <a:t>Ville de liège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chemeClr val="tx1"/>
                </a:solidFill>
              </a:rPr>
              <a:t>SIG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chemeClr val="tx1"/>
                </a:solidFill>
              </a:rPr>
              <a:t>DSI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 smtClean="0">
              <a:solidFill>
                <a:schemeClr val="tx1"/>
              </a:solidFill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5572125" y="5482546"/>
            <a:ext cx="6010276" cy="96397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r>
              <a:rPr lang="fr-BE" dirty="0" smtClean="0">
                <a:solidFill>
                  <a:srgbClr val="FF0000"/>
                </a:solidFill>
              </a:rPr>
              <a:t>Important de conserver les identifiants ICAR </a:t>
            </a:r>
          </a:p>
          <a:p>
            <a:pPr lvl="3"/>
            <a:r>
              <a:rPr lang="fr-BE" dirty="0" smtClean="0">
                <a:solidFill>
                  <a:srgbClr val="FF0000"/>
                </a:solidFill>
              </a:rPr>
              <a:t>Rue</a:t>
            </a:r>
          </a:p>
          <a:p>
            <a:pPr lvl="3"/>
            <a:r>
              <a:rPr lang="fr-BE" dirty="0" smtClean="0">
                <a:solidFill>
                  <a:srgbClr val="FF0000"/>
                </a:solidFill>
              </a:rPr>
              <a:t>Adresse</a:t>
            </a:r>
          </a:p>
          <a:p>
            <a:pPr marL="1371600" lvl="3" indent="0">
              <a:buFont typeface="Arial" panose="020B0604020202020204" pitchFamily="34" charset="0"/>
              <a:buNone/>
            </a:pPr>
            <a:endParaRPr lang="fr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948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Merci de votre attention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grpSp>
        <p:nvGrpSpPr>
          <p:cNvPr id="4" name="Groupe 3"/>
          <p:cNvGrpSpPr>
            <a:grpSpLocks noChangeAspect="1"/>
          </p:cNvGrpSpPr>
          <p:nvPr/>
        </p:nvGrpSpPr>
        <p:grpSpPr>
          <a:xfrm>
            <a:off x="921024" y="2370149"/>
            <a:ext cx="8428042" cy="3600000"/>
            <a:chOff x="8392552" y="3248976"/>
            <a:chExt cx="3308469" cy="1111538"/>
          </a:xfrm>
        </p:grpSpPr>
        <p:sp>
          <p:nvSpPr>
            <p:cNvPr id="5" name="ZoneTexte 4"/>
            <p:cNvSpPr txBox="1"/>
            <p:nvPr/>
          </p:nvSpPr>
          <p:spPr>
            <a:xfrm>
              <a:off x="9739707" y="3321792"/>
              <a:ext cx="1961314" cy="94079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BE" sz="9600" dirty="0">
                  <a:latin typeface="Candara" panose="020E0502030303020204" pitchFamily="34" charset="0"/>
                </a:rPr>
                <a:t>PICC</a:t>
              </a:r>
            </a:p>
            <a:p>
              <a:r>
                <a:rPr lang="fr-BE" sz="9600" dirty="0" smtClean="0">
                  <a:latin typeface="Candara" panose="020E0502030303020204" pitchFamily="34" charset="0"/>
                </a:rPr>
                <a:t>ICAR</a:t>
              </a:r>
            </a:p>
          </p:txBody>
        </p:sp>
        <p:grpSp>
          <p:nvGrpSpPr>
            <p:cNvPr id="6" name="Groupe 5"/>
            <p:cNvGrpSpPr/>
            <p:nvPr/>
          </p:nvGrpSpPr>
          <p:grpSpPr>
            <a:xfrm>
              <a:off x="8465122" y="3248976"/>
              <a:ext cx="1261610" cy="1013606"/>
              <a:chOff x="4909122" y="5673839"/>
              <a:chExt cx="1261610" cy="959189"/>
            </a:xfrm>
          </p:grpSpPr>
          <p:pic>
            <p:nvPicPr>
              <p:cNvPr id="8" name="Image 7"/>
              <p:cNvPicPr>
                <a:picLocks noChangeAspect="1"/>
              </p:cNvPicPr>
              <p:nvPr/>
            </p:nvPicPr>
            <p:blipFill rotWithShape="1">
              <a:blip r:embed="rId3"/>
              <a:srcRect t="12223" r="66804" b="5295"/>
              <a:stretch/>
            </p:blipFill>
            <p:spPr>
              <a:xfrm>
                <a:off x="4909122" y="5776685"/>
                <a:ext cx="1261610" cy="856343"/>
              </a:xfrm>
              <a:prstGeom prst="rect">
                <a:avLst/>
              </a:prstGeom>
            </p:spPr>
          </p:pic>
          <p:sp>
            <p:nvSpPr>
              <p:cNvPr id="9" name="Triangle rectangle 8"/>
              <p:cNvSpPr/>
              <p:nvPr/>
            </p:nvSpPr>
            <p:spPr>
              <a:xfrm flipV="1">
                <a:off x="4909122" y="5673839"/>
                <a:ext cx="348343" cy="428171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  <p:sp>
          <p:nvSpPr>
            <p:cNvPr id="7" name="Rectangle à coins arrondis 6"/>
            <p:cNvSpPr/>
            <p:nvPr/>
          </p:nvSpPr>
          <p:spPr>
            <a:xfrm>
              <a:off x="8392552" y="3248976"/>
              <a:ext cx="3222924" cy="111153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/>
          <a:srcRect r="83106"/>
          <a:stretch/>
        </p:blipFill>
        <p:spPr>
          <a:xfrm>
            <a:off x="9164197" y="2533880"/>
            <a:ext cx="2789104" cy="3406293"/>
          </a:xfrm>
          <a:prstGeom prst="rect">
            <a:avLst/>
          </a:prstGeom>
        </p:spPr>
      </p:pic>
      <p:grpSp>
        <p:nvGrpSpPr>
          <p:cNvPr id="18" name="Groupe 17"/>
          <p:cNvGrpSpPr/>
          <p:nvPr/>
        </p:nvGrpSpPr>
        <p:grpSpPr>
          <a:xfrm>
            <a:off x="2157114" y="3725408"/>
            <a:ext cx="828047" cy="808136"/>
            <a:chOff x="2189813" y="3766081"/>
            <a:chExt cx="828047" cy="808136"/>
          </a:xfrm>
        </p:grpSpPr>
        <p:sp>
          <p:nvSpPr>
            <p:cNvPr id="12" name="Pentagone régulier 11"/>
            <p:cNvSpPr/>
            <p:nvPr/>
          </p:nvSpPr>
          <p:spPr>
            <a:xfrm>
              <a:off x="2189813" y="3766081"/>
              <a:ext cx="828047" cy="808136"/>
            </a:xfrm>
            <a:prstGeom prst="pent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6739" y="3956392"/>
              <a:ext cx="533541" cy="567634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05099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E66CCC"/>
                </a:solidFill>
              </a:rPr>
              <a:t>Une collaboration historique</a:t>
            </a:r>
            <a:endParaRPr lang="fr-BE" dirty="0">
              <a:solidFill>
                <a:srgbClr val="E66CCC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SPW et Ville de Liège dialoguent et œuvrent ensemble </a:t>
            </a:r>
            <a:r>
              <a:rPr lang="fr-BE" dirty="0"/>
              <a:t>depuis </a:t>
            </a:r>
            <a:r>
              <a:rPr lang="fr-BE" dirty="0" smtClean="0"/>
              <a:t>longtemps.</a:t>
            </a:r>
          </a:p>
          <a:p>
            <a:pPr lvl="1"/>
            <a:r>
              <a:rPr lang="fr-BE" dirty="0" smtClean="0"/>
              <a:t>Ville de Liège bénéficie de tous les services du SPW pour constituer ses outils internes mis à disposition des agents </a:t>
            </a:r>
          </a:p>
          <a:p>
            <a:pPr lvl="1"/>
            <a:r>
              <a:rPr lang="fr-BE" dirty="0" smtClean="0"/>
              <a:t>Nous utilisons souvent les mêmes logiciels </a:t>
            </a:r>
          </a:p>
          <a:p>
            <a:pPr lvl="1"/>
            <a:r>
              <a:rPr lang="fr-BE" dirty="0" smtClean="0"/>
              <a:t>Nous échangeons souvent données et expériences</a:t>
            </a:r>
          </a:p>
          <a:p>
            <a:pPr lvl="1"/>
            <a:endParaRPr lang="fr-BE" dirty="0" smtClean="0"/>
          </a:p>
          <a:p>
            <a:pPr lvl="1"/>
            <a:r>
              <a:rPr lang="fr-BE" dirty="0" smtClean="0"/>
              <a:t>Merci de nous permettre de faire ce retour d’expérience </a:t>
            </a:r>
            <a:br>
              <a:rPr lang="fr-BE" dirty="0" smtClean="0"/>
            </a:br>
            <a:r>
              <a:rPr lang="fr-BE" dirty="0" smtClean="0"/>
              <a:t>sur notre usage des données du PICC </a:t>
            </a:r>
            <a:br>
              <a:rPr lang="fr-BE" dirty="0" smtClean="0"/>
            </a:br>
            <a:r>
              <a:rPr lang="fr-BE" dirty="0" smtClean="0"/>
              <a:t>et plus précisément leur mise à jour au travers de ICAR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7928130" y="4560762"/>
            <a:ext cx="3514725" cy="2143125"/>
            <a:chOff x="7762875" y="4560762"/>
            <a:chExt cx="3514725" cy="2143125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62875" y="4560762"/>
              <a:ext cx="3514725" cy="2143125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4"/>
            <a:srcRect r="81310"/>
            <a:stretch/>
          </p:blipFill>
          <p:spPr>
            <a:xfrm>
              <a:off x="8770349" y="5029200"/>
              <a:ext cx="736321" cy="812834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8754" y="5579471"/>
              <a:ext cx="555718" cy="5696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428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E66CCC"/>
                </a:solidFill>
              </a:rPr>
              <a:t>La Ville de Liège</a:t>
            </a:r>
            <a:endParaRPr lang="fr-BE" dirty="0">
              <a:solidFill>
                <a:srgbClr val="E66CCC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256" y="1825625"/>
            <a:ext cx="6047232" cy="4351338"/>
          </a:xfrm>
        </p:spPr>
        <p:txBody>
          <a:bodyPr/>
          <a:lstStyle/>
          <a:p>
            <a:r>
              <a:rPr lang="fr-BE" dirty="0" smtClean="0"/>
              <a:t>Direction générale</a:t>
            </a:r>
          </a:p>
          <a:p>
            <a:pPr lvl="1"/>
            <a:r>
              <a:rPr lang="fr-BE" dirty="0" smtClean="0"/>
              <a:t>Département de l’Urbanisme et Aménagement du Territoire</a:t>
            </a:r>
          </a:p>
          <a:p>
            <a:pPr lvl="1"/>
            <a:r>
              <a:rPr lang="fr-BE" dirty="0" smtClean="0"/>
              <a:t>Département des Affaires citoyennes</a:t>
            </a:r>
          </a:p>
          <a:p>
            <a:pPr lvl="1"/>
            <a:r>
              <a:rPr lang="fr-BE" dirty="0" smtClean="0"/>
              <a:t>Département des Systèmes d’Information</a:t>
            </a:r>
          </a:p>
          <a:p>
            <a:r>
              <a:rPr lang="fr-BE" dirty="0" smtClean="0"/>
              <a:t>Plan stratégique informatique</a:t>
            </a:r>
          </a:p>
          <a:p>
            <a:pPr lvl="1"/>
            <a:r>
              <a:rPr lang="fr-BE" dirty="0" smtClean="0"/>
              <a:t>Œuvrer ensemble pour coordonner les actions et développer un système d’information.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837" y="615724"/>
            <a:ext cx="4709922" cy="214992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l="3327" t="10001" r="923" b="38265"/>
          <a:stretch/>
        </p:blipFill>
        <p:spPr>
          <a:xfrm>
            <a:off x="6301649" y="3137053"/>
            <a:ext cx="5706737" cy="35478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2273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cteur droit 14"/>
          <p:cNvCxnSpPr>
            <a:stCxn id="6" idx="2"/>
            <a:endCxn id="16" idx="0"/>
          </p:cNvCxnSpPr>
          <p:nvPr/>
        </p:nvCxnSpPr>
        <p:spPr>
          <a:xfrm>
            <a:off x="9867869" y="2947494"/>
            <a:ext cx="12564" cy="1714501"/>
          </a:xfrm>
          <a:prstGeom prst="line">
            <a:avLst/>
          </a:prstGeom>
          <a:ln w="38100">
            <a:head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E66CCC"/>
                </a:solidFill>
              </a:rPr>
              <a:t>De nouveaux défis - d</a:t>
            </a:r>
            <a:r>
              <a:rPr lang="fr-BE" sz="4400" kern="1200" dirty="0" smtClean="0">
                <a:solidFill>
                  <a:srgbClr val="E66CCC"/>
                </a:solidFill>
                <a:effectLst/>
              </a:rPr>
              <a:t>e nouvelles technologies</a:t>
            </a:r>
            <a:endParaRPr lang="fr-BE" dirty="0">
              <a:solidFill>
                <a:srgbClr val="E66CCC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Europe donne des directives aux Etats membres</a:t>
            </a:r>
          </a:p>
          <a:p>
            <a:pPr lvl="1"/>
            <a:r>
              <a:rPr lang="fr-BE" dirty="0" smtClean="0"/>
              <a:t>Infrastructure pour les données spatiales en Europe</a:t>
            </a:r>
          </a:p>
          <a:p>
            <a:r>
              <a:rPr lang="fr-BE" dirty="0" smtClean="0"/>
              <a:t>Échanges de données et d’expériences</a:t>
            </a:r>
          </a:p>
          <a:p>
            <a:pPr lvl="1"/>
            <a:r>
              <a:rPr lang="fr-BE" dirty="0" smtClean="0"/>
              <a:t>Le </a:t>
            </a:r>
            <a:r>
              <a:rPr lang="fr-BE" dirty="0" err="1" smtClean="0"/>
              <a:t>Géoportail</a:t>
            </a:r>
            <a:r>
              <a:rPr lang="fr-BE" dirty="0" smtClean="0"/>
              <a:t> de la Wallonie: vecteur de communication</a:t>
            </a:r>
          </a:p>
          <a:p>
            <a:pPr lvl="1"/>
            <a:r>
              <a:rPr lang="fr-BE" dirty="0" smtClean="0"/>
              <a:t>Métadonnées des informations</a:t>
            </a:r>
          </a:p>
          <a:p>
            <a:r>
              <a:rPr lang="fr-BE" dirty="0" smtClean="0"/>
              <a:t>Développer des outils en ligne </a:t>
            </a:r>
            <a:br>
              <a:rPr lang="fr-BE" dirty="0" smtClean="0"/>
            </a:br>
            <a:r>
              <a:rPr lang="fr-BE" dirty="0" smtClean="0"/>
              <a:t>mis à disposition des communes </a:t>
            </a:r>
            <a:br>
              <a:rPr lang="fr-BE" dirty="0" smtClean="0"/>
            </a:br>
            <a:r>
              <a:rPr lang="fr-BE" dirty="0" smtClean="0"/>
              <a:t>et autres partenaires (privés /publics)</a:t>
            </a:r>
          </a:p>
          <a:p>
            <a:pPr lvl="1"/>
            <a:r>
              <a:rPr lang="fr-BE" dirty="0" smtClean="0"/>
              <a:t>ICAR : Inventaire Centralisé des Adresses et des Rues</a:t>
            </a:r>
          </a:p>
          <a:p>
            <a:pPr lvl="1"/>
            <a:r>
              <a:rPr lang="fr-BE" dirty="0"/>
              <a:t>Sous tendu par le PICC pour </a:t>
            </a:r>
            <a:r>
              <a:rPr lang="fr-BE" dirty="0" smtClean="0"/>
              <a:t>localiser</a:t>
            </a:r>
            <a:endParaRPr lang="fr-BE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719" y="1988458"/>
            <a:ext cx="4648299" cy="95903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6093" y="4661995"/>
            <a:ext cx="2888680" cy="2034367"/>
          </a:xfrm>
          <a:prstGeom prst="rect">
            <a:avLst/>
          </a:prstGeom>
        </p:spPr>
      </p:pic>
      <p:grpSp>
        <p:nvGrpSpPr>
          <p:cNvPr id="29" name="Groupe 28"/>
          <p:cNvGrpSpPr/>
          <p:nvPr/>
        </p:nvGrpSpPr>
        <p:grpSpPr>
          <a:xfrm>
            <a:off x="8227960" y="3248976"/>
            <a:ext cx="3295494" cy="1111538"/>
            <a:chOff x="8392552" y="3248976"/>
            <a:chExt cx="3295494" cy="1111538"/>
          </a:xfrm>
        </p:grpSpPr>
        <p:sp>
          <p:nvSpPr>
            <p:cNvPr id="20" name="ZoneTexte 19"/>
            <p:cNvSpPr txBox="1"/>
            <p:nvPr/>
          </p:nvSpPr>
          <p:spPr>
            <a:xfrm>
              <a:off x="9726732" y="3252518"/>
              <a:ext cx="1961314" cy="11079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BE" sz="6600" dirty="0" smtClean="0">
                  <a:latin typeface="Candara" panose="020E0502030303020204" pitchFamily="34" charset="0"/>
                </a:rPr>
                <a:t>ICAR</a:t>
              </a:r>
              <a:endParaRPr lang="fr-BE" sz="6600" dirty="0">
                <a:latin typeface="Candara" panose="020E0502030303020204" pitchFamily="34" charset="0"/>
              </a:endParaRPr>
            </a:p>
          </p:txBody>
        </p:sp>
        <p:grpSp>
          <p:nvGrpSpPr>
            <p:cNvPr id="22" name="Groupe 21"/>
            <p:cNvGrpSpPr/>
            <p:nvPr/>
          </p:nvGrpSpPr>
          <p:grpSpPr>
            <a:xfrm>
              <a:off x="8465122" y="3248976"/>
              <a:ext cx="1261610" cy="1013606"/>
              <a:chOff x="4909122" y="5673839"/>
              <a:chExt cx="1261610" cy="959189"/>
            </a:xfrm>
          </p:grpSpPr>
          <p:pic>
            <p:nvPicPr>
              <p:cNvPr id="19" name="Image 18"/>
              <p:cNvPicPr>
                <a:picLocks noChangeAspect="1"/>
              </p:cNvPicPr>
              <p:nvPr/>
            </p:nvPicPr>
            <p:blipFill rotWithShape="1">
              <a:blip r:embed="rId5"/>
              <a:srcRect t="12223" r="66804" b="5295"/>
              <a:stretch/>
            </p:blipFill>
            <p:spPr>
              <a:xfrm>
                <a:off x="4909122" y="5776685"/>
                <a:ext cx="1261610" cy="856343"/>
              </a:xfrm>
              <a:prstGeom prst="rect">
                <a:avLst/>
              </a:prstGeom>
            </p:spPr>
          </p:pic>
          <p:sp>
            <p:nvSpPr>
              <p:cNvPr id="21" name="Triangle rectangle 20"/>
              <p:cNvSpPr/>
              <p:nvPr/>
            </p:nvSpPr>
            <p:spPr>
              <a:xfrm flipV="1">
                <a:off x="4909122" y="5673839"/>
                <a:ext cx="348343" cy="428171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  <p:sp>
          <p:nvSpPr>
            <p:cNvPr id="23" name="Rectangle à coins arrondis 22"/>
            <p:cNvSpPr/>
            <p:nvPr/>
          </p:nvSpPr>
          <p:spPr>
            <a:xfrm>
              <a:off x="8392552" y="3248976"/>
              <a:ext cx="3222924" cy="111153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</p:spTree>
    <p:extLst>
      <p:ext uri="{BB962C8B-B14F-4D97-AF65-F5344CB8AC3E}">
        <p14:creationId xmlns:p14="http://schemas.microsoft.com/office/powerpoint/2010/main" val="71207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>
                <a:solidFill>
                  <a:srgbClr val="E66CCC"/>
                </a:solidFill>
              </a:rPr>
              <a:t>BeStAddress</a:t>
            </a:r>
            <a:r>
              <a:rPr lang="fr-BE" dirty="0" smtClean="0">
                <a:solidFill>
                  <a:srgbClr val="E66CCC"/>
                </a:solidFill>
              </a:rPr>
              <a:t>-ICAR</a:t>
            </a:r>
            <a:endParaRPr lang="fr-BE" dirty="0">
              <a:solidFill>
                <a:srgbClr val="E66CCC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Directives européennes</a:t>
            </a:r>
          </a:p>
          <a:p>
            <a:pPr lvl="1"/>
            <a:r>
              <a:rPr lang="fr-BE" dirty="0" smtClean="0"/>
              <a:t>Traduites en outils</a:t>
            </a:r>
          </a:p>
          <a:p>
            <a:pPr lvl="2"/>
            <a:r>
              <a:rPr lang="fr-BE" dirty="0" smtClean="0"/>
              <a:t>Coordination</a:t>
            </a:r>
          </a:p>
          <a:p>
            <a:pPr lvl="2"/>
            <a:r>
              <a:rPr lang="fr-BE" dirty="0" smtClean="0"/>
              <a:t>Modèle de données</a:t>
            </a:r>
          </a:p>
          <a:p>
            <a:pPr lvl="2"/>
            <a:r>
              <a:rPr lang="fr-BE" dirty="0" err="1" smtClean="0"/>
              <a:t>Webservices</a:t>
            </a:r>
            <a:endParaRPr lang="fr-BE" dirty="0" smtClean="0"/>
          </a:p>
          <a:p>
            <a:pPr lvl="1"/>
            <a:endParaRPr lang="fr-BE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265" y="783"/>
            <a:ext cx="2003009" cy="207831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050" y="3519996"/>
            <a:ext cx="1323975" cy="7524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9181" y="3519439"/>
            <a:ext cx="3649830" cy="75303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0419" y="3519440"/>
            <a:ext cx="2141621" cy="88044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4239" y="4664459"/>
            <a:ext cx="3067050" cy="1219200"/>
          </a:xfrm>
          <a:prstGeom prst="rect">
            <a:avLst/>
          </a:prstGeom>
        </p:spPr>
      </p:pic>
      <p:sp>
        <p:nvSpPr>
          <p:cNvPr id="11" name="Rectangle avec flèche vers le bas 10"/>
          <p:cNvSpPr/>
          <p:nvPr/>
        </p:nvSpPr>
        <p:spPr>
          <a:xfrm>
            <a:off x="4186989" y="2514600"/>
            <a:ext cx="6051885" cy="830179"/>
          </a:xfrm>
          <a:prstGeom prst="downArrow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avec flèche vers le bas 11"/>
          <p:cNvSpPr/>
          <p:nvPr/>
        </p:nvSpPr>
        <p:spPr>
          <a:xfrm>
            <a:off x="4178378" y="2514599"/>
            <a:ext cx="1512560" cy="830179"/>
          </a:xfrm>
          <a:prstGeom prst="downArrow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ectangle avec flèche vers le bas 12"/>
          <p:cNvSpPr/>
          <p:nvPr/>
        </p:nvSpPr>
        <p:spPr>
          <a:xfrm>
            <a:off x="8954906" y="2514598"/>
            <a:ext cx="1512560" cy="830179"/>
          </a:xfrm>
          <a:prstGeom prst="downArrow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Flèche droite à entaille 14"/>
          <p:cNvSpPr/>
          <p:nvPr/>
        </p:nvSpPr>
        <p:spPr>
          <a:xfrm rot="5400000">
            <a:off x="6942215" y="1765597"/>
            <a:ext cx="568903" cy="9264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7" name="Connecteur droit 16"/>
          <p:cNvCxnSpPr/>
          <p:nvPr/>
        </p:nvCxnSpPr>
        <p:spPr>
          <a:xfrm>
            <a:off x="10245330" y="4247278"/>
            <a:ext cx="0" cy="83436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>
            <a:off x="4162948" y="5466478"/>
            <a:ext cx="4218801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4140488" y="4407408"/>
            <a:ext cx="2709193" cy="955484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4097204" y="4528371"/>
            <a:ext cx="416550" cy="703909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1927318" y="5609746"/>
            <a:ext cx="3082" cy="773034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1485" y="5815256"/>
            <a:ext cx="1022402" cy="1046179"/>
          </a:xfrm>
          <a:prstGeom prst="rect">
            <a:avLst/>
          </a:prstGeom>
        </p:spPr>
      </p:pic>
      <p:grpSp>
        <p:nvGrpSpPr>
          <p:cNvPr id="29" name="Groupe 28"/>
          <p:cNvGrpSpPr/>
          <p:nvPr/>
        </p:nvGrpSpPr>
        <p:grpSpPr>
          <a:xfrm>
            <a:off x="8592061" y="4914241"/>
            <a:ext cx="3295494" cy="1111538"/>
            <a:chOff x="8392552" y="3248976"/>
            <a:chExt cx="3295494" cy="1111538"/>
          </a:xfrm>
        </p:grpSpPr>
        <p:sp>
          <p:nvSpPr>
            <p:cNvPr id="30" name="ZoneTexte 29"/>
            <p:cNvSpPr txBox="1"/>
            <p:nvPr/>
          </p:nvSpPr>
          <p:spPr>
            <a:xfrm>
              <a:off x="9726732" y="3252518"/>
              <a:ext cx="1961314" cy="11079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BE" sz="6600" dirty="0" smtClean="0">
                  <a:latin typeface="Candara" panose="020E0502030303020204" pitchFamily="34" charset="0"/>
                </a:rPr>
                <a:t>ICAR</a:t>
              </a:r>
              <a:endParaRPr lang="fr-BE" sz="6600" dirty="0">
                <a:latin typeface="Candara" panose="020E0502030303020204" pitchFamily="34" charset="0"/>
              </a:endParaRPr>
            </a:p>
          </p:txBody>
        </p:sp>
        <p:grpSp>
          <p:nvGrpSpPr>
            <p:cNvPr id="31" name="Groupe 30"/>
            <p:cNvGrpSpPr/>
            <p:nvPr/>
          </p:nvGrpSpPr>
          <p:grpSpPr>
            <a:xfrm>
              <a:off x="8465122" y="3248976"/>
              <a:ext cx="1261610" cy="1013606"/>
              <a:chOff x="4909122" y="5673839"/>
              <a:chExt cx="1261610" cy="959189"/>
            </a:xfrm>
          </p:grpSpPr>
          <p:pic>
            <p:nvPicPr>
              <p:cNvPr id="33" name="Image 32"/>
              <p:cNvPicPr>
                <a:picLocks noChangeAspect="1"/>
              </p:cNvPicPr>
              <p:nvPr/>
            </p:nvPicPr>
            <p:blipFill rotWithShape="1">
              <a:blip r:embed="rId9"/>
              <a:srcRect t="12223" r="66804" b="5295"/>
              <a:stretch/>
            </p:blipFill>
            <p:spPr>
              <a:xfrm>
                <a:off x="4909122" y="5776685"/>
                <a:ext cx="1261610" cy="856343"/>
              </a:xfrm>
              <a:prstGeom prst="rect">
                <a:avLst/>
              </a:prstGeom>
            </p:spPr>
          </p:pic>
          <p:sp>
            <p:nvSpPr>
              <p:cNvPr id="34" name="Triangle rectangle 33"/>
              <p:cNvSpPr/>
              <p:nvPr/>
            </p:nvSpPr>
            <p:spPr>
              <a:xfrm flipV="1">
                <a:off x="4909122" y="5673839"/>
                <a:ext cx="348343" cy="428171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  <p:sp>
          <p:nvSpPr>
            <p:cNvPr id="32" name="Rectangle à coins arrondis 31"/>
            <p:cNvSpPr/>
            <p:nvPr/>
          </p:nvSpPr>
          <p:spPr>
            <a:xfrm>
              <a:off x="8392552" y="3248976"/>
              <a:ext cx="3222924" cy="111153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</p:spTree>
    <p:extLst>
      <p:ext uri="{BB962C8B-B14F-4D97-AF65-F5344CB8AC3E}">
        <p14:creationId xmlns:p14="http://schemas.microsoft.com/office/powerpoint/2010/main" val="69489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>
                <a:solidFill>
                  <a:srgbClr val="E66CCC"/>
                </a:solidFill>
              </a:rPr>
              <a:t>ICAR dans le processus </a:t>
            </a:r>
            <a:br>
              <a:rPr lang="fr-BE" dirty="0" smtClean="0">
                <a:solidFill>
                  <a:srgbClr val="E66CCC"/>
                </a:solidFill>
              </a:rPr>
            </a:br>
            <a:r>
              <a:rPr lang="fr-BE" dirty="0" smtClean="0">
                <a:solidFill>
                  <a:srgbClr val="E66CCC"/>
                </a:solidFill>
              </a:rPr>
              <a:t>de création d’une rue</a:t>
            </a: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Deux lignes parallèles </a:t>
            </a:r>
          </a:p>
          <a:p>
            <a:pPr lvl="1"/>
            <a:r>
              <a:rPr lang="fr-BE" dirty="0" smtClean="0"/>
              <a:t>Technique</a:t>
            </a:r>
          </a:p>
          <a:p>
            <a:pPr lvl="1"/>
            <a:r>
              <a:rPr lang="fr-BE" dirty="0" smtClean="0"/>
              <a:t>Administratif</a:t>
            </a:r>
          </a:p>
          <a:p>
            <a:r>
              <a:rPr lang="fr-BE" dirty="0" smtClean="0"/>
              <a:t>Ne pas attendre la fin des </a:t>
            </a:r>
            <a:br>
              <a:rPr lang="fr-BE" dirty="0" smtClean="0"/>
            </a:br>
            <a:r>
              <a:rPr lang="fr-BE" dirty="0" smtClean="0"/>
              <a:t>travaux pour identifier la rue</a:t>
            </a:r>
          </a:p>
          <a:p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419" y="0"/>
            <a:ext cx="59600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9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5860" y="1016036"/>
            <a:ext cx="4567611" cy="155643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9612" y="2869944"/>
            <a:ext cx="6074106" cy="348161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E66CCC"/>
                </a:solidFill>
              </a:rPr>
              <a:t>ICAR au sein de la Ville de Liège</a:t>
            </a:r>
            <a:endParaRPr lang="fr-BE" dirty="0">
              <a:solidFill>
                <a:srgbClr val="E66CCC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Registre des </a:t>
            </a:r>
            <a:r>
              <a:rPr lang="fr-BE" b="1" dirty="0" smtClean="0"/>
              <a:t>rues</a:t>
            </a:r>
            <a:r>
              <a:rPr lang="fr-BE" dirty="0" smtClean="0"/>
              <a:t> : </a:t>
            </a:r>
            <a:r>
              <a:rPr lang="fr-BE" i="1" dirty="0" smtClean="0"/>
              <a:t>presque 2000 rues</a:t>
            </a:r>
            <a:endParaRPr lang="fr-BE" b="1" i="1" dirty="0" smtClean="0"/>
          </a:p>
          <a:p>
            <a:r>
              <a:rPr lang="fr-BE" dirty="0" smtClean="0"/>
              <a:t>Registre des </a:t>
            </a:r>
            <a:r>
              <a:rPr lang="fr-BE" b="1" dirty="0" smtClean="0"/>
              <a:t>adresses</a:t>
            </a:r>
            <a:r>
              <a:rPr lang="fr-BE" dirty="0" smtClean="0"/>
              <a:t> : </a:t>
            </a:r>
            <a:r>
              <a:rPr lang="fr-BE" i="1" dirty="0" smtClean="0"/>
              <a:t>presque 70.000 adresses (150.000 sous adresses)</a:t>
            </a:r>
            <a:endParaRPr lang="fr-BE" i="1" dirty="0"/>
          </a:p>
        </p:txBody>
      </p:sp>
      <p:pic>
        <p:nvPicPr>
          <p:cNvPr id="4" name="Image 3" descr="D:\vdl\icar\1-menu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" y="2844743"/>
            <a:ext cx="5753100" cy="22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745688"/>
            <a:ext cx="6951872" cy="20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9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>
                <a:solidFill>
                  <a:srgbClr val="E66CCC"/>
                </a:solidFill>
              </a:rPr>
              <a:t>Répartition des missions dans les services 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Distinguer </a:t>
            </a:r>
          </a:p>
          <a:p>
            <a:pPr lvl="1"/>
            <a:r>
              <a:rPr lang="fr-BE" dirty="0" smtClean="0"/>
              <a:t>Situation de droit : département Urbanisme à la manœuvre</a:t>
            </a:r>
          </a:p>
          <a:p>
            <a:pPr lvl="2"/>
            <a:r>
              <a:rPr lang="fr-BE" dirty="0" smtClean="0"/>
              <a:t>Gestion des adresses et sous adresses </a:t>
            </a:r>
          </a:p>
          <a:p>
            <a:pPr lvl="1"/>
            <a:r>
              <a:rPr lang="fr-BE" dirty="0" smtClean="0"/>
              <a:t>Situation fait : département des Affaires citoyennes à la manœuvre</a:t>
            </a:r>
          </a:p>
          <a:p>
            <a:pPr lvl="2"/>
            <a:r>
              <a:rPr lang="fr-BE" dirty="0" smtClean="0"/>
              <a:t>Valider sous adresse </a:t>
            </a:r>
            <a:endParaRPr lang="fr-BE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b="34882"/>
          <a:stretch/>
        </p:blipFill>
        <p:spPr>
          <a:xfrm>
            <a:off x="0" y="3718796"/>
            <a:ext cx="5952140" cy="28820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t="-1" b="31628"/>
          <a:stretch/>
        </p:blipFill>
        <p:spPr>
          <a:xfrm>
            <a:off x="6254180" y="3718796"/>
            <a:ext cx="5548017" cy="28820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114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:\vdl\icar\3-creation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209" y="275422"/>
            <a:ext cx="6176791" cy="41804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E66CCC"/>
                </a:solidFill>
              </a:rPr>
              <a:t>Registre des rues</a:t>
            </a:r>
            <a:endParaRPr lang="fr-BE" dirty="0">
              <a:solidFill>
                <a:srgbClr val="E66CCC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Encoder les informations sur la rue</a:t>
            </a:r>
          </a:p>
          <a:p>
            <a:pPr lvl="1"/>
            <a:r>
              <a:rPr lang="fr-BE" dirty="0" smtClean="0"/>
              <a:t>Y compris tracé grossier de l’axe de voirie</a:t>
            </a:r>
          </a:p>
          <a:p>
            <a:endParaRPr lang="fr-BE" dirty="0"/>
          </a:p>
          <a:p>
            <a:r>
              <a:rPr lang="fr-BE" dirty="0" smtClean="0"/>
              <a:t>Modifier </a:t>
            </a:r>
          </a:p>
          <a:p>
            <a:r>
              <a:rPr lang="fr-BE" dirty="0" smtClean="0"/>
              <a:t>Faire évoluer</a:t>
            </a:r>
            <a:endParaRPr lang="fr-BE" dirty="0"/>
          </a:p>
        </p:txBody>
      </p:sp>
      <p:pic>
        <p:nvPicPr>
          <p:cNvPr id="5" name="Image 4" descr="D:\vdl\icar\3-creation5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7" r="14385"/>
          <a:stretch/>
        </p:blipFill>
        <p:spPr bwMode="auto">
          <a:xfrm>
            <a:off x="2399105" y="3469481"/>
            <a:ext cx="5554724" cy="3316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7190" y="5523850"/>
            <a:ext cx="2768661" cy="108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1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2239</TotalTime>
  <Words>1572</Words>
  <Application>Microsoft Office PowerPoint</Application>
  <PresentationFormat>Grand écran</PresentationFormat>
  <Paragraphs>380</Paragraphs>
  <Slides>19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Candara</vt:lpstr>
      <vt:lpstr>Thème Office</vt:lpstr>
      <vt:lpstr>Implémentation de ICAR  au sein de la Ville de Liège.  Un outil d'aide à la gestion  des adresses et des rues du PICC. </vt:lpstr>
      <vt:lpstr>Une collaboration historique</vt:lpstr>
      <vt:lpstr>La Ville de Liège</vt:lpstr>
      <vt:lpstr>De nouveaux défis - de nouvelles technologies</vt:lpstr>
      <vt:lpstr>BeStAddress-ICAR</vt:lpstr>
      <vt:lpstr>ICAR dans le processus  de création d’une rue </vt:lpstr>
      <vt:lpstr>ICAR au sein de la Ville de Liège</vt:lpstr>
      <vt:lpstr>Répartition des missions dans les services </vt:lpstr>
      <vt:lpstr>Registre des rues</vt:lpstr>
      <vt:lpstr>Registre des adresses</vt:lpstr>
      <vt:lpstr>Traiter un message dans ICAR</vt:lpstr>
      <vt:lpstr>Traiter un message dans ICAR</vt:lpstr>
      <vt:lpstr>Projet d’utilisation des données</vt:lpstr>
      <vt:lpstr>Projet d’actualisation des données</vt:lpstr>
      <vt:lpstr>Utilisation des données du PICC dans le SIG Ville</vt:lpstr>
      <vt:lpstr>Utilisation du PICC</vt:lpstr>
      <vt:lpstr>Utilisation du PICC</vt:lpstr>
      <vt:lpstr>Gestion des données ICAR- PICC dans le SIG</vt:lpstr>
      <vt:lpstr>Merci de votre attention</vt:lpstr>
    </vt:vector>
  </TitlesOfParts>
  <Company>Ville de Liège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Lechanteur Bernard</dc:creator>
  <cp:lastModifiedBy>Lechanteur Bernard</cp:lastModifiedBy>
  <cp:revision>80</cp:revision>
  <cp:lastPrinted>2019-11-05T16:08:40Z</cp:lastPrinted>
  <dcterms:created xsi:type="dcterms:W3CDTF">2016-07-08T08:23:01Z</dcterms:created>
  <dcterms:modified xsi:type="dcterms:W3CDTF">2019-11-06T07:59:26Z</dcterms:modified>
</cp:coreProperties>
</file>